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Bitter Medium"/>
      <p:regular r:id="rId15"/>
    </p:embeddedFont>
    <p:embeddedFont>
      <p:font typeface="Bitter Medium"/>
      <p:regular r:id="rId16"/>
    </p:embeddedFont>
    <p:embeddedFont>
      <p:font typeface="Bitter Medium"/>
      <p:regular r:id="rId17"/>
    </p:embeddedFont>
    <p:embeddedFont>
      <p:font typeface="Bitter Medium"/>
      <p:regular r:id="rId18"/>
    </p:embeddedFont>
    <p:embeddedFont>
      <p:font typeface="Open Sans"/>
      <p:regular r:id="rId19"/>
    </p:embeddedFont>
    <p:embeddedFont>
      <p:font typeface="Open Sans"/>
      <p:regular r:id="rId20"/>
    </p:embeddedFont>
    <p:embeddedFont>
      <p:font typeface="Open Sans"/>
      <p:regular r:id="rId21"/>
    </p:embeddedFont>
    <p:embeddedFont>
      <p:font typeface="Open Sans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40944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7700"/>
              </a:lnSpc>
              <a:buNone/>
            </a:pPr>
            <a:r>
              <a:rPr lang="en-US" sz="6150" spc="-185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Early Accounting and Tax Decisions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413754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772501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4780121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4755594"/>
            <a:ext cx="336542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spc="-36" kern="0" dirty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Meredith Tucker, CPA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93790" y="540758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        Principal, Kaufman Rossin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793790" y="602563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        Practice Leader of Entrepreneurial Services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>
              <a:alpha val="8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1997988"/>
            <a:ext cx="769215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Choosing the Right Accountant</a:t>
            </a:r>
            <a:endParaRPr lang="en-US" sz="44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3046928"/>
            <a:ext cx="4120753" cy="254674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3790" y="58771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Specialized Expertise</a:t>
            </a:r>
            <a:endParaRPr lang="en-US" sz="22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04" y="3046928"/>
            <a:ext cx="4120872" cy="254686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58772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Proactive Approach</a:t>
            </a:r>
            <a:endParaRPr lang="en-US" sz="2200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738" y="3046928"/>
            <a:ext cx="4120753" cy="254674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9715738" y="58771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Communication Skills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9135" y="549235"/>
            <a:ext cx="4993958" cy="624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900"/>
              </a:lnSpc>
              <a:buNone/>
            </a:pPr>
            <a:r>
              <a:rPr lang="en-US" sz="3900" spc="-118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Choice of Legal Entity</a:t>
            </a:r>
            <a:endParaRPr lang="en-US" sz="39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135" y="1572816"/>
            <a:ext cx="3083362" cy="190559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99135" y="3728085"/>
            <a:ext cx="2496979" cy="312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spc="-59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Sole Proprietorship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699135" y="4159925"/>
            <a:ext cx="3083362" cy="958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spc="-31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Simple setup, no separate legal entity, profits taxed directly to owner.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699135" y="5238393"/>
            <a:ext cx="3083362" cy="319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699135" y="5677733"/>
            <a:ext cx="3083362" cy="319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spc="-31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Subject to self-employment tax.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699135" y="6117074"/>
            <a:ext cx="3083362" cy="319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699135" y="6556415"/>
            <a:ext cx="3083362" cy="319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699135" y="6995755"/>
            <a:ext cx="3083362" cy="319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spc="-31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Passthrough Entity</a:t>
            </a:r>
            <a:endParaRPr lang="en-US" sz="1550" dirty="0"/>
          </a:p>
        </p:txBody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058" y="1572816"/>
            <a:ext cx="3083362" cy="190559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082058" y="3728085"/>
            <a:ext cx="2496979" cy="312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spc="-59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Partnership</a:t>
            </a:r>
            <a:endParaRPr lang="en-US" sz="1950" dirty="0"/>
          </a:p>
        </p:txBody>
      </p:sp>
      <p:sp>
        <p:nvSpPr>
          <p:cNvPr id="13" name="Text 9"/>
          <p:cNvSpPr/>
          <p:nvPr/>
        </p:nvSpPr>
        <p:spPr>
          <a:xfrm>
            <a:off x="4082058" y="4159925"/>
            <a:ext cx="3083362" cy="958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spc="-31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Shared ownership and liability, profits distributed according to agreement.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4082058" y="5238393"/>
            <a:ext cx="3083362" cy="319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15" name="Text 11"/>
          <p:cNvSpPr/>
          <p:nvPr/>
        </p:nvSpPr>
        <p:spPr>
          <a:xfrm>
            <a:off x="4082058" y="5677733"/>
            <a:ext cx="3083362" cy="319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spc="-31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Subject to self-employment tax.</a:t>
            </a:r>
            <a:endParaRPr lang="en-US" sz="1550" dirty="0"/>
          </a:p>
        </p:txBody>
      </p:sp>
      <p:sp>
        <p:nvSpPr>
          <p:cNvPr id="16" name="Text 12"/>
          <p:cNvSpPr/>
          <p:nvPr/>
        </p:nvSpPr>
        <p:spPr>
          <a:xfrm>
            <a:off x="4082058" y="6117074"/>
            <a:ext cx="3083362" cy="319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17" name="Text 13"/>
          <p:cNvSpPr/>
          <p:nvPr/>
        </p:nvSpPr>
        <p:spPr>
          <a:xfrm>
            <a:off x="4082058" y="6556415"/>
            <a:ext cx="3083362" cy="319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18" name="Text 14"/>
          <p:cNvSpPr/>
          <p:nvPr/>
        </p:nvSpPr>
        <p:spPr>
          <a:xfrm>
            <a:off x="4082058" y="6995755"/>
            <a:ext cx="3083362" cy="319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spc="-31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Passthrough Entity</a:t>
            </a:r>
            <a:endParaRPr lang="en-US" sz="1550" dirty="0"/>
          </a:p>
        </p:txBody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981" y="1572816"/>
            <a:ext cx="3083362" cy="1905595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7464981" y="3728085"/>
            <a:ext cx="2496979" cy="312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spc="-59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 Corporation</a:t>
            </a:r>
            <a:endParaRPr lang="en-US" sz="1950" dirty="0"/>
          </a:p>
        </p:txBody>
      </p:sp>
      <p:sp>
        <p:nvSpPr>
          <p:cNvPr id="21" name="Text 16"/>
          <p:cNvSpPr/>
          <p:nvPr/>
        </p:nvSpPr>
        <p:spPr>
          <a:xfrm>
            <a:off x="7464981" y="4159925"/>
            <a:ext cx="3083362" cy="958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spc="-31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Separate legal entity, profits passed through to owners pro-rata, avoiding double taxation.</a:t>
            </a:r>
            <a:endParaRPr lang="en-US" sz="1550" dirty="0"/>
          </a:p>
        </p:txBody>
      </p:sp>
      <p:sp>
        <p:nvSpPr>
          <p:cNvPr id="22" name="Text 17"/>
          <p:cNvSpPr/>
          <p:nvPr/>
        </p:nvSpPr>
        <p:spPr>
          <a:xfrm>
            <a:off x="7464981" y="5238393"/>
            <a:ext cx="3083362" cy="1278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spc="-31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Subject to self-employment tax, but potentially lower than other entities due to shareholder-employee compensation.</a:t>
            </a:r>
            <a:endParaRPr lang="en-US" sz="1550" dirty="0"/>
          </a:p>
        </p:txBody>
      </p:sp>
      <p:sp>
        <p:nvSpPr>
          <p:cNvPr id="23" name="Text 18"/>
          <p:cNvSpPr/>
          <p:nvPr/>
        </p:nvSpPr>
        <p:spPr>
          <a:xfrm>
            <a:off x="7464981" y="6636425"/>
            <a:ext cx="3083362" cy="319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spc="-31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Passthrough Entity</a:t>
            </a:r>
            <a:endParaRPr lang="en-US" sz="1550" dirty="0"/>
          </a:p>
        </p:txBody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903" y="1572816"/>
            <a:ext cx="3083362" cy="1905595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10847903" y="3728085"/>
            <a:ext cx="2496979" cy="312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spc="-59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 Corporation</a:t>
            </a:r>
            <a:endParaRPr lang="en-US" sz="1950" dirty="0"/>
          </a:p>
        </p:txBody>
      </p:sp>
      <p:sp>
        <p:nvSpPr>
          <p:cNvPr id="26" name="Text 20"/>
          <p:cNvSpPr/>
          <p:nvPr/>
        </p:nvSpPr>
        <p:spPr>
          <a:xfrm>
            <a:off x="10847903" y="4159925"/>
            <a:ext cx="3083362" cy="958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spc="-31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Separate legal entity, liability protection, taxed at corporate level. Double taxation.</a:t>
            </a:r>
            <a:endParaRPr lang="en-US" sz="1550" dirty="0"/>
          </a:p>
        </p:txBody>
      </p:sp>
      <p:sp>
        <p:nvSpPr>
          <p:cNvPr id="27" name="Text 21"/>
          <p:cNvSpPr/>
          <p:nvPr/>
        </p:nvSpPr>
        <p:spPr>
          <a:xfrm>
            <a:off x="10847903" y="5238393"/>
            <a:ext cx="3083362" cy="319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28" name="Text 22"/>
          <p:cNvSpPr/>
          <p:nvPr/>
        </p:nvSpPr>
        <p:spPr>
          <a:xfrm>
            <a:off x="10847903" y="5677733"/>
            <a:ext cx="3083362" cy="319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29" name="Text 23"/>
          <p:cNvSpPr/>
          <p:nvPr/>
        </p:nvSpPr>
        <p:spPr>
          <a:xfrm>
            <a:off x="10847903" y="6117074"/>
            <a:ext cx="3083362" cy="319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30" name="Text 24"/>
          <p:cNvSpPr/>
          <p:nvPr/>
        </p:nvSpPr>
        <p:spPr>
          <a:xfrm>
            <a:off x="10847903" y="6556415"/>
            <a:ext cx="3083362" cy="319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31" name="Text 25"/>
          <p:cNvSpPr/>
          <p:nvPr/>
        </p:nvSpPr>
        <p:spPr>
          <a:xfrm>
            <a:off x="10847903" y="6995755"/>
            <a:ext cx="3083362" cy="319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32" name="Text 26"/>
          <p:cNvSpPr/>
          <p:nvPr/>
        </p:nvSpPr>
        <p:spPr>
          <a:xfrm>
            <a:off x="10847903" y="7435096"/>
            <a:ext cx="3083362" cy="319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1055"/>
            <a:ext cx="82669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Setting Up an Accounting System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1983462"/>
            <a:ext cx="6351270" cy="39253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1923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QuickBooks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682740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popular choice known for its comprehensive features and user-friendly interface.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221" y="1983462"/>
            <a:ext cx="6351389" cy="392537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5221" y="61923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Xero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485221" y="6682740"/>
            <a:ext cx="63513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cloud-based option that offers real-time insights and seamless integrations.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0047" y="611505"/>
            <a:ext cx="7936706" cy="1077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200"/>
              </a:lnSpc>
              <a:buNone/>
            </a:pPr>
            <a:r>
              <a:rPr lang="en-US" sz="3350" spc="-102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Importance of Accounting and Internal Controls</a:t>
            </a:r>
            <a:endParaRPr lang="en-US" sz="3350" dirty="0"/>
          </a:p>
        </p:txBody>
      </p:sp>
      <p:sp>
        <p:nvSpPr>
          <p:cNvPr id="4" name="Shape 1"/>
          <p:cNvSpPr/>
          <p:nvPr/>
        </p:nvSpPr>
        <p:spPr>
          <a:xfrm>
            <a:off x="6090047" y="1948101"/>
            <a:ext cx="3882152" cy="1284923"/>
          </a:xfrm>
          <a:prstGeom prst="roundRect">
            <a:avLst>
              <a:gd name="adj" fmla="val 563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270069" y="2128123"/>
            <a:ext cx="2155984" cy="269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650" spc="-51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Financial Reporting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6270069" y="2501027"/>
            <a:ext cx="3522107" cy="551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50"/>
              </a:lnSpc>
              <a:buNone/>
            </a:pPr>
            <a:r>
              <a:rPr lang="en-US" sz="1350" spc="-27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Accurate financial statements for investors, lenders, and internal decision-making.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10144601" y="1948101"/>
            <a:ext cx="3882152" cy="1284923"/>
          </a:xfrm>
          <a:prstGeom prst="roundRect">
            <a:avLst>
              <a:gd name="adj" fmla="val 563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324624" y="2128123"/>
            <a:ext cx="2155984" cy="269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650" spc="-51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Tax Compliance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10324624" y="2501027"/>
            <a:ext cx="3522107" cy="551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50"/>
              </a:lnSpc>
              <a:buNone/>
            </a:pPr>
            <a:r>
              <a:rPr lang="en-US" sz="1350" spc="-27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Ensuring proper tax reporting and minimizing potential tax liabilities.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6090047" y="3405426"/>
            <a:ext cx="7936706" cy="1008936"/>
          </a:xfrm>
          <a:prstGeom prst="roundRect">
            <a:avLst>
              <a:gd name="adj" fmla="val 718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270069" y="3585448"/>
            <a:ext cx="2155984" cy="269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650" spc="-51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Fraud Prevention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6270069" y="3958352"/>
            <a:ext cx="7576661" cy="275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150"/>
              </a:lnSpc>
              <a:buNone/>
            </a:pPr>
            <a:r>
              <a:rPr lang="en-US" sz="1350" spc="-27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Protecting against financial fraud and ensuring the integrity of financial data.</a:t>
            </a:r>
            <a:endParaRPr lang="en-US" sz="1350" dirty="0"/>
          </a:p>
        </p:txBody>
      </p:sp>
      <p:sp>
        <p:nvSpPr>
          <p:cNvPr id="13" name="Shape 10"/>
          <p:cNvSpPr/>
          <p:nvPr/>
        </p:nvSpPr>
        <p:spPr>
          <a:xfrm>
            <a:off x="6090047" y="4608314"/>
            <a:ext cx="7936706" cy="3009781"/>
          </a:xfrm>
          <a:prstGeom prst="roundRect">
            <a:avLst>
              <a:gd name="adj" fmla="val 24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270069" y="4788337"/>
            <a:ext cx="2155984" cy="269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650" spc="-51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Internal Controls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6270069" y="5161240"/>
            <a:ext cx="7576661" cy="551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50"/>
              </a:lnSpc>
              <a:buNone/>
            </a:pPr>
            <a:r>
              <a:rPr lang="en-US" sz="1350" spc="-27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Implementing policies and procedures to safeguard assets, ensure data accuracy, and promote operational efficiency.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6270069" y="5816679"/>
            <a:ext cx="7576661" cy="275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150"/>
              </a:lnSpc>
              <a:buSzPct val="100000"/>
              <a:buChar char="•"/>
            </a:pPr>
            <a:r>
              <a:rPr lang="en-US" sz="1350" spc="-27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Segregation of Duties</a:t>
            </a:r>
            <a:endParaRPr lang="en-US" sz="1350" dirty="0"/>
          </a:p>
        </p:txBody>
      </p:sp>
      <p:sp>
        <p:nvSpPr>
          <p:cNvPr id="17" name="Text 14"/>
          <p:cNvSpPr/>
          <p:nvPr/>
        </p:nvSpPr>
        <p:spPr>
          <a:xfrm>
            <a:off x="6270069" y="6153031"/>
            <a:ext cx="7576661" cy="275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150"/>
              </a:lnSpc>
              <a:buSzPct val="100000"/>
              <a:buChar char="•"/>
            </a:pPr>
            <a:r>
              <a:rPr lang="en-US" sz="1350" spc="-27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Regular Reconciliations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6270069" y="6489383"/>
            <a:ext cx="7576661" cy="275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150"/>
              </a:lnSpc>
              <a:buSzPct val="100000"/>
              <a:buChar char="•"/>
            </a:pPr>
            <a:r>
              <a:rPr lang="en-US" sz="1350" spc="-27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Access Restrictions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6270069" y="6825734"/>
            <a:ext cx="7576661" cy="275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150"/>
              </a:lnSpc>
              <a:buSzPct val="100000"/>
              <a:buChar char="•"/>
            </a:pPr>
            <a:r>
              <a:rPr lang="en-US" sz="1350" spc="-27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Documentation and Approval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6270069" y="7162086"/>
            <a:ext cx="7576661" cy="275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150"/>
              </a:lnSpc>
              <a:buSzPct val="100000"/>
              <a:buChar char="•"/>
            </a:pPr>
            <a:r>
              <a:rPr lang="en-US" sz="1350" spc="-27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Backup and Disaster Recovery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9834" y="456843"/>
            <a:ext cx="6854904" cy="5176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050"/>
              </a:lnSpc>
              <a:buNone/>
            </a:pPr>
            <a:r>
              <a:rPr lang="en-US" sz="3250" spc="-98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Ongoing Tax Reporting Requirements</a:t>
            </a:r>
            <a:endParaRPr lang="en-US" sz="3250" dirty="0"/>
          </a:p>
        </p:txBody>
      </p:sp>
      <p:sp>
        <p:nvSpPr>
          <p:cNvPr id="4" name="Shape 1"/>
          <p:cNvSpPr/>
          <p:nvPr/>
        </p:nvSpPr>
        <p:spPr>
          <a:xfrm>
            <a:off x="816888" y="1223010"/>
            <a:ext cx="22860" cy="6549747"/>
          </a:xfrm>
          <a:prstGeom prst="roundRect">
            <a:avLst>
              <a:gd name="adj" fmla="val 304394"/>
            </a:avLst>
          </a:prstGeom>
          <a:solidFill>
            <a:srgbClr val="E2C8B5"/>
          </a:solidFill>
          <a:ln/>
        </p:spPr>
      </p:sp>
      <p:sp>
        <p:nvSpPr>
          <p:cNvPr id="5" name="Shape 2"/>
          <p:cNvSpPr/>
          <p:nvPr/>
        </p:nvSpPr>
        <p:spPr>
          <a:xfrm>
            <a:off x="991791" y="1584246"/>
            <a:ext cx="579834" cy="22860"/>
          </a:xfrm>
          <a:prstGeom prst="roundRect">
            <a:avLst>
              <a:gd name="adj" fmla="val 304394"/>
            </a:avLst>
          </a:prstGeom>
          <a:solidFill>
            <a:srgbClr val="E2C8B5"/>
          </a:solidFill>
          <a:ln/>
        </p:spPr>
      </p:sp>
      <p:sp>
        <p:nvSpPr>
          <p:cNvPr id="6" name="Shape 3"/>
          <p:cNvSpPr/>
          <p:nvPr/>
        </p:nvSpPr>
        <p:spPr>
          <a:xfrm>
            <a:off x="641985" y="1409343"/>
            <a:ext cx="372666" cy="372666"/>
          </a:xfrm>
          <a:prstGeom prst="roundRect">
            <a:avLst>
              <a:gd name="adj" fmla="val 1867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80455" y="1471374"/>
            <a:ext cx="95726" cy="2484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950" spc="-59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1739503" y="1388626"/>
            <a:ext cx="2393513" cy="258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spc="-49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Quarterly Estimated Taxes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739503" y="1746647"/>
            <a:ext cx="6824662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300" spc="-2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Payments made throughout the year based on projected income: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739503" y="2111097"/>
            <a:ext cx="6824662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50"/>
              </a:lnSpc>
              <a:buSzPct val="100000"/>
              <a:buChar char="•"/>
            </a:pPr>
            <a:r>
              <a:rPr lang="en-US" sz="1300" spc="-2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April 15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1739503" y="2434233"/>
            <a:ext cx="6824662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50"/>
              </a:lnSpc>
              <a:buSzPct val="100000"/>
              <a:buChar char="•"/>
            </a:pPr>
            <a:r>
              <a:rPr lang="en-US" sz="1300" spc="-2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June 15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1739503" y="2757368"/>
            <a:ext cx="6824662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50"/>
              </a:lnSpc>
              <a:buSzPct val="100000"/>
              <a:buChar char="•"/>
            </a:pPr>
            <a:r>
              <a:rPr lang="en-US" sz="1300" spc="-2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September 15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1739503" y="3080504"/>
            <a:ext cx="6824662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50"/>
              </a:lnSpc>
              <a:buSzPct val="100000"/>
              <a:buChar char="•"/>
            </a:pPr>
            <a:r>
              <a:rPr lang="en-US" sz="1300" spc="-2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January 15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991791" y="4038124"/>
            <a:ext cx="579834" cy="22860"/>
          </a:xfrm>
          <a:prstGeom prst="roundRect">
            <a:avLst>
              <a:gd name="adj" fmla="val 304394"/>
            </a:avLst>
          </a:prstGeom>
          <a:solidFill>
            <a:srgbClr val="E2C8B5"/>
          </a:solidFill>
          <a:ln/>
        </p:spPr>
      </p:sp>
      <p:sp>
        <p:nvSpPr>
          <p:cNvPr id="15" name="Shape 12"/>
          <p:cNvSpPr/>
          <p:nvPr/>
        </p:nvSpPr>
        <p:spPr>
          <a:xfrm>
            <a:off x="641985" y="3863221"/>
            <a:ext cx="372666" cy="372666"/>
          </a:xfrm>
          <a:prstGeom prst="roundRect">
            <a:avLst>
              <a:gd name="adj" fmla="val 1867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63667" y="3925253"/>
            <a:ext cx="129302" cy="2484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950" spc="-59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1950" dirty="0"/>
          </a:p>
        </p:txBody>
      </p:sp>
      <p:sp>
        <p:nvSpPr>
          <p:cNvPr id="17" name="Text 14"/>
          <p:cNvSpPr/>
          <p:nvPr/>
        </p:nvSpPr>
        <p:spPr>
          <a:xfrm>
            <a:off x="1739503" y="3842504"/>
            <a:ext cx="2070854" cy="258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spc="-49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Annual Tax Filing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1739503" y="4200525"/>
            <a:ext cx="6824662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300" spc="-2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Filing of income tax returns with the relevant tax authority: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1739503" y="4564975"/>
            <a:ext cx="6824662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50"/>
              </a:lnSpc>
              <a:buSzPct val="100000"/>
              <a:buChar char="•"/>
            </a:pPr>
            <a:r>
              <a:rPr lang="en-US" sz="1300" spc="-2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Partnerships and S-Corporations: March 15th (September 15th with extension)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1739503" y="4888111"/>
            <a:ext cx="6824662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50"/>
              </a:lnSpc>
              <a:buSzPct val="100000"/>
              <a:buChar char="•"/>
            </a:pPr>
            <a:r>
              <a:rPr lang="en-US" sz="1300" spc="-2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Sole Proprietorships and C-Corporations: April 15th (October 15th with extension)</a:t>
            </a:r>
            <a:endParaRPr lang="en-US" sz="1300" dirty="0"/>
          </a:p>
        </p:txBody>
      </p:sp>
      <p:sp>
        <p:nvSpPr>
          <p:cNvPr id="21" name="Shape 18"/>
          <p:cNvSpPr/>
          <p:nvPr/>
        </p:nvSpPr>
        <p:spPr>
          <a:xfrm>
            <a:off x="991791" y="5845731"/>
            <a:ext cx="579834" cy="22860"/>
          </a:xfrm>
          <a:prstGeom prst="roundRect">
            <a:avLst>
              <a:gd name="adj" fmla="val 304394"/>
            </a:avLst>
          </a:prstGeom>
          <a:solidFill>
            <a:srgbClr val="E2C8B5"/>
          </a:solidFill>
          <a:ln/>
        </p:spPr>
      </p:sp>
      <p:sp>
        <p:nvSpPr>
          <p:cNvPr id="22" name="Shape 19"/>
          <p:cNvSpPr/>
          <p:nvPr/>
        </p:nvSpPr>
        <p:spPr>
          <a:xfrm>
            <a:off x="641985" y="5670828"/>
            <a:ext cx="372666" cy="372666"/>
          </a:xfrm>
          <a:prstGeom prst="roundRect">
            <a:avLst>
              <a:gd name="adj" fmla="val 1867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760928" y="5732859"/>
            <a:ext cx="134779" cy="2484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950" spc="-59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1950" dirty="0"/>
          </a:p>
        </p:txBody>
      </p:sp>
      <p:sp>
        <p:nvSpPr>
          <p:cNvPr id="24" name="Text 21"/>
          <p:cNvSpPr/>
          <p:nvPr/>
        </p:nvSpPr>
        <p:spPr>
          <a:xfrm>
            <a:off x="1739503" y="5650111"/>
            <a:ext cx="2070854" cy="258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spc="-49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Other Key Reports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1739503" y="6008132"/>
            <a:ext cx="6824662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300" spc="-2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Other reporting requirements include:</a:t>
            </a:r>
            <a:endParaRPr lang="en-US" sz="1300" dirty="0"/>
          </a:p>
        </p:txBody>
      </p:sp>
      <p:sp>
        <p:nvSpPr>
          <p:cNvPr id="26" name="Text 23"/>
          <p:cNvSpPr/>
          <p:nvPr/>
        </p:nvSpPr>
        <p:spPr>
          <a:xfrm>
            <a:off x="1739503" y="6372582"/>
            <a:ext cx="6824662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50"/>
              </a:lnSpc>
              <a:buSzPct val="100000"/>
              <a:buChar char="•"/>
            </a:pPr>
            <a:r>
              <a:rPr lang="en-US" sz="1300" spc="-2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BOI or Beneficial Ownership Reporting</a:t>
            </a:r>
            <a:endParaRPr lang="en-US" sz="1300" dirty="0"/>
          </a:p>
        </p:txBody>
      </p:sp>
      <p:sp>
        <p:nvSpPr>
          <p:cNvPr id="27" name="Text 24"/>
          <p:cNvSpPr/>
          <p:nvPr/>
        </p:nvSpPr>
        <p:spPr>
          <a:xfrm>
            <a:off x="1739503" y="6695718"/>
            <a:ext cx="6824662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50"/>
              </a:lnSpc>
              <a:buSzPct val="100000"/>
              <a:buChar char="•"/>
            </a:pPr>
            <a:r>
              <a:rPr lang="en-US" sz="1300" spc="-2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Annual Sunbiz Filing </a:t>
            </a:r>
            <a:endParaRPr lang="en-US" sz="1300" dirty="0"/>
          </a:p>
        </p:txBody>
      </p:sp>
      <p:sp>
        <p:nvSpPr>
          <p:cNvPr id="28" name="Text 25"/>
          <p:cNvSpPr/>
          <p:nvPr/>
        </p:nvSpPr>
        <p:spPr>
          <a:xfrm>
            <a:off x="1739503" y="7018853"/>
            <a:ext cx="6824662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50"/>
              </a:lnSpc>
              <a:buSzPct val="100000"/>
              <a:buChar char="•"/>
            </a:pPr>
            <a:r>
              <a:rPr lang="en-US" sz="1300" spc="-2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Sales Tax Reporting</a:t>
            </a:r>
            <a:endParaRPr lang="en-US" sz="1300" dirty="0"/>
          </a:p>
        </p:txBody>
      </p:sp>
      <p:sp>
        <p:nvSpPr>
          <p:cNvPr id="29" name="Text 26"/>
          <p:cNvSpPr/>
          <p:nvPr/>
        </p:nvSpPr>
        <p:spPr>
          <a:xfrm>
            <a:off x="1739503" y="7341989"/>
            <a:ext cx="6824662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50"/>
              </a:lnSpc>
              <a:buSzPct val="100000"/>
              <a:buChar char="•"/>
            </a:pPr>
            <a:r>
              <a:rPr lang="en-US" sz="1300" spc="-2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Florida Tangible Tax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24038"/>
            <a:ext cx="751010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Key Takeaways and Next Steps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281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69856" y="3213140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Early Planning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618548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Early engagement with accountants and tax advisors can save time and money.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1281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38554" y="3213140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Regular Accounting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61854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Maintain detailed records for tax purposes and financial reporting.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55212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43067" y="5637133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552123"/>
            <a:ext cx="34409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Seek Professional Guidance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04254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Consult with experts for personalized advice and support.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603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Thank You!</a:t>
            </a:r>
            <a:endParaRPr lang="en-US" sz="44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2024-10-31T11:48:49Z</dcterms:created>
  <dcterms:modified xsi:type="dcterms:W3CDTF">2024-10-31T11:48:49Z</dcterms:modified>
</cp:coreProperties>
</file>