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3"/>
  </p:notesMasterIdLst>
  <p:sldIdLst>
    <p:sldId id="256" r:id="rId2"/>
    <p:sldId id="723" r:id="rId3"/>
    <p:sldId id="724" r:id="rId4"/>
    <p:sldId id="725" r:id="rId5"/>
    <p:sldId id="726" r:id="rId6"/>
    <p:sldId id="728" r:id="rId7"/>
    <p:sldId id="727" r:id="rId8"/>
    <p:sldId id="729" r:id="rId9"/>
    <p:sldId id="730" r:id="rId10"/>
    <p:sldId id="731" r:id="rId11"/>
    <p:sldId id="732" r:id="rId12"/>
    <p:sldId id="733" r:id="rId13"/>
    <p:sldId id="734" r:id="rId14"/>
    <p:sldId id="735" r:id="rId15"/>
    <p:sldId id="736" r:id="rId16"/>
    <p:sldId id="737" r:id="rId17"/>
    <p:sldId id="738" r:id="rId18"/>
    <p:sldId id="739" r:id="rId19"/>
    <p:sldId id="740" r:id="rId20"/>
    <p:sldId id="746" r:id="rId21"/>
    <p:sldId id="7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144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Rose" userId="53b91c23-77ef-4337-a1d2-7400735b692d" providerId="ADAL" clId="{04DBCDA2-B4BB-40DC-9E0B-30EF730C8D79}"/>
    <pc:docChg chg="delSld">
      <pc:chgData name="Karen Rose" userId="53b91c23-77ef-4337-a1d2-7400735b692d" providerId="ADAL" clId="{04DBCDA2-B4BB-40DC-9E0B-30EF730C8D79}" dt="2024-11-01T15:25:32.049" v="1" actId="47"/>
      <pc:docMkLst>
        <pc:docMk/>
      </pc:docMkLst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786441847" sldId="328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65944978" sldId="558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216241112" sldId="563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41793635" sldId="566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506342207" sldId="567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60597636" sldId="571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585788364" sldId="674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126549144" sldId="693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1099132677" sldId="694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4186395649" sldId="704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4144203030" sldId="709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1708816020" sldId="710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098191418" sldId="711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1207771623" sldId="712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624372567" sldId="713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911694272" sldId="714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942467695" sldId="715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522290337" sldId="716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896784008" sldId="717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509616173" sldId="718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244109198" sldId="719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675892934" sldId="720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685756512" sldId="721"/>
        </pc:sldMkLst>
      </pc:sldChg>
      <pc:sldChg chg="del">
        <pc:chgData name="Karen Rose" userId="53b91c23-77ef-4337-a1d2-7400735b692d" providerId="ADAL" clId="{04DBCDA2-B4BB-40DC-9E0B-30EF730C8D79}" dt="2024-11-01T15:25:32.049" v="1" actId="47"/>
        <pc:sldMkLst>
          <pc:docMk/>
          <pc:sldMk cId="527608300" sldId="722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3579631396" sldId="741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787676094" sldId="742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1264803335" sldId="743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150712823" sldId="744"/>
        </pc:sldMkLst>
      </pc:sldChg>
      <pc:sldChg chg="del">
        <pc:chgData name="Karen Rose" userId="53b91c23-77ef-4337-a1d2-7400735b692d" providerId="ADAL" clId="{04DBCDA2-B4BB-40DC-9E0B-30EF730C8D79}" dt="2024-11-01T15:25:28.063" v="0" actId="47"/>
        <pc:sldMkLst>
          <pc:docMk/>
          <pc:sldMk cId="2170180869" sldId="7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8D521-4548-4EF9-815C-AF7DEA50D31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6909-4B5F-414D-8A85-74036C4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91D6B-D775-4C80-A961-0D28880722F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B93A3-8E07-B2E7-12D2-FCC24D95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3F4AB-7631-EFF2-FA54-CB93ED52B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1D109-343C-516A-B5F3-2C3375E3A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99985-BE2F-0E38-29A9-E527A9765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1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3ED5-645B-BB1E-BA9C-50A8C78C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3EF3D-E51F-8573-6B49-1104E8681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03E4D-1E25-3B7A-63F9-D2A40ED6C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0E5D4-6D41-26A8-F59C-69A5BDA47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52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001E7-849D-7819-B582-556D318E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E1E0E-C0C6-D761-07D3-CC20BC94D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5413D-B6C8-6338-6480-69BA8FA8D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ECB0-0783-451A-14A7-ADB5C7575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1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C88E-7588-CDFD-9EF9-F6115F44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EE354-6F44-C7B4-6779-DAD748398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E0AC0-B92A-DAB6-57B3-02E4CFD69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2FF2-35A3-763A-9419-7786723A8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7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FE026-F4F0-D0D3-5DDE-42E3DCD4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3976C-001E-9D00-2BD5-04A16ABC8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02298-5489-A1EE-FCB1-3D55B0C72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ED91F-2E1E-B45F-DA1B-7C2204F6F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3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C2F4-4A91-4E2B-D9F5-B967560A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CCCAB-F726-9A14-0BF4-84F4EE485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A98C6-0E4B-47D3-F7A5-9D20BA241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5015F-BA5F-A1FC-80B3-B2E8362A3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2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6E695-CDE3-9299-9596-B8844B00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095BF-F9A8-C77A-1110-D1A4E0B5A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7B2CA-E3F6-2B94-578B-DF9E8FD2E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A1D1-C74B-4828-2DBF-4778A6454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45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CFA1-D57B-B6A4-77EB-88F98022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17E20-C1A7-663C-DB84-3D27F2C82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298FB-5F9B-8F61-2007-320024B8F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B1F7-6C7B-1FDE-EC57-B60961A5B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0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5A362-3EE9-7094-C3B2-AA9CC52A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AE9BF-4F1F-9EE8-F118-6E5A3EABD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0DD27-F731-18DF-C061-7B421DCFE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E5F68-ACFD-CDF4-044C-8935FD060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33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81A25-ECDF-081A-645D-C8DCC4B0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4ABDB-06DA-72EF-6F55-393407ADD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5B43A-0345-F4E4-A0E9-3761C2FDF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7DCFB-733C-8EC9-DD77-0A595F95F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1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AFF12-63F5-52AC-1672-FD9CD255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9E053-388B-8826-AEB0-9A8E17371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D4DA9-FEEB-1D42-4937-CEDE4C166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ED72-CEB2-CA6A-D56A-01ACA6357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31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BAB5-E847-2147-B75B-C630FD27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67F4B-7327-34E3-766D-1D57DC347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87BFA-6A8F-9A45-2B94-09E65A452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B02A6-06D0-0FD8-3BC6-9C517A21E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09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5F5B4-504E-38AF-B43A-472AC134E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CB5C8-1321-6CB2-F2AF-8A3673ED4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125EA-3B62-EDDA-B1B3-826616229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4463-8AC3-8B74-0B23-B75EC9E4A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2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6C51C-E4FF-3F4E-88A5-CF0F300E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6BA28E-788F-492B-3BD3-C2C3DB1BF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0AE21-E989-16FD-1F9F-9AE597F15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55504-F096-E596-3E40-EE2405C0A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63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CF1F5-15C0-C1BB-898A-6FA78FEDB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1CCF7-E2F8-22BF-AC3A-7ED9C5356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8DD0D-80D4-453D-965E-21249B336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B633-53F7-36F8-72A3-AB05D1FD5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7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18B83-0856-75B6-A7BC-94BA42EE8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00DF2-AFB1-BAA1-FE3A-49797DA2E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8996D-8B2F-AE5C-B8A1-1DA6E598C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FC870-D6C6-0EF3-EB6C-B89A10A89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9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12B9-99EF-9C30-D0BA-0B8B024E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E1AA4-AB33-E7BE-57DB-500732A34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C5A79-3F6E-3500-47B6-B61AB1A36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04CEA-3446-0E14-5375-A8970E1D0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7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5BE40-4A1F-AB74-E906-AFE38F69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3B705-2975-4DFF-E5D1-48E2DF60B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6B877-5819-DC2C-1413-1D3528263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B6B9-1826-3AE3-66BD-5473DC23B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6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74A38-B765-691D-D24D-8B98601B8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B1907-E418-0323-B98B-55D7B8C00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68757-7205-1208-6243-757CEBF49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CB69-36C4-1708-54D9-BF21D6FE0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68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D3644-9B32-318C-CCCB-BA726A3D5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C9B08-5EEA-CAC4-4A8C-C34C1C454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4B3DE-404D-5153-33FF-8B1D664D0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DA325-027A-8BCB-FCAC-4A06E52F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91D6B-D775-4C80-A961-0D28880722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08B04-C4EE-432A-992E-0C8D58935188}"/>
              </a:ext>
            </a:extLst>
          </p:cNvPr>
          <p:cNvSpPr/>
          <p:nvPr/>
        </p:nvSpPr>
        <p:spPr>
          <a:xfrm>
            <a:off x="0" y="198614"/>
            <a:ext cx="12192000" cy="4232153"/>
          </a:xfrm>
          <a:prstGeom prst="rect">
            <a:avLst/>
          </a:prstGeom>
          <a:solidFill>
            <a:srgbClr val="1F3D78"/>
          </a:solidFill>
          <a:ln>
            <a:solidFill>
              <a:srgbClr val="1F3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/>
                <a:cs typeface="Calibri"/>
              </a:rPr>
              <a:t>An Overview of Issues in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Arial"/>
                <a:cs typeface="Calibri"/>
              </a:rPr>
              <a:t>Protection of Customer Data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Arial"/>
                <a:cs typeface="Calibri"/>
              </a:rPr>
              <a:t>Data Privacy/ Protection Compliance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Arial"/>
                <a:cs typeface="Calibri"/>
              </a:rPr>
              <a:t>Cybersecurity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Arial"/>
                <a:cs typeface="Calibri"/>
              </a:rPr>
              <a:t>Trade Secrets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FB261-B278-8FBE-6E53-748F6F4C4721}"/>
              </a:ext>
            </a:extLst>
          </p:cNvPr>
          <p:cNvSpPr txBox="1"/>
          <p:nvPr/>
        </p:nvSpPr>
        <p:spPr>
          <a:xfrm>
            <a:off x="213162" y="4622012"/>
            <a:ext cx="5288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Presented by: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Francisco </a:t>
            </a:r>
            <a:r>
              <a:rPr lang="en-US" sz="2000" dirty="0" err="1">
                <a:solidFill>
                  <a:srgbClr val="002060"/>
                </a:solidFill>
              </a:rPr>
              <a:t>Tschen</a:t>
            </a:r>
            <a:r>
              <a:rPr lang="en-US" sz="2000" dirty="0">
                <a:solidFill>
                  <a:srgbClr val="002060"/>
                </a:solidFill>
              </a:rPr>
              <a:t>, PE, Esq.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Tschen</a:t>
            </a:r>
            <a:r>
              <a:rPr lang="en-US" sz="2000" dirty="0">
                <a:solidFill>
                  <a:srgbClr val="002060"/>
                </a:solidFill>
              </a:rPr>
              <a:t> Law, PLLC | Adjunct Professor of Law - FIU</a:t>
            </a:r>
          </a:p>
          <a:p>
            <a:r>
              <a:rPr lang="en-US" sz="2000" dirty="0">
                <a:solidFill>
                  <a:srgbClr val="002060"/>
                </a:solidFill>
              </a:rPr>
              <a:t>ftschen@tschenlaw.com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EF9DE-8485-D66A-3212-D92AE5BC3CD0}"/>
              </a:ext>
            </a:extLst>
          </p:cNvPr>
          <p:cNvSpPr txBox="1"/>
          <p:nvPr/>
        </p:nvSpPr>
        <p:spPr>
          <a:xfrm>
            <a:off x="5502073" y="4622012"/>
            <a:ext cx="6598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And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Cheryl L. Booth, J.D., MLIS, </a:t>
            </a:r>
            <a:r>
              <a:rPr lang="en-US" sz="2000" dirty="0" err="1">
                <a:solidFill>
                  <a:srgbClr val="002060"/>
                </a:solidFill>
              </a:rPr>
              <a:t>Ph.D</a:t>
            </a:r>
            <a:r>
              <a:rPr lang="en-US" sz="2000" dirty="0">
                <a:solidFill>
                  <a:srgbClr val="002060"/>
                </a:solidFill>
              </a:rPr>
              <a:t>, LL.M | CIPP (US); CIPM; AIGP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Associate Director for Research and Reference Services | Adjunct Professor of Law – NSU Law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cbooth1@nova.edu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F1499-5ED2-639C-1CE9-A5E0079C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B0EEE58-1FDB-B02C-F8D6-167FEE41E2F2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B17C34-8CDF-35B2-8069-5B2EB53242A5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E0F74-58F3-4F65-3D15-87C1D3EEDB62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TRADE SECRETS?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21CDC-6B87-FB8D-B1FB-87B9E8C4B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65" y="1524651"/>
            <a:ext cx="5167549" cy="4094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5211D-6541-B608-F919-30B785B19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569" y="1902019"/>
            <a:ext cx="3490029" cy="39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5B7A7-11D7-466A-5CE0-1AABAAF5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382807-1B26-380B-72D0-BFAEE5EED91A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1AC5A0-D263-0DD3-9454-BE1F96F8ABCE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62BAB-DC70-E4AD-FFF3-E668193772F7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CUSTOMER LISTS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C8098-7B12-C828-6C66-DCA9B14E1D34}"/>
              </a:ext>
            </a:extLst>
          </p:cNvPr>
          <p:cNvSpPr txBox="1"/>
          <p:nvPr/>
        </p:nvSpPr>
        <p:spPr>
          <a:xfrm>
            <a:off x="584972" y="2151727"/>
            <a:ext cx="3849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Customer Lists are both private/ personal information (potential RISK) AND provide business value (ASSET).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22B62-6B26-AC11-1D06-76594E22E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327" y="1451449"/>
            <a:ext cx="6004290" cy="47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EF3E8-5300-D6C3-BEF4-956295268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3F5354B-E069-5087-DCD1-AB577D7F4CF7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184D1-4A1D-E011-B412-8824BA608A77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1B5B1-6088-ED1A-1125-FEAE3478405E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CASE STUDY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4A47D-7318-03EE-408F-1BE8B4264ED6}"/>
              </a:ext>
            </a:extLst>
          </p:cNvPr>
          <p:cNvSpPr txBox="1"/>
          <p:nvPr/>
        </p:nvSpPr>
        <p:spPr>
          <a:xfrm>
            <a:off x="346731" y="1642278"/>
            <a:ext cx="10431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STARTUP v. WALMART with trade secret misappropriation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FB5EC-8B26-31DC-4315-1EB7863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345" y="2596072"/>
            <a:ext cx="9307379" cy="35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F4DCF-0844-A625-A1CC-516E21F9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D6E755-EE90-B93E-AD0D-619E6B06C2B3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4DCE7-DD7A-13B2-9A96-22B0863AF13A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09FB1-DDF6-0985-9173-BDF6638B471C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 SECRETS NEED TO BE PROTECTED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BB925-40F8-BE46-5F93-B0C50723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10" y="1417518"/>
            <a:ext cx="5124254" cy="5182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B290C-072F-AD17-A17C-AF8B6ACF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01" y="1776354"/>
            <a:ext cx="4657748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41E55-3032-A5BA-99AD-36CBD32EA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EAEFCBF-37B5-49B4-CFEB-DC7566F8C957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E534AA-241F-8F6C-CEA0-7923BA09A174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351A-97BD-CF93-BA0E-8352A508CCCB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 SECRETS LITIGATION…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DBCC3-802A-79D5-5BC0-55F3CAEB66C4}"/>
              </a:ext>
            </a:extLst>
          </p:cNvPr>
          <p:cNvSpPr txBox="1"/>
          <p:nvPr/>
        </p:nvSpPr>
        <p:spPr>
          <a:xfrm>
            <a:off x="720191" y="1655480"/>
            <a:ext cx="966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… OCCURS WHEN THE SECRET IS MISAPPROPRIATED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7570-3E99-1BFE-8F81-81078DA9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69" y="2240255"/>
            <a:ext cx="1097375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B1D33-A067-0F69-C747-D93DCF421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C48ECF2-D8CE-EAD4-EB87-D6A03BA4DE1B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55DE9A-282C-F5D1-CAB2-F64A62E13CF1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24ADA-A84B-7D97-9ADF-60C45D681E20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HAVE NDA AND NCA WITH EMPLOYEES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42E83-BB60-6FFF-0D6B-AC96DAE46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86" y="1779009"/>
            <a:ext cx="1103471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44ED2-E69B-D9F1-F805-4C595F35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3838910-D4F9-B6F7-763B-638A02818D9F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409ED1-44E5-A4B0-17A9-82CE1AE5CDF1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356D-F71B-6BBE-609F-4D5379731CFB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FLORIDA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ED118-2DBA-7D69-2A09-04A8274E5A8A}"/>
              </a:ext>
            </a:extLst>
          </p:cNvPr>
          <p:cNvSpPr txBox="1"/>
          <p:nvPr/>
        </p:nvSpPr>
        <p:spPr>
          <a:xfrm>
            <a:off x="776835" y="1417518"/>
            <a:ext cx="10786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…provides avenues to protect your trade secrets…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Florida Allows Noncompete Agreements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Legitimate Business Interests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Trade Secrets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Customer Lists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§ 542.335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§Section 668.002 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2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62AF7-8157-22DB-C09F-2B65FA14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2F8187B-2851-763B-CD83-974CDF72B6F0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99C9E4-7A6A-6B52-A6FE-F37DCFC2D6E5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4FF23-0847-496C-FD02-D0163E7D79EA}"/>
              </a:ext>
            </a:extLst>
          </p:cNvPr>
          <p:cNvSpPr txBox="1"/>
          <p:nvPr/>
        </p:nvSpPr>
        <p:spPr>
          <a:xfrm>
            <a:off x="346732" y="49292"/>
            <a:ext cx="1110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SOME ACTIONS YOU CAN TAKE TO PROTECT YOUR TRADE SECRETS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B308E-FD3B-54B1-9527-A5040281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09" y="1321977"/>
            <a:ext cx="6736664" cy="52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8D1EA-06A1-E3D1-8D7E-4B002971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9DE10A8-6052-2644-EE00-E5F6FA18B4E6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49E81-2F50-D7B1-BA18-D5F076E0ACA2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A000-CFD4-4F88-9DDF-23DC3FEB69F0}"/>
              </a:ext>
            </a:extLst>
          </p:cNvPr>
          <p:cNvSpPr txBox="1"/>
          <p:nvPr/>
        </p:nvSpPr>
        <p:spPr>
          <a:xfrm>
            <a:off x="346732" y="49292"/>
            <a:ext cx="1110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ALL FORMS OF COMMUNICATION NEED TO BE PROTECTED… EVEN ZOOM®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6F7E7-D21E-2A26-54B8-F8DB0B75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59" y="1388915"/>
            <a:ext cx="5782972" cy="51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18AD-203C-2761-5D0B-C01F4E1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889B5A-5FB4-DDB7-7CCD-9FD0C4383F5F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0EDDB-D894-8CB8-BD31-8193EF6E7153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AD60F-1202-D935-ED83-AADA2F38DE8C}"/>
              </a:ext>
            </a:extLst>
          </p:cNvPr>
          <p:cNvSpPr txBox="1"/>
          <p:nvPr/>
        </p:nvSpPr>
        <p:spPr>
          <a:xfrm>
            <a:off x="354824" y="149338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SEVERAL ZOOM® BEST PRACTICES…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ABB3D-2AC4-8CEB-3762-5356BB2F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55" y="1569511"/>
            <a:ext cx="10924979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0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5C904-1848-28DD-7942-BAD94AF36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15DD5D7-105D-7570-FA14-C619D0E11AEB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918D31-2740-ED7C-B181-38C47981A207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D6D74-87E6-D0C1-5322-074BEB3C2933}"/>
              </a:ext>
            </a:extLst>
          </p:cNvPr>
          <p:cNvSpPr txBox="1"/>
          <p:nvPr/>
        </p:nvSpPr>
        <p:spPr>
          <a:xfrm>
            <a:off x="265811" y="338016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ANTI-PHISHING BEST PRACTICES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647B14-0D1F-C422-E59E-6560406B4D44}"/>
              </a:ext>
            </a:extLst>
          </p:cNvPr>
          <p:cNvSpPr txBox="1">
            <a:spLocks/>
          </p:cNvSpPr>
          <p:nvPr/>
        </p:nvSpPr>
        <p:spPr>
          <a:xfrm>
            <a:off x="881172" y="1836892"/>
            <a:ext cx="5020971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PHISHING: give access to hackers to information or infect devices with malware.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Stay alert to social engineering.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Avoid suspicious links.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No legitimate company will ask for sensitive information via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Trust your instincts.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9F941-D08D-BDC2-BC85-7D19926A1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858" y="1384741"/>
            <a:ext cx="4631271" cy="52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4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190D9-C58B-AC84-0E62-3F179205F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452F5C7-993E-41F9-4F8C-8DC6EEE24045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A02EC-5698-DFC9-EABE-607F509CB9C2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66C7C-8A4B-3154-CD5D-4933B00948F5}"/>
              </a:ext>
            </a:extLst>
          </p:cNvPr>
          <p:cNvSpPr txBox="1"/>
          <p:nvPr/>
        </p:nvSpPr>
        <p:spPr>
          <a:xfrm>
            <a:off x="354824" y="149338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QUESTIONS??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5ED73-9DD5-9CAF-BF38-78EB433B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55" y="1321977"/>
            <a:ext cx="8607481" cy="50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7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19ECD-7CEC-383D-ED6A-1B324CCD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0095F4-40AB-28AC-E7B3-9D716A7D24E7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36EB5-F208-D4CC-8AC8-8307A9A7DEA5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E572-84BC-A911-1738-5D5357A70DAD}"/>
              </a:ext>
            </a:extLst>
          </p:cNvPr>
          <p:cNvSpPr txBox="1"/>
          <p:nvPr/>
        </p:nvSpPr>
        <p:spPr>
          <a:xfrm>
            <a:off x="354824" y="149338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635E2-6F6D-1BDB-F72C-DFCF949F9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814" y="2032027"/>
            <a:ext cx="7586581" cy="35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D4332-5D58-4E16-CD73-446933685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1BB6324-370A-64EF-0548-FFFDD2F39CD3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82196E-6764-C243-8933-58FC26C6146B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3724E-CD0F-7026-D8C0-377EE5B0AEBD}"/>
              </a:ext>
            </a:extLst>
          </p:cNvPr>
          <p:cNvSpPr txBox="1"/>
          <p:nvPr/>
        </p:nvSpPr>
        <p:spPr>
          <a:xfrm>
            <a:off x="265811" y="338016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become aware of fraud…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8D976-B148-737C-182B-EDF9DBC4F564}"/>
              </a:ext>
            </a:extLst>
          </p:cNvPr>
          <p:cNvSpPr txBox="1"/>
          <p:nvPr/>
        </p:nvSpPr>
        <p:spPr>
          <a:xfrm>
            <a:off x="265811" y="1481460"/>
            <a:ext cx="10326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Report it to the FTC to prevent further fraud.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9C1B0-18F8-8D52-3D69-8B9513149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80" y="2043669"/>
            <a:ext cx="10326663" cy="41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C540D-A82E-67E1-D603-D0DE070F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2416D71-2FE0-C3E5-18B7-55E495C6405E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29B06-9D27-42F7-9455-73CB3E7F20F8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B4FAD-52FA-167A-B17F-263E02C8DCC9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5BEC1-538F-365F-523D-4F990E212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900" y="1558849"/>
            <a:ext cx="6489716" cy="4868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C4AC71-F424-60A5-EDD1-D8ED126B03EF}"/>
              </a:ext>
            </a:extLst>
          </p:cNvPr>
          <p:cNvSpPr txBox="1"/>
          <p:nvPr/>
        </p:nvSpPr>
        <p:spPr>
          <a:xfrm>
            <a:off x="476300" y="2037170"/>
            <a:ext cx="37315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Involving: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Condo association;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Lender; and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Bank</a:t>
            </a:r>
          </a:p>
        </p:txBody>
      </p:sp>
    </p:spTree>
    <p:extLst>
      <p:ext uri="{BB962C8B-B14F-4D97-AF65-F5344CB8AC3E}">
        <p14:creationId xmlns:p14="http://schemas.microsoft.com/office/powerpoint/2010/main" val="9448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AF990-8393-7277-4F7F-231DEBD6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5B4FA8B-66F0-7BBA-07F9-6886EA9633D5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09264-646B-ABF7-7B3F-AD6F21C20105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4ED63-912B-C38D-E26B-96FF637D325E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Prevention is KEY to avoid costly litigation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D2B4C-4130-FB5E-00C8-CFD45AB13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48" y="1553327"/>
            <a:ext cx="11059102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AC34A-A9BB-0CF4-AD8F-9A6ECBE33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1843A9-775A-A8CE-D6E5-8E68C5E60FFA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90D6A-28E0-8677-B508-34AF1F32D6CD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D678E-C5D8-8456-E928-8A95CFE9246B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The FLORIDA DATA PRIVACY AND SECURITY ACT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2EB49-05A2-A488-15B0-EDD749131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435" y="1333044"/>
            <a:ext cx="6344447" cy="5162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A70739-58D2-A3DA-92CD-BBDADF3E95D6}"/>
              </a:ext>
            </a:extLst>
          </p:cNvPr>
          <p:cNvSpPr txBox="1"/>
          <p:nvPr/>
        </p:nvSpPr>
        <p:spPr>
          <a:xfrm>
            <a:off x="8075852" y="1650775"/>
            <a:ext cx="3698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COMPANIES THAT PROCESS OR SELL PERSONAL DATA NEED TO BE AWARE OF THIS STATUTE</a:t>
            </a:r>
          </a:p>
        </p:txBody>
      </p:sp>
    </p:spTree>
    <p:extLst>
      <p:ext uri="{BB962C8B-B14F-4D97-AF65-F5344CB8AC3E}">
        <p14:creationId xmlns:p14="http://schemas.microsoft.com/office/powerpoint/2010/main" val="109859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60945-9629-C98A-5828-00A844D6C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86CDFDB-5D3F-4A4C-1F5F-EFE90E89908E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46A86-4E74-387A-AF67-E38BC2755B62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88705-8FD4-8841-BD51-86E63BBECAFC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FEDERAL ACTS (REDUX)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47BE8-F8B9-56E0-2FA9-D1A707895F88}"/>
              </a:ext>
            </a:extLst>
          </p:cNvPr>
          <p:cNvSpPr txBox="1"/>
          <p:nvPr/>
        </p:nvSpPr>
        <p:spPr>
          <a:xfrm>
            <a:off x="768743" y="1546990"/>
            <a:ext cx="10948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Depending on the field, companies also need to be aware of the FEDERAL statutes protecting personal data: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HIPAA - Health Insurance Portability and Accountability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DPPA - Driver’s Privacy Protection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FERPA – Family Educational Rights and Privacy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FCA – Farm Credit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GLBA – Gramm-Leach-Bliley Act</a:t>
            </a:r>
          </a:p>
        </p:txBody>
      </p:sp>
    </p:spTree>
    <p:extLst>
      <p:ext uri="{BB962C8B-B14F-4D97-AF65-F5344CB8AC3E}">
        <p14:creationId xmlns:p14="http://schemas.microsoft.com/office/powerpoint/2010/main" val="378892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9281F1-39EB-0550-AF27-046E824C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B94F653-F00B-FC52-A24F-4EBED54B3E22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647F3C-CCF2-34E2-B077-232131D5CB3D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A4DCB-8863-967A-4853-346801B99789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TRADE SECRETS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6533B-1BC4-0F6D-A40D-A064BC06AB1A}"/>
              </a:ext>
            </a:extLst>
          </p:cNvPr>
          <p:cNvSpPr txBox="1"/>
          <p:nvPr/>
        </p:nvSpPr>
        <p:spPr>
          <a:xfrm>
            <a:off x="890123" y="1597106"/>
            <a:ext cx="46043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 addition to private customer information, your business will have to protect other types of information, including its Intellectual Property.  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Example:  TRADE SECRETS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DD32-4C66-3964-99B2-D7E20C28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596" y="1417518"/>
            <a:ext cx="6174155" cy="50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0EA299-B441-B4B3-4ECC-A55866506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539CE06-99CD-394C-A1AA-7F279A4D29FA}"/>
              </a:ext>
            </a:extLst>
          </p:cNvPr>
          <p:cNvSpPr txBox="1"/>
          <p:nvPr/>
        </p:nvSpPr>
        <p:spPr>
          <a:xfrm>
            <a:off x="1430345" y="33108"/>
            <a:ext cx="926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STRUCTURE AND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D949B-78AE-ED31-63F6-B5C2DC1C2CE2}"/>
              </a:ext>
            </a:extLst>
          </p:cNvPr>
          <p:cNvSpPr/>
          <p:nvPr/>
        </p:nvSpPr>
        <p:spPr>
          <a:xfrm>
            <a:off x="0" y="-823"/>
            <a:ext cx="12192000" cy="12888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75C31-00BB-B778-89BE-46534C83EC9B}"/>
              </a:ext>
            </a:extLst>
          </p:cNvPr>
          <p:cNvSpPr txBox="1"/>
          <p:nvPr/>
        </p:nvSpPr>
        <p:spPr>
          <a:xfrm>
            <a:off x="346732" y="162580"/>
            <a:ext cx="1110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TRADE SECRETS?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8ED42-BD78-1FCF-8DA6-53D5FFD7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04" y="1681905"/>
            <a:ext cx="11077392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DFFD"/>
      </a:accent1>
      <a:accent2>
        <a:srgbClr val="85C0FB"/>
      </a:accent2>
      <a:accent3>
        <a:srgbClr val="48A1FA"/>
      </a:accent3>
      <a:accent4>
        <a:srgbClr val="034A90"/>
      </a:accent4>
      <a:accent5>
        <a:srgbClr val="023160"/>
      </a:accent5>
      <a:accent6>
        <a:srgbClr val="AEABAB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c2b2d31-2e3e-4df1-b571-fb37c042ff1b}" enabled="0" method="" siteId="{2c2b2d31-2e3e-4df1-b571-fb37c042ff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6171</TotalTime>
  <Words>500</Words>
  <Application>Microsoft Office PowerPoint</Application>
  <PresentationFormat>Widescreen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Mayers-Twist</dc:creator>
  <cp:lastModifiedBy>Karen Rose</cp:lastModifiedBy>
  <cp:revision>9</cp:revision>
  <dcterms:created xsi:type="dcterms:W3CDTF">2021-10-25T16:03:52Z</dcterms:created>
  <dcterms:modified xsi:type="dcterms:W3CDTF">2024-11-01T15:25:37Z</dcterms:modified>
</cp:coreProperties>
</file>