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4229" r:id="rId1"/>
  </p:sldMasterIdLst>
  <p:notesMasterIdLst>
    <p:notesMasterId r:id="rId16"/>
  </p:notesMasterIdLst>
  <p:handoutMasterIdLst>
    <p:handoutMasterId r:id="rId17"/>
  </p:handoutMasterIdLst>
  <p:sldIdLst>
    <p:sldId id="256" r:id="rId2"/>
    <p:sldId id="281" r:id="rId3"/>
    <p:sldId id="257" r:id="rId4"/>
    <p:sldId id="292" r:id="rId5"/>
    <p:sldId id="293" r:id="rId6"/>
    <p:sldId id="294" r:id="rId7"/>
    <p:sldId id="295" r:id="rId8"/>
    <p:sldId id="296" r:id="rId9"/>
    <p:sldId id="297" r:id="rId10"/>
    <p:sldId id="298" r:id="rId11"/>
    <p:sldId id="299" r:id="rId12"/>
    <p:sldId id="301" r:id="rId13"/>
    <p:sldId id="302"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FFFE"/>
    <a:srgbClr val="49B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6"/>
    <p:restoredTop sz="94669"/>
  </p:normalViewPr>
  <p:slideViewPr>
    <p:cSldViewPr snapToGrid="0" snapToObjects="1">
      <p:cViewPr varScale="1">
        <p:scale>
          <a:sx n="59" d="100"/>
          <a:sy n="59" d="100"/>
        </p:scale>
        <p:origin x="7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4B3761-1965-AE49-9810-6DDFA05C35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EC7EF0-8ACD-9742-B06D-EF8793B826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5468BA-67D4-CE48-80D2-91BF8E954D23}" type="datetimeFigureOut">
              <a:rPr lang="en-US" smtClean="0"/>
              <a:t>10/29/2024</a:t>
            </a:fld>
            <a:endParaRPr lang="en-US" dirty="0"/>
          </a:p>
        </p:txBody>
      </p:sp>
      <p:sp>
        <p:nvSpPr>
          <p:cNvPr id="4" name="Footer Placeholder 3">
            <a:extLst>
              <a:ext uri="{FF2B5EF4-FFF2-40B4-BE49-F238E27FC236}">
                <a16:creationId xmlns:a16="http://schemas.microsoft.com/office/drawing/2014/main" id="{7386339B-8CD2-E64C-8E16-57C5489645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E41B0D-5AD7-2743-9EF5-AC88D25197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D1CC5-B77C-9A44-B8D6-BABE8F55C265}" type="slidenum">
              <a:rPr lang="en-US" smtClean="0"/>
              <a:t>‹#›</a:t>
            </a:fld>
            <a:endParaRPr lang="en-US" dirty="0"/>
          </a:p>
        </p:txBody>
      </p:sp>
    </p:spTree>
    <p:extLst>
      <p:ext uri="{BB962C8B-B14F-4D97-AF65-F5344CB8AC3E}">
        <p14:creationId xmlns:p14="http://schemas.microsoft.com/office/powerpoint/2010/main" val="1915912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D6460-C03F-7B47-91F4-8F538CAFD891}"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6288F-0601-CC49-A8CD-A52841A4E15B}" type="slidenum">
              <a:rPr lang="en-US" smtClean="0"/>
              <a:t>‹#›</a:t>
            </a:fld>
            <a:endParaRPr lang="en-US" dirty="0"/>
          </a:p>
        </p:txBody>
      </p:sp>
    </p:spTree>
    <p:extLst>
      <p:ext uri="{BB962C8B-B14F-4D97-AF65-F5344CB8AC3E}">
        <p14:creationId xmlns:p14="http://schemas.microsoft.com/office/powerpoint/2010/main" val="24236907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6288F-0601-CC49-A8CD-A52841A4E15B}" type="slidenum">
              <a:rPr lang="en-US" smtClean="0"/>
              <a:t>2</a:t>
            </a:fld>
            <a:endParaRPr lang="en-US" dirty="0"/>
          </a:p>
        </p:txBody>
      </p:sp>
    </p:spTree>
    <p:extLst>
      <p:ext uri="{BB962C8B-B14F-4D97-AF65-F5344CB8AC3E}">
        <p14:creationId xmlns:p14="http://schemas.microsoft.com/office/powerpoint/2010/main" val="219093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6288F-0601-CC49-A8CD-A52841A4E15B}" type="slidenum">
              <a:rPr lang="en-US" smtClean="0"/>
              <a:t>4</a:t>
            </a:fld>
            <a:endParaRPr lang="en-US" dirty="0"/>
          </a:p>
        </p:txBody>
      </p:sp>
    </p:spTree>
    <p:extLst>
      <p:ext uri="{BB962C8B-B14F-4D97-AF65-F5344CB8AC3E}">
        <p14:creationId xmlns:p14="http://schemas.microsoft.com/office/powerpoint/2010/main" val="1973828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BC9DB96-DCEC-BD46-A4F2-59BDA98D2508}" type="datetime1">
              <a:rPr lang="en-US" smtClean="0"/>
              <a:t>10/29/2024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dirty="0"/>
              <a:t>Avoiding/Minimizing Litigation from the Transactional Perspective</a:t>
            </a:r>
          </a:p>
        </p:txBody>
      </p:sp>
      <p:sp>
        <p:nvSpPr>
          <p:cNvPr id="6" name="Slide Number Placeholder 5"/>
          <p:cNvSpPr>
            <a:spLocks noGrp="1"/>
          </p:cNvSpPr>
          <p:nvPr>
            <p:ph type="sldNum" sz="quarter" idx="12"/>
          </p:nvPr>
        </p:nvSpPr>
        <p:spPr>
          <a:xfrm>
            <a:off x="8077200" y="1430866"/>
            <a:ext cx="2743200" cy="365125"/>
          </a:xfrm>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42759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24421147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a:xfrm>
            <a:off x="10862452" y="381000"/>
            <a:ext cx="643748" cy="365125"/>
          </a:xfrm>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32815749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a:xfrm>
            <a:off x="10862452" y="381000"/>
            <a:ext cx="643748" cy="365125"/>
          </a:xfrm>
        </p:spPr>
        <p:txBody>
          <a:bodyPr/>
          <a:lstStyle/>
          <a:p>
            <a:fld id="{718EF266-590A-4842-B5E2-B8A741F67B3E}"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892446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a:xfrm>
            <a:off x="10862452" y="381000"/>
            <a:ext cx="643748" cy="365125"/>
          </a:xfrm>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85250106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B2ABDA-DB98-0C47-BD11-4253EF8CE8B9}" type="datetime1">
              <a:rPr lang="en-US" smtClean="0"/>
              <a:t>10/29/2024</a:t>
            </a:fld>
            <a:endParaRPr lang="en-US" dirty="0"/>
          </a:p>
        </p:txBody>
      </p:sp>
      <p:sp>
        <p:nvSpPr>
          <p:cNvPr id="4" name="Footer Placeholder 3"/>
          <p:cNvSpPr>
            <a:spLocks noGrp="1"/>
          </p:cNvSpPr>
          <p:nvPr>
            <p:ph type="ftr" sz="quarter" idx="11"/>
          </p:nvPr>
        </p:nvSpPr>
        <p:spPr/>
        <p:txBody>
          <a:bodyPr/>
          <a:lstStyle/>
          <a:p>
            <a:r>
              <a:rPr lang="en-US" dirty="0"/>
              <a:t>Avoiding/Minimizing Litigation from the Transactional Perspective</a:t>
            </a:r>
          </a:p>
        </p:txBody>
      </p:sp>
      <p:sp>
        <p:nvSpPr>
          <p:cNvPr id="5" name="Slide Number Placeholder 4"/>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65063780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B2ABDA-DB98-0C47-BD11-4253EF8CE8B9}" type="datetime1">
              <a:rPr lang="en-US" smtClean="0"/>
              <a:t>10/29/2024</a:t>
            </a:fld>
            <a:endParaRPr lang="en-US" dirty="0"/>
          </a:p>
        </p:txBody>
      </p:sp>
      <p:sp>
        <p:nvSpPr>
          <p:cNvPr id="4" name="Footer Placeholder 3"/>
          <p:cNvSpPr>
            <a:spLocks noGrp="1"/>
          </p:cNvSpPr>
          <p:nvPr>
            <p:ph type="ftr" sz="quarter" idx="11"/>
          </p:nvPr>
        </p:nvSpPr>
        <p:spPr/>
        <p:txBody>
          <a:bodyPr/>
          <a:lstStyle/>
          <a:p>
            <a:r>
              <a:rPr lang="en-US" dirty="0"/>
              <a:t>Avoiding/Minimizing Litigation from the Transactional Perspective</a:t>
            </a:r>
          </a:p>
        </p:txBody>
      </p:sp>
      <p:sp>
        <p:nvSpPr>
          <p:cNvPr id="5" name="Slide Number Placeholder 4"/>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68304647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2ABDA-DB98-0C47-BD11-4253EF8CE8B9}" type="datetime1">
              <a:rPr lang="en-US" smtClean="0"/>
              <a:t>10/29/2024</a:t>
            </a:fld>
            <a:endParaRPr lang="en-US" dirty="0"/>
          </a:p>
        </p:txBody>
      </p:sp>
      <p:sp>
        <p:nvSpPr>
          <p:cNvPr id="5" name="Footer Placeholder 4"/>
          <p:cNvSpPr>
            <a:spLocks noGrp="1"/>
          </p:cNvSpPr>
          <p:nvPr>
            <p:ph type="ftr" sz="quarter" idx="11"/>
          </p:nvPr>
        </p:nvSpPr>
        <p:spPr/>
        <p:txBody>
          <a:bodyPr/>
          <a:lstStyle/>
          <a:p>
            <a:r>
              <a:rPr lang="en-US" dirty="0"/>
              <a:t>Avoiding/Minimizing Litigation from the Transactional Perspective</a:t>
            </a:r>
          </a:p>
        </p:txBody>
      </p:sp>
      <p:sp>
        <p:nvSpPr>
          <p:cNvPr id="6" name="Slide Number Placeholder 5"/>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67617875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6B2ABDA-DB98-0C47-BD11-4253EF8CE8B9}" type="datetime1">
              <a:rPr lang="en-US" smtClean="0"/>
              <a:t>10/29/2024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dirty="0"/>
              <a:t>Avoiding/Minimizing Litigation from the Transactional Perspective</a:t>
            </a:r>
          </a:p>
        </p:txBody>
      </p:sp>
      <p:sp>
        <p:nvSpPr>
          <p:cNvPr id="6" name="Slide Number Placeholder 5"/>
          <p:cNvSpPr>
            <a:spLocks noGrp="1"/>
          </p:cNvSpPr>
          <p:nvPr>
            <p:ph type="sldNum" sz="quarter" idx="12"/>
          </p:nvPr>
        </p:nvSpPr>
        <p:spPr>
          <a:xfrm>
            <a:off x="10862452" y="381000"/>
            <a:ext cx="643748" cy="365125"/>
          </a:xfrm>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77877910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2ABDA-DB98-0C47-BD11-4253EF8CE8B9}" type="datetime1">
              <a:rPr lang="en-US" smtClean="0"/>
              <a:t>10/29/2024</a:t>
            </a:fld>
            <a:endParaRPr lang="en-US" dirty="0"/>
          </a:p>
        </p:txBody>
      </p:sp>
      <p:sp>
        <p:nvSpPr>
          <p:cNvPr id="5" name="Footer Placeholder 4"/>
          <p:cNvSpPr>
            <a:spLocks noGrp="1"/>
          </p:cNvSpPr>
          <p:nvPr>
            <p:ph type="ftr" sz="quarter" idx="11"/>
          </p:nvPr>
        </p:nvSpPr>
        <p:spPr/>
        <p:txBody>
          <a:bodyPr/>
          <a:lstStyle/>
          <a:p>
            <a:r>
              <a:rPr lang="en-US" dirty="0"/>
              <a:t>Avoiding/Minimizing Litigation from the Transactional Perspective</a:t>
            </a:r>
          </a:p>
        </p:txBody>
      </p:sp>
      <p:sp>
        <p:nvSpPr>
          <p:cNvPr id="6" name="Slide Number Placeholder 5"/>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45259847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F451F51-233E-3541-B393-976A067AC7B5}" type="datetime1">
              <a:rPr lang="en-US" smtClean="0"/>
              <a:t>10/29/2024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dirty="0"/>
              <a:t>Avoiding/Minimizing Litigation from the Transactional Perspective</a:t>
            </a:r>
          </a:p>
        </p:txBody>
      </p:sp>
      <p:sp>
        <p:nvSpPr>
          <p:cNvPr id="6" name="Slide Number Placeholder 5"/>
          <p:cNvSpPr>
            <a:spLocks noGrp="1"/>
          </p:cNvSpPr>
          <p:nvPr>
            <p:ph type="sldNum" sz="quarter" idx="12"/>
          </p:nvPr>
        </p:nvSpPr>
        <p:spPr>
          <a:xfrm>
            <a:off x="10862452" y="381000"/>
            <a:ext cx="643748" cy="365125"/>
          </a:xfrm>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294339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400046128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2ABDA-DB98-0C47-BD11-4253EF8CE8B9}" type="datetime1">
              <a:rPr lang="en-US" smtClean="0"/>
              <a:t>10/29/2024</a:t>
            </a:fld>
            <a:endParaRPr lang="en-US" dirty="0"/>
          </a:p>
        </p:txBody>
      </p:sp>
      <p:sp>
        <p:nvSpPr>
          <p:cNvPr id="8" name="Footer Placeholder 7"/>
          <p:cNvSpPr>
            <a:spLocks noGrp="1"/>
          </p:cNvSpPr>
          <p:nvPr>
            <p:ph type="ftr" sz="quarter" idx="11"/>
          </p:nvPr>
        </p:nvSpPr>
        <p:spPr/>
        <p:txBody>
          <a:bodyPr/>
          <a:lstStyle/>
          <a:p>
            <a:r>
              <a:rPr lang="en-US" dirty="0"/>
              <a:t>Avoiding/Minimizing Litigation from the Transactional Perspective</a:t>
            </a:r>
          </a:p>
        </p:txBody>
      </p:sp>
      <p:sp>
        <p:nvSpPr>
          <p:cNvPr id="9" name="Slide Number Placeholder 8"/>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26949573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0825-C619-794C-946B-A8E68A97FF43}" type="datetime1">
              <a:rPr lang="en-US" smtClean="0"/>
              <a:t>10/29/2024</a:t>
            </a:fld>
            <a:endParaRPr lang="en-US" dirty="0"/>
          </a:p>
        </p:txBody>
      </p:sp>
      <p:sp>
        <p:nvSpPr>
          <p:cNvPr id="4" name="Footer Placeholder 3"/>
          <p:cNvSpPr>
            <a:spLocks noGrp="1"/>
          </p:cNvSpPr>
          <p:nvPr>
            <p:ph type="ftr" sz="quarter" idx="11"/>
          </p:nvPr>
        </p:nvSpPr>
        <p:spPr/>
        <p:txBody>
          <a:bodyPr/>
          <a:lstStyle/>
          <a:p>
            <a:r>
              <a:rPr lang="en-US" dirty="0"/>
              <a:t>Avoiding/Minimizing Litigation from the Transactional Perspective</a:t>
            </a:r>
          </a:p>
        </p:txBody>
      </p:sp>
      <p:sp>
        <p:nvSpPr>
          <p:cNvPr id="5" name="Slide Number Placeholder 4"/>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62638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DD5F3-FDD5-9F48-A3A3-4C9A557F8C2C}" type="datetime1">
              <a:rPr lang="en-US" smtClean="0"/>
              <a:t>10/29/2024</a:t>
            </a:fld>
            <a:endParaRPr lang="en-US" dirty="0"/>
          </a:p>
        </p:txBody>
      </p:sp>
      <p:sp>
        <p:nvSpPr>
          <p:cNvPr id="3" name="Footer Placeholder 2"/>
          <p:cNvSpPr>
            <a:spLocks noGrp="1"/>
          </p:cNvSpPr>
          <p:nvPr>
            <p:ph type="ftr" sz="quarter" idx="11"/>
          </p:nvPr>
        </p:nvSpPr>
        <p:spPr/>
        <p:txBody>
          <a:bodyPr/>
          <a:lstStyle/>
          <a:p>
            <a:r>
              <a:rPr lang="en-US" dirty="0"/>
              <a:t>Avoiding/Minimizing Litigation from the Transactional Perspective</a:t>
            </a:r>
          </a:p>
        </p:txBody>
      </p:sp>
      <p:sp>
        <p:nvSpPr>
          <p:cNvPr id="4" name="Slide Number Placeholder 3"/>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160037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285001768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2ABDA-DB98-0C47-BD11-4253EF8CE8B9}" type="datetime1">
              <a:rPr lang="en-US" smtClean="0"/>
              <a:t>10/29/2024</a:t>
            </a:fld>
            <a:endParaRPr lang="en-US" dirty="0"/>
          </a:p>
        </p:txBody>
      </p:sp>
      <p:sp>
        <p:nvSpPr>
          <p:cNvPr id="6" name="Footer Placeholder 5"/>
          <p:cNvSpPr>
            <a:spLocks noGrp="1"/>
          </p:cNvSpPr>
          <p:nvPr>
            <p:ph type="ftr" sz="quarter" idx="11"/>
          </p:nvPr>
        </p:nvSpPr>
        <p:spPr/>
        <p:txBody>
          <a:bodyPr/>
          <a:lstStyle/>
          <a:p>
            <a:r>
              <a:rPr lang="en-US" dirty="0"/>
              <a:t>Avoiding/Minimizing Litigation from the Transactional Perspective</a:t>
            </a:r>
          </a:p>
        </p:txBody>
      </p:sp>
      <p:sp>
        <p:nvSpPr>
          <p:cNvPr id="7" name="Slide Number Placeholder 6"/>
          <p:cNvSpPr>
            <a:spLocks noGrp="1"/>
          </p:cNvSpPr>
          <p:nvPr>
            <p:ph type="sldNum" sz="quarter" idx="12"/>
          </p:nvPr>
        </p:nvSpPr>
        <p:spPr/>
        <p:txBody>
          <a:bodyPr/>
          <a:lstStyle/>
          <a:p>
            <a:fld id="{718EF266-590A-4842-B5E2-B8A741F67B3E}" type="slidenum">
              <a:rPr lang="en-US" smtClean="0"/>
              <a:t>‹#›</a:t>
            </a:fld>
            <a:endParaRPr lang="en-US" dirty="0"/>
          </a:p>
        </p:txBody>
      </p:sp>
    </p:spTree>
    <p:extLst>
      <p:ext uri="{BB962C8B-B14F-4D97-AF65-F5344CB8AC3E}">
        <p14:creationId xmlns:p14="http://schemas.microsoft.com/office/powerpoint/2010/main" val="331751175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B2ABDA-DB98-0C47-BD11-4253EF8CE8B9}" type="datetime1">
              <a:rPr lang="en-US" smtClean="0"/>
              <a:t>10/29/2024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Avoiding/Minimizing Litigation from the Transactional Perspective</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8EF266-590A-4842-B5E2-B8A741F67B3E}" type="slidenum">
              <a:rPr lang="en-US" smtClean="0"/>
              <a:t>‹#›</a:t>
            </a:fld>
            <a:endParaRPr lang="en-US" dirty="0"/>
          </a:p>
        </p:txBody>
      </p:sp>
    </p:spTree>
    <p:extLst>
      <p:ext uri="{BB962C8B-B14F-4D97-AF65-F5344CB8AC3E}">
        <p14:creationId xmlns:p14="http://schemas.microsoft.com/office/powerpoint/2010/main" val="202122304"/>
      </p:ext>
    </p:extLst>
  </p:cSld>
  <p:clrMap bg1="dk1" tx1="lt1" bg2="dk2"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486C-6058-0241-BFEA-F2D07C3B547D}"/>
              </a:ext>
            </a:extLst>
          </p:cNvPr>
          <p:cNvSpPr>
            <a:spLocks noGrp="1"/>
          </p:cNvSpPr>
          <p:nvPr>
            <p:ph type="ctrTitle"/>
          </p:nvPr>
        </p:nvSpPr>
        <p:spPr>
          <a:xfrm>
            <a:off x="1692898" y="1138211"/>
            <a:ext cx="8047056" cy="950433"/>
          </a:xfrm>
        </p:spPr>
        <p:txBody>
          <a:bodyPr vert="horz" lIns="91440" tIns="45720" rIns="91440" bIns="45720" rtlCol="0" anchor="b">
            <a:normAutofit/>
          </a:bodyPr>
          <a:lstStyle/>
          <a:p>
            <a:pPr>
              <a:lnSpc>
                <a:spcPct val="90000"/>
              </a:lnSpc>
            </a:pPr>
            <a:r>
              <a:rPr lang="en-US" sz="2800" dirty="0"/>
              <a:t>Entity formation &amp; </a:t>
            </a:r>
            <a:r>
              <a:rPr lang="en-US" sz="2800"/>
              <a:t>related considerations</a:t>
            </a:r>
            <a:endParaRPr lang="en-US" sz="2800" dirty="0"/>
          </a:p>
        </p:txBody>
      </p:sp>
      <p:sp>
        <p:nvSpPr>
          <p:cNvPr id="3" name="Subtitle 2">
            <a:extLst>
              <a:ext uri="{FF2B5EF4-FFF2-40B4-BE49-F238E27FC236}">
                <a16:creationId xmlns:a16="http://schemas.microsoft.com/office/drawing/2014/main" id="{47D7638D-B123-D947-8BBC-572FC324944C}"/>
              </a:ext>
            </a:extLst>
          </p:cNvPr>
          <p:cNvSpPr>
            <a:spLocks noGrp="1"/>
          </p:cNvSpPr>
          <p:nvPr>
            <p:ph type="subTitle" idx="1"/>
          </p:nvPr>
        </p:nvSpPr>
        <p:spPr>
          <a:xfrm>
            <a:off x="1692898" y="1985327"/>
            <a:ext cx="5657186" cy="3457643"/>
          </a:xfrm>
        </p:spPr>
        <p:txBody>
          <a:bodyPr vert="horz" lIns="91440" tIns="45720" rIns="91440" bIns="45720" rtlCol="0" anchor="ctr">
            <a:normAutofit/>
          </a:bodyPr>
          <a:lstStyle/>
          <a:p>
            <a:r>
              <a:rPr lang="en-US" dirty="0"/>
              <a:t>Presented by: </a:t>
            </a:r>
          </a:p>
          <a:p>
            <a:r>
              <a:rPr lang="en-US" b="1" dirty="0"/>
              <a:t>Michelle K. Suarez, Esq.</a:t>
            </a:r>
          </a:p>
          <a:p>
            <a:r>
              <a:rPr lang="en-US" b="1" dirty="0"/>
              <a:t>CEO/Founder </a:t>
            </a:r>
          </a:p>
          <a:p>
            <a:r>
              <a:rPr lang="en-US" dirty="0"/>
              <a:t>Florida Entrepreneur Law, P.A.</a:t>
            </a:r>
          </a:p>
          <a:p>
            <a:r>
              <a:rPr lang="en-US" dirty="0"/>
              <a:t>101 NE 3</a:t>
            </a:r>
            <a:r>
              <a:rPr lang="en-US" baseline="30000" dirty="0"/>
              <a:t>rd</a:t>
            </a:r>
            <a:r>
              <a:rPr lang="en-US" dirty="0"/>
              <a:t> Ave., Suite 1500</a:t>
            </a:r>
          </a:p>
          <a:p>
            <a:r>
              <a:rPr lang="en-US" dirty="0"/>
              <a:t>Fort Lauderdale, FL 33301</a:t>
            </a:r>
          </a:p>
          <a:p>
            <a:r>
              <a:rPr lang="en-US" dirty="0"/>
              <a:t>MSuarez@FloridaEntrepreneurLaw.com</a:t>
            </a:r>
          </a:p>
        </p:txBody>
      </p:sp>
      <p:sp>
        <p:nvSpPr>
          <p:cNvPr id="6" name="Footer Placeholder 5">
            <a:extLst>
              <a:ext uri="{FF2B5EF4-FFF2-40B4-BE49-F238E27FC236}">
                <a16:creationId xmlns:a16="http://schemas.microsoft.com/office/drawing/2014/main" id="{D1C2AC37-D5D2-F442-ABC7-992122528C8B}"/>
              </a:ext>
            </a:extLst>
          </p:cNvPr>
          <p:cNvSpPr>
            <a:spLocks noGrp="1"/>
          </p:cNvSpPr>
          <p:nvPr>
            <p:ph type="ftr" sz="quarter" idx="11"/>
          </p:nvPr>
        </p:nvSpPr>
        <p:spPr>
          <a:xfrm>
            <a:off x="451514" y="6041362"/>
            <a:ext cx="5657186" cy="365125"/>
          </a:xfrm>
        </p:spPr>
        <p:txBody>
          <a:bodyPr vert="horz" lIns="91440" tIns="45720" rIns="91440" bIns="45720" rtlCol="0" anchor="b">
            <a:normAutofit/>
          </a:bodyPr>
          <a:lstStyle/>
          <a:p>
            <a:pPr defTabSz="914400">
              <a:spcAft>
                <a:spcPts val="600"/>
              </a:spcAft>
            </a:pPr>
            <a:r>
              <a:rPr lang="en-US" kern="1200" cap="all" baseline="0" dirty="0">
                <a:solidFill>
                  <a:srgbClr val="FFFFFF"/>
                </a:solidFill>
                <a:latin typeface="+mn-lt"/>
                <a:ea typeface="+mn-ea"/>
                <a:cs typeface="+mn-cs"/>
              </a:rPr>
              <a:t>© 2024, Florida entrepreneur law, all rights reserved.</a:t>
            </a:r>
          </a:p>
        </p:txBody>
      </p:sp>
      <p:sp>
        <p:nvSpPr>
          <p:cNvPr id="7" name="Slide Number Placeholder 6">
            <a:extLst>
              <a:ext uri="{FF2B5EF4-FFF2-40B4-BE49-F238E27FC236}">
                <a16:creationId xmlns:a16="http://schemas.microsoft.com/office/drawing/2014/main" id="{44E9B6A8-C927-1B4A-880C-D9B2905B4747}"/>
              </a:ext>
            </a:extLst>
          </p:cNvPr>
          <p:cNvSpPr>
            <a:spLocks noGrp="1"/>
          </p:cNvSpPr>
          <p:nvPr>
            <p:ph type="sldNum" sz="quarter" idx="12"/>
          </p:nvPr>
        </p:nvSpPr>
        <p:spPr>
          <a:xfrm>
            <a:off x="9266105" y="6406487"/>
            <a:ext cx="2743200" cy="365125"/>
          </a:xfrm>
        </p:spPr>
        <p:txBody>
          <a:bodyPr vert="horz" lIns="91440" tIns="45720" rIns="91440" bIns="10800" rtlCol="0" anchor="b">
            <a:normAutofit/>
          </a:bodyPr>
          <a:lstStyle/>
          <a:p>
            <a:pPr defTabSz="914400">
              <a:spcAft>
                <a:spcPts val="600"/>
              </a:spcAft>
            </a:pPr>
            <a:fld id="{718EF266-590A-4842-B5E2-B8A741F67B3E}" type="slidenum">
              <a:rPr lang="en-US" smtClean="0"/>
              <a:pPr defTabSz="914400">
                <a:spcAft>
                  <a:spcPts val="600"/>
                </a:spcAft>
              </a:pPr>
              <a:t>2</a:t>
            </a:fld>
            <a:endParaRPr lang="en-US" dirty="0"/>
          </a:p>
        </p:txBody>
      </p:sp>
      <p:pic>
        <p:nvPicPr>
          <p:cNvPr id="57" name="Graphic 56">
            <a:extLst>
              <a:ext uri="{FF2B5EF4-FFF2-40B4-BE49-F238E27FC236}">
                <a16:creationId xmlns:a16="http://schemas.microsoft.com/office/drawing/2014/main" id="{504BF0B0-ACBF-7240-B7BA-FD2974935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4259" y="301728"/>
            <a:ext cx="3832042" cy="3832042"/>
          </a:xfrm>
          <a:prstGeom prst="rect">
            <a:avLst/>
          </a:prstGeom>
        </p:spPr>
      </p:pic>
      <p:sp>
        <p:nvSpPr>
          <p:cNvPr id="4" name="TextBox 3">
            <a:extLst>
              <a:ext uri="{FF2B5EF4-FFF2-40B4-BE49-F238E27FC236}">
                <a16:creationId xmlns:a16="http://schemas.microsoft.com/office/drawing/2014/main" id="{60E77988-8FB6-39C7-75CC-3389947ABC9A}"/>
              </a:ext>
            </a:extLst>
          </p:cNvPr>
          <p:cNvSpPr txBox="1"/>
          <p:nvPr/>
        </p:nvSpPr>
        <p:spPr>
          <a:xfrm>
            <a:off x="7801763" y="3252483"/>
            <a:ext cx="3876382" cy="461665"/>
          </a:xfrm>
          <a:prstGeom prst="rect">
            <a:avLst/>
          </a:prstGeom>
          <a:noFill/>
        </p:spPr>
        <p:txBody>
          <a:bodyPr wrap="none" rtlCol="0">
            <a:spAutoFit/>
          </a:bodyPr>
          <a:lstStyle/>
          <a:p>
            <a:r>
              <a:rPr lang="en-US" sz="2400" i="1" dirty="0">
                <a:latin typeface="Garamond" panose="02020404030301010803" pitchFamily="18" charset="0"/>
              </a:rPr>
              <a:t>The anti-stuffy business law firm.™️</a:t>
            </a:r>
          </a:p>
        </p:txBody>
      </p:sp>
    </p:spTree>
    <p:extLst>
      <p:ext uri="{BB962C8B-B14F-4D97-AF65-F5344CB8AC3E}">
        <p14:creationId xmlns:p14="http://schemas.microsoft.com/office/powerpoint/2010/main" val="3872368318"/>
      </p:ext>
    </p:extLst>
  </p:cSld>
  <p:clrMapOvr>
    <a:masterClrMapping/>
  </p:clrMapOvr>
  <mc:AlternateContent xmlns:mc="http://schemas.openxmlformats.org/markup-compatibility/2006" xmlns:p14="http://schemas.microsoft.com/office/powerpoint/2010/main">
    <mc:Choice Requires="p14">
      <p:transition spd="slow" p14:dur="2000" advTm="9445"/>
    </mc:Choice>
    <mc:Fallback xmlns="">
      <p:transition spd="slow" advTm="9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9869-AFB2-B635-1C46-022763AE1CD5}"/>
              </a:ext>
            </a:extLst>
          </p:cNvPr>
          <p:cNvSpPr>
            <a:spLocks noGrp="1"/>
          </p:cNvSpPr>
          <p:nvPr>
            <p:ph type="title"/>
          </p:nvPr>
        </p:nvSpPr>
        <p:spPr>
          <a:xfrm>
            <a:off x="498087" y="424598"/>
            <a:ext cx="8610600" cy="1293028"/>
          </a:xfrm>
        </p:spPr>
        <p:txBody>
          <a:bodyPr/>
          <a:lstStyle/>
          <a:p>
            <a:pPr algn="l"/>
            <a:r>
              <a:rPr lang="en-US" dirty="0"/>
              <a:t>Shareholders agreements should, similarly, cover</a:t>
            </a:r>
          </a:p>
        </p:txBody>
      </p:sp>
      <p:sp>
        <p:nvSpPr>
          <p:cNvPr id="3" name="Content Placeholder 2">
            <a:extLst>
              <a:ext uri="{FF2B5EF4-FFF2-40B4-BE49-F238E27FC236}">
                <a16:creationId xmlns:a16="http://schemas.microsoft.com/office/drawing/2014/main" id="{76647398-94CE-2344-0242-911B120C8C02}"/>
              </a:ext>
            </a:extLst>
          </p:cNvPr>
          <p:cNvSpPr>
            <a:spLocks noGrp="1"/>
          </p:cNvSpPr>
          <p:nvPr>
            <p:ph idx="1"/>
          </p:nvPr>
        </p:nvSpPr>
        <p:spPr>
          <a:xfrm>
            <a:off x="685800" y="1717626"/>
            <a:ext cx="10820400" cy="4501059"/>
          </a:xfrm>
        </p:spPr>
        <p:txBody>
          <a:bodyPr>
            <a:normAutofit fontScale="70000" lnSpcReduction="20000"/>
          </a:bodyPr>
          <a:lstStyle/>
          <a:p>
            <a:pPr marL="0" indent="0">
              <a:buNone/>
            </a:pPr>
            <a:r>
              <a:rPr lang="en-US" b="1" dirty="0"/>
              <a:t>3. Board of Directors and Management</a:t>
            </a:r>
          </a:p>
          <a:p>
            <a:pPr marL="914400" lvl="1" indent="-457200">
              <a:buFont typeface="+mj-lt"/>
              <a:buAutoNum type="arabicPeriod"/>
            </a:pPr>
            <a:r>
              <a:rPr lang="en-US" dirty="0"/>
              <a:t>Appointment of Directors: Define the process for nominating and electing members to the Board of Directors, and how seats are distributed among shareholders.</a:t>
            </a:r>
          </a:p>
          <a:p>
            <a:pPr marL="914400" lvl="1" indent="-457200">
              <a:buFont typeface="+mj-lt"/>
              <a:buAutoNum type="arabicPeriod"/>
            </a:pPr>
            <a:r>
              <a:rPr lang="en-US" dirty="0"/>
              <a:t>Roles and Responsibilities: Outline the duties and powers of the board in managing the company’s affairs.</a:t>
            </a:r>
          </a:p>
          <a:p>
            <a:pPr marL="914400" lvl="1" indent="-457200">
              <a:buFont typeface="+mj-lt"/>
              <a:buAutoNum type="arabicPeriod"/>
            </a:pPr>
            <a:r>
              <a:rPr lang="en-US" dirty="0"/>
              <a:t>Removal of Directors: Include provisions on how directors can be removed and under what conditions.</a:t>
            </a:r>
          </a:p>
          <a:p>
            <a:pPr marL="457200" indent="-457200">
              <a:buFont typeface="+mj-lt"/>
              <a:buAutoNum type="arabicPeriod"/>
            </a:pPr>
            <a:endParaRPr lang="en-US" dirty="0"/>
          </a:p>
          <a:p>
            <a:pPr marL="0" indent="0">
              <a:buNone/>
            </a:pPr>
            <a:r>
              <a:rPr lang="en-US" b="1" dirty="0"/>
              <a:t>4. Dividend Policy and Profit Distribution</a:t>
            </a:r>
          </a:p>
          <a:p>
            <a:pPr marL="914400" lvl="1" indent="-457200">
              <a:buFont typeface="+mj-lt"/>
              <a:buAutoNum type="arabicPeriod"/>
            </a:pPr>
            <a:r>
              <a:rPr lang="en-US" dirty="0"/>
              <a:t>Dividend Payments: Establish how and when dividends will be distributed to shareholders.</a:t>
            </a:r>
          </a:p>
          <a:p>
            <a:pPr marL="914400" lvl="1" indent="-457200">
              <a:buFont typeface="+mj-lt"/>
              <a:buAutoNum type="arabicPeriod"/>
            </a:pPr>
            <a:r>
              <a:rPr lang="en-US" dirty="0"/>
              <a:t>Reinvestment Policy: Determine if and when profits will be reinvested into the business versus distributed as dividends</a:t>
            </a:r>
          </a:p>
          <a:p>
            <a:pPr marL="914400" lvl="1" indent="-457200">
              <a:buFont typeface="+mj-lt"/>
              <a:buAutoNum type="arabicPeriod"/>
            </a:pPr>
            <a:r>
              <a:rPr lang="en-US" dirty="0"/>
              <a:t>Shareholder Loans: Include provisions for any loans shareholders may give to the corporation and how they will be repaid.</a:t>
            </a:r>
          </a:p>
          <a:p>
            <a:pPr marL="0" indent="0">
              <a:buNone/>
            </a:pPr>
            <a:r>
              <a:rPr lang="en-US" dirty="0"/>
              <a:t>5. </a:t>
            </a:r>
            <a:r>
              <a:rPr lang="en-US" b="1" dirty="0"/>
              <a:t>Exit Strategy and Shareholder Protection</a:t>
            </a:r>
          </a:p>
          <a:p>
            <a:pPr marL="914400" lvl="1" indent="-457200">
              <a:buFont typeface="+mj-lt"/>
              <a:buAutoNum type="arabicPeriod"/>
            </a:pPr>
            <a:r>
              <a:rPr lang="en-US" dirty="0"/>
              <a:t>Exit Provisions: Define procedures for shareholders exiting the company, such as selling their shares or buyout options.</a:t>
            </a:r>
          </a:p>
          <a:p>
            <a:pPr marL="914400" lvl="1" indent="-457200">
              <a:buFont typeface="+mj-lt"/>
              <a:buAutoNum type="arabicPeriod"/>
            </a:pPr>
            <a:r>
              <a:rPr lang="en-US" dirty="0"/>
              <a:t>Valuation Methods: Specify how the value of shares will be determined in the event of a sale, transfer, or buyout.</a:t>
            </a:r>
          </a:p>
          <a:p>
            <a:pPr marL="914400" lvl="1" indent="-457200">
              <a:buFont typeface="+mj-lt"/>
              <a:buAutoNum type="arabicPeriod"/>
            </a:pPr>
            <a:r>
              <a:rPr lang="en-US" dirty="0"/>
              <a:t>Non-Compete and Confidentiality: Include clauses that prevent departing shareholders from competing with the company or disclosing sensitive information.</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34FEB5AE-9ED5-11A0-8AD9-27B0258EF558}"/>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B7AAFECF-0504-2467-B357-B23BE05BC60B}"/>
              </a:ext>
            </a:extLst>
          </p:cNvPr>
          <p:cNvSpPr>
            <a:spLocks noGrp="1"/>
          </p:cNvSpPr>
          <p:nvPr>
            <p:ph type="sldNum" sz="quarter" idx="12"/>
          </p:nvPr>
        </p:nvSpPr>
        <p:spPr/>
        <p:txBody>
          <a:bodyPr/>
          <a:lstStyle/>
          <a:p>
            <a:fld id="{718EF266-590A-4842-B5E2-B8A741F67B3E}" type="slidenum">
              <a:rPr lang="en-US" smtClean="0"/>
              <a:t>11</a:t>
            </a:fld>
            <a:endParaRPr lang="en-US" dirty="0"/>
          </a:p>
        </p:txBody>
      </p:sp>
    </p:spTree>
    <p:extLst>
      <p:ext uri="{BB962C8B-B14F-4D97-AF65-F5344CB8AC3E}">
        <p14:creationId xmlns:p14="http://schemas.microsoft.com/office/powerpoint/2010/main" val="192549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743D-F003-146F-D5AE-7FFE1159E379}"/>
              </a:ext>
            </a:extLst>
          </p:cNvPr>
          <p:cNvSpPr>
            <a:spLocks noGrp="1"/>
          </p:cNvSpPr>
          <p:nvPr>
            <p:ph type="title"/>
          </p:nvPr>
        </p:nvSpPr>
        <p:spPr>
          <a:xfrm>
            <a:off x="423746" y="346540"/>
            <a:ext cx="11082454" cy="1293028"/>
          </a:xfrm>
        </p:spPr>
        <p:txBody>
          <a:bodyPr>
            <a:noAutofit/>
          </a:bodyPr>
          <a:lstStyle/>
          <a:p>
            <a:pPr algn="l"/>
            <a:r>
              <a:rPr lang="en-US" sz="2400" b="0" i="0" u="none" strike="noStrike" dirty="0">
                <a:effectLst/>
                <a:latin typeface="-webkit-standard"/>
              </a:rPr>
              <a:t>Florida's </a:t>
            </a:r>
            <a:r>
              <a:rPr lang="en-US" sz="2400" b="1" i="0" u="none" strike="noStrike" dirty="0">
                <a:effectLst/>
              </a:rPr>
              <a:t>Ratification of Defective Corporate Acts</a:t>
            </a:r>
            <a:r>
              <a:rPr lang="en-US" sz="2400" b="0" i="0" u="none" strike="noStrike" dirty="0">
                <a:effectLst/>
                <a:latin typeface="-webkit-standard"/>
              </a:rPr>
              <a:t> allows corporations to correct actions that were improperly or defectively carried out, helping them avoid legal or operational issues. </a:t>
            </a:r>
            <a:br>
              <a:rPr lang="en-US" sz="2400" b="0" i="0" u="none" strike="noStrike" dirty="0">
                <a:effectLst/>
                <a:latin typeface="-webkit-standard"/>
              </a:rPr>
            </a:br>
            <a:endParaRPr lang="en-US" sz="2400" dirty="0"/>
          </a:p>
        </p:txBody>
      </p:sp>
      <p:sp>
        <p:nvSpPr>
          <p:cNvPr id="3" name="Content Placeholder 2">
            <a:extLst>
              <a:ext uri="{FF2B5EF4-FFF2-40B4-BE49-F238E27FC236}">
                <a16:creationId xmlns:a16="http://schemas.microsoft.com/office/drawing/2014/main" id="{98170884-7B15-FFDA-029B-ED5452A21E64}"/>
              </a:ext>
            </a:extLst>
          </p:cNvPr>
          <p:cNvSpPr>
            <a:spLocks noGrp="1"/>
          </p:cNvSpPr>
          <p:nvPr>
            <p:ph idx="1"/>
          </p:nvPr>
        </p:nvSpPr>
        <p:spPr>
          <a:xfrm>
            <a:off x="245327" y="1639568"/>
            <a:ext cx="11260873" cy="4579117"/>
          </a:xfrm>
        </p:spPr>
        <p:txBody>
          <a:bodyPr>
            <a:normAutofit/>
          </a:bodyPr>
          <a:lstStyle/>
          <a:p>
            <a:pPr marL="457200" indent="-457200" algn="just">
              <a:buFont typeface="+mj-lt"/>
              <a:buAutoNum type="arabicPeriod"/>
            </a:pPr>
            <a:r>
              <a:rPr lang="en-US" b="1" i="0" u="none" strike="noStrike" dirty="0">
                <a:effectLst/>
              </a:rPr>
              <a:t>Defective Acts Can Be Ratified</a:t>
            </a:r>
          </a:p>
          <a:p>
            <a:pPr lvl="1" algn="just"/>
            <a:r>
              <a:rPr lang="en-US" b="0" i="0" u="none" strike="noStrike" dirty="0">
                <a:effectLst/>
              </a:rPr>
              <a:t>Florida law permits a corporation to retroactively ratify defective corporate acts, such as improperly issued stock, defective board resolutions, or actions taken without proper authorization, making them legally valid.</a:t>
            </a:r>
          </a:p>
          <a:p>
            <a:pPr marL="457200" indent="-457200" algn="just">
              <a:buFont typeface="+mj-lt"/>
              <a:buAutoNum type="arabicPeriod"/>
            </a:pPr>
            <a:r>
              <a:rPr lang="en-US" b="1" i="0" u="none" strike="noStrike" dirty="0">
                <a:effectLst/>
              </a:rPr>
              <a:t>Process for Ratification</a:t>
            </a:r>
          </a:p>
          <a:p>
            <a:pPr lvl="1" algn="just"/>
            <a:r>
              <a:rPr lang="en-US" b="0" i="0" u="none" strike="noStrike" dirty="0">
                <a:effectLst/>
              </a:rPr>
              <a:t>To ratify a defective act, the corporation must follow a specific procedure, which typically involves:</a:t>
            </a:r>
          </a:p>
          <a:p>
            <a:pPr marL="1371600" lvl="2" indent="-457200" algn="just">
              <a:buFont typeface="+mj-lt"/>
              <a:buAutoNum type="arabicPeriod"/>
            </a:pPr>
            <a:r>
              <a:rPr lang="en-US" b="1" i="0" u="none" strike="noStrike" dirty="0">
                <a:effectLst/>
              </a:rPr>
              <a:t>Board Approval</a:t>
            </a:r>
            <a:r>
              <a:rPr lang="en-US" b="0" i="0" u="none" strike="noStrike" dirty="0">
                <a:effectLst/>
              </a:rPr>
              <a:t>: The board of directors must adopt a resolution identifying the defective act and ratifying it.</a:t>
            </a:r>
          </a:p>
          <a:p>
            <a:pPr marL="1371600" lvl="2" indent="-457200" algn="just">
              <a:buFont typeface="+mj-lt"/>
              <a:buAutoNum type="arabicPeriod"/>
            </a:pPr>
            <a:r>
              <a:rPr lang="en-US" b="1" i="0" u="none" strike="noStrike" dirty="0">
                <a:effectLst/>
              </a:rPr>
              <a:t>Shareholder Approval</a:t>
            </a:r>
            <a:r>
              <a:rPr lang="en-US" b="0" i="0" u="none" strike="noStrike" dirty="0">
                <a:effectLst/>
              </a:rPr>
              <a:t>: In some cases, shareholder approval may also be required, especially if the original act required their consent.</a:t>
            </a:r>
          </a:p>
          <a:p>
            <a:pPr marL="1371600" lvl="2" indent="-457200" algn="just">
              <a:buFont typeface="+mj-lt"/>
              <a:buAutoNum type="arabicPeriod"/>
            </a:pPr>
            <a:r>
              <a:rPr lang="en-US" b="1" i="0" u="none" strike="noStrike" dirty="0">
                <a:effectLst/>
              </a:rPr>
              <a:t>Filing Requirements: </a:t>
            </a:r>
            <a:r>
              <a:rPr lang="en-US" b="0" i="0" u="none" strike="noStrike" dirty="0">
                <a:effectLst/>
              </a:rPr>
              <a:t>If the defective act involved a document filed with the Florida Department of State (e.g., articles of incorporation), the corporation may need to file a "Certificate of Validation" with the state to formalize the ratification and correct any filed documents.</a:t>
            </a:r>
          </a:p>
          <a:p>
            <a:pPr algn="just"/>
            <a:endParaRPr lang="en-US" dirty="0"/>
          </a:p>
        </p:txBody>
      </p:sp>
      <p:sp>
        <p:nvSpPr>
          <p:cNvPr id="4" name="Footer Placeholder 3">
            <a:extLst>
              <a:ext uri="{FF2B5EF4-FFF2-40B4-BE49-F238E27FC236}">
                <a16:creationId xmlns:a16="http://schemas.microsoft.com/office/drawing/2014/main" id="{D4A670EC-B1C6-7FEF-8055-21B00416BB0F}"/>
              </a:ext>
            </a:extLst>
          </p:cNvPr>
          <p:cNvSpPr>
            <a:spLocks noGrp="1"/>
          </p:cNvSpPr>
          <p:nvPr>
            <p:ph type="ftr" sz="quarter" idx="11"/>
          </p:nvPr>
        </p:nvSpPr>
        <p:spPr>
          <a:xfrm>
            <a:off x="245327" y="6747003"/>
            <a:ext cx="7772400" cy="365125"/>
          </a:xfrm>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DA73027-B2A3-2AAB-C6A3-86629361B47B}"/>
              </a:ext>
            </a:extLst>
          </p:cNvPr>
          <p:cNvSpPr>
            <a:spLocks noGrp="1"/>
          </p:cNvSpPr>
          <p:nvPr>
            <p:ph type="sldNum" sz="quarter" idx="12"/>
          </p:nvPr>
        </p:nvSpPr>
        <p:spPr/>
        <p:txBody>
          <a:bodyPr/>
          <a:lstStyle/>
          <a:p>
            <a:fld id="{718EF266-590A-4842-B5E2-B8A741F67B3E}" type="slidenum">
              <a:rPr lang="en-US" smtClean="0"/>
              <a:t>12</a:t>
            </a:fld>
            <a:endParaRPr lang="en-US" dirty="0"/>
          </a:p>
        </p:txBody>
      </p:sp>
    </p:spTree>
    <p:extLst>
      <p:ext uri="{BB962C8B-B14F-4D97-AF65-F5344CB8AC3E}">
        <p14:creationId xmlns:p14="http://schemas.microsoft.com/office/powerpoint/2010/main" val="33689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5BBAEA-2C07-B9EC-84F9-9ECE022E25F5}"/>
              </a:ext>
            </a:extLst>
          </p:cNvPr>
          <p:cNvSpPr>
            <a:spLocks noGrp="1"/>
          </p:cNvSpPr>
          <p:nvPr>
            <p:ph type="ftr" sz="quarter" idx="11"/>
          </p:nvPr>
        </p:nvSpPr>
        <p:spPr>
          <a:xfrm>
            <a:off x="94785" y="6796243"/>
            <a:ext cx="7772400" cy="365125"/>
          </a:xfrm>
        </p:spPr>
        <p:txBody>
          <a:bodyPr/>
          <a:lstStyle/>
          <a:p>
            <a:r>
              <a:rPr lang="en-US" sz="2000" kern="1200" cap="all" baseline="0" dirty="0">
                <a:solidFill>
                  <a:srgbClr val="FFFFFF"/>
                </a:solidFill>
                <a:latin typeface="+mn-lt"/>
                <a:ea typeface="+mn-ea"/>
                <a:cs typeface="+mn-cs"/>
              </a:rPr>
              <a:t>© 2024, Florida entrepreneur law, all rights reserved.</a:t>
            </a:r>
          </a:p>
          <a:p>
            <a:endParaRPr lang="en-US" sz="2000" i="1" dirty="0">
              <a:solidFill>
                <a:schemeClr val="tx1"/>
              </a:solidFill>
              <a:latin typeface="Garamond" panose="02020404030301010803" pitchFamily="18" charset="0"/>
            </a:endParaRPr>
          </a:p>
          <a:p>
            <a:endParaRPr lang="en-US" sz="2000" dirty="0"/>
          </a:p>
          <a:p>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5A5F7B58-BA66-F0F3-DC7F-3A1E742E4FBC}"/>
              </a:ext>
            </a:extLst>
          </p:cNvPr>
          <p:cNvSpPr>
            <a:spLocks noGrp="1"/>
          </p:cNvSpPr>
          <p:nvPr>
            <p:ph type="sldNum" sz="quarter" idx="12"/>
          </p:nvPr>
        </p:nvSpPr>
        <p:spPr/>
        <p:txBody>
          <a:bodyPr/>
          <a:lstStyle/>
          <a:p>
            <a:fld id="{718EF266-590A-4842-B5E2-B8A741F67B3E}" type="slidenum">
              <a:rPr lang="en-US" sz="2000" smtClean="0"/>
              <a:t>13</a:t>
            </a:fld>
            <a:endParaRPr lang="en-US" sz="2000" dirty="0"/>
          </a:p>
        </p:txBody>
      </p:sp>
      <p:sp>
        <p:nvSpPr>
          <p:cNvPr id="4" name="TextBox 3">
            <a:extLst>
              <a:ext uri="{FF2B5EF4-FFF2-40B4-BE49-F238E27FC236}">
                <a16:creationId xmlns:a16="http://schemas.microsoft.com/office/drawing/2014/main" id="{0DFDBF8B-A6BA-9420-AF1A-BE6B8496050D}"/>
              </a:ext>
            </a:extLst>
          </p:cNvPr>
          <p:cNvSpPr txBox="1"/>
          <p:nvPr/>
        </p:nvSpPr>
        <p:spPr>
          <a:xfrm>
            <a:off x="1610070" y="1335751"/>
            <a:ext cx="21678210" cy="1323439"/>
          </a:xfrm>
          <a:prstGeom prst="rect">
            <a:avLst/>
          </a:prstGeom>
          <a:noFill/>
        </p:spPr>
        <p:txBody>
          <a:bodyPr wrap="square" rtlCol="0">
            <a:spAutoFit/>
          </a:bodyPr>
          <a:lstStyle/>
          <a:p>
            <a:r>
              <a:rPr lang="en-US" sz="2000" b="0" i="0" u="none" strike="noStrike" dirty="0">
                <a:effectLst/>
                <a:latin typeface="georgia, serif"/>
              </a:rPr>
              <a:t>Roles of incorporators, directors, officers, managers, and members, </a:t>
            </a:r>
          </a:p>
          <a:p>
            <a:r>
              <a:rPr lang="en-US" sz="2000" b="0" i="0" u="none" strike="noStrike" dirty="0">
                <a:effectLst/>
                <a:latin typeface="georgia, serif"/>
              </a:rPr>
              <a:t>and the importance of understanding the difference of each when </a:t>
            </a:r>
          </a:p>
          <a:p>
            <a:r>
              <a:rPr lang="en-US" sz="2000" b="0" i="0" u="none" strike="noStrike" dirty="0">
                <a:effectLst/>
                <a:latin typeface="georgia, serif"/>
              </a:rPr>
              <a:t>addressing or approaching entity formation/governing documents. </a:t>
            </a:r>
            <a:endParaRPr lang="en-US" sz="2000" b="0" i="0" u="none" strike="noStrike" dirty="0">
              <a:effectLst/>
              <a:latin typeface="Arial" panose="020B0604020202020204" pitchFamily="34" charset="0"/>
            </a:endParaRPr>
          </a:p>
          <a:p>
            <a:endParaRPr lang="en-US" sz="2000" dirty="0"/>
          </a:p>
        </p:txBody>
      </p:sp>
      <p:sp>
        <p:nvSpPr>
          <p:cNvPr id="5" name="Oval 4">
            <a:extLst>
              <a:ext uri="{FF2B5EF4-FFF2-40B4-BE49-F238E27FC236}">
                <a16:creationId xmlns:a16="http://schemas.microsoft.com/office/drawing/2014/main" id="{3EE04EC2-ADAE-3F60-CC47-F292B8DE58BD}"/>
              </a:ext>
            </a:extLst>
          </p:cNvPr>
          <p:cNvSpPr/>
          <p:nvPr/>
        </p:nvSpPr>
        <p:spPr>
          <a:xfrm>
            <a:off x="667095" y="3019540"/>
            <a:ext cx="2676292" cy="260938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Directors/</a:t>
            </a:r>
          </a:p>
          <a:p>
            <a:pPr algn="ctr"/>
            <a:r>
              <a:rPr lang="en-US" sz="2000" b="1" dirty="0">
                <a:solidFill>
                  <a:schemeClr val="bg1"/>
                </a:solidFill>
              </a:rPr>
              <a:t>Managers</a:t>
            </a:r>
          </a:p>
        </p:txBody>
      </p:sp>
      <p:sp>
        <p:nvSpPr>
          <p:cNvPr id="6" name="Oval 5">
            <a:extLst>
              <a:ext uri="{FF2B5EF4-FFF2-40B4-BE49-F238E27FC236}">
                <a16:creationId xmlns:a16="http://schemas.microsoft.com/office/drawing/2014/main" id="{4AAE0C55-8C53-6885-A08D-89EE67BDFE11}"/>
              </a:ext>
            </a:extLst>
          </p:cNvPr>
          <p:cNvSpPr/>
          <p:nvPr/>
        </p:nvSpPr>
        <p:spPr>
          <a:xfrm>
            <a:off x="7675415" y="3033593"/>
            <a:ext cx="2676292" cy="260938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Shareholders&amp;</a:t>
            </a:r>
          </a:p>
          <a:p>
            <a:pPr algn="ctr"/>
            <a:r>
              <a:rPr lang="en-US" sz="2000" b="1" dirty="0">
                <a:solidFill>
                  <a:schemeClr val="bg1"/>
                </a:solidFill>
              </a:rPr>
              <a:t>Members</a:t>
            </a:r>
          </a:p>
        </p:txBody>
      </p:sp>
      <p:sp>
        <p:nvSpPr>
          <p:cNvPr id="7" name="Oval 6">
            <a:extLst>
              <a:ext uri="{FF2B5EF4-FFF2-40B4-BE49-F238E27FC236}">
                <a16:creationId xmlns:a16="http://schemas.microsoft.com/office/drawing/2014/main" id="{CB23315F-F2A6-EF23-A6F3-0F336E9E0D0F}"/>
              </a:ext>
            </a:extLst>
          </p:cNvPr>
          <p:cNvSpPr/>
          <p:nvPr/>
        </p:nvSpPr>
        <p:spPr>
          <a:xfrm>
            <a:off x="4171718" y="3033593"/>
            <a:ext cx="2676292" cy="260938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Officers</a:t>
            </a:r>
          </a:p>
        </p:txBody>
      </p:sp>
      <p:cxnSp>
        <p:nvCxnSpPr>
          <p:cNvPr id="10" name="Straight Arrow Connector 9">
            <a:extLst>
              <a:ext uri="{FF2B5EF4-FFF2-40B4-BE49-F238E27FC236}">
                <a16:creationId xmlns:a16="http://schemas.microsoft.com/office/drawing/2014/main" id="{FE584F28-6023-BB02-C375-723CC0D1A5AE}"/>
              </a:ext>
            </a:extLst>
          </p:cNvPr>
          <p:cNvCxnSpPr>
            <a:cxnSpLocks/>
            <a:stCxn id="5" idx="6"/>
          </p:cNvCxnSpPr>
          <p:nvPr/>
        </p:nvCxnSpPr>
        <p:spPr>
          <a:xfrm>
            <a:off x="3343387" y="4324233"/>
            <a:ext cx="8283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0C6E39-F0F4-E3C3-C4D2-7C96404B613C}"/>
              </a:ext>
            </a:extLst>
          </p:cNvPr>
          <p:cNvCxnSpPr>
            <a:cxnSpLocks/>
          </p:cNvCxnSpPr>
          <p:nvPr/>
        </p:nvCxnSpPr>
        <p:spPr>
          <a:xfrm>
            <a:off x="6848010" y="4338286"/>
            <a:ext cx="8283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0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783DDB-0DC7-96FC-ABEC-AD1859C6255D}"/>
              </a:ext>
            </a:extLst>
          </p:cNvPr>
          <p:cNvSpPr>
            <a:spLocks noGrp="1"/>
          </p:cNvSpPr>
          <p:nvPr>
            <p:ph type="ftr" sz="quarter" idx="11"/>
          </p:nvPr>
        </p:nvSpPr>
        <p:spPr/>
        <p:txBody>
          <a:bodyPr/>
          <a:lstStyle/>
          <a:p>
            <a:r>
              <a:rPr lang="en-US" sz="1050" kern="1200" cap="all" baseline="0" dirty="0">
                <a:solidFill>
                  <a:srgbClr val="FFFFFF"/>
                </a:solidFill>
                <a:latin typeface="+mn-lt"/>
                <a:ea typeface="+mn-ea"/>
                <a:cs typeface="+mn-cs"/>
              </a:rPr>
              <a:t>© 2024, Florida entrepreneur law, all rights reserved.</a:t>
            </a:r>
          </a:p>
          <a:p>
            <a:endParaRPr lang="en-US" sz="1050" i="1" dirty="0">
              <a:solidFill>
                <a:schemeClr val="tx1"/>
              </a:solidFill>
              <a:latin typeface="Garamond" panose="02020404030301010803" pitchFamily="18" charset="0"/>
            </a:endParaRPr>
          </a:p>
          <a:p>
            <a:endParaRPr lang="en-US" sz="1050" dirty="0"/>
          </a:p>
          <a:p>
            <a:endParaRPr lang="en-US" sz="1050" dirty="0"/>
          </a:p>
          <a:p>
            <a:endParaRPr lang="en-US" sz="1050" dirty="0"/>
          </a:p>
          <a:p>
            <a:endParaRPr lang="en-US" sz="1050" dirty="0"/>
          </a:p>
          <a:p>
            <a:endParaRPr lang="en-US" dirty="0"/>
          </a:p>
        </p:txBody>
      </p:sp>
      <p:sp>
        <p:nvSpPr>
          <p:cNvPr id="3" name="Slide Number Placeholder 2">
            <a:extLst>
              <a:ext uri="{FF2B5EF4-FFF2-40B4-BE49-F238E27FC236}">
                <a16:creationId xmlns:a16="http://schemas.microsoft.com/office/drawing/2014/main" id="{FB9DA312-CE1E-5CCB-DE95-4F03A2425D52}"/>
              </a:ext>
            </a:extLst>
          </p:cNvPr>
          <p:cNvSpPr>
            <a:spLocks noGrp="1"/>
          </p:cNvSpPr>
          <p:nvPr>
            <p:ph type="sldNum" sz="quarter" idx="12"/>
          </p:nvPr>
        </p:nvSpPr>
        <p:spPr/>
        <p:txBody>
          <a:bodyPr/>
          <a:lstStyle/>
          <a:p>
            <a:fld id="{718EF266-590A-4842-B5E2-B8A741F67B3E}" type="slidenum">
              <a:rPr lang="en-US" smtClean="0"/>
              <a:t>14</a:t>
            </a:fld>
            <a:endParaRPr lang="en-US" dirty="0"/>
          </a:p>
        </p:txBody>
      </p:sp>
      <p:sp>
        <p:nvSpPr>
          <p:cNvPr id="4" name="TextBox 3">
            <a:extLst>
              <a:ext uri="{FF2B5EF4-FFF2-40B4-BE49-F238E27FC236}">
                <a16:creationId xmlns:a16="http://schemas.microsoft.com/office/drawing/2014/main" id="{0140A5D7-B7EE-BEC9-25A1-744CB473D5A4}"/>
              </a:ext>
            </a:extLst>
          </p:cNvPr>
          <p:cNvSpPr txBox="1"/>
          <p:nvPr/>
        </p:nvSpPr>
        <p:spPr>
          <a:xfrm>
            <a:off x="1152424" y="1496671"/>
            <a:ext cx="9631392" cy="1200329"/>
          </a:xfrm>
          <a:prstGeom prst="rect">
            <a:avLst/>
          </a:prstGeom>
          <a:noFill/>
        </p:spPr>
        <p:txBody>
          <a:bodyPr wrap="square" rtlCol="0">
            <a:spAutoFit/>
          </a:bodyPr>
          <a:lstStyle/>
          <a:p>
            <a:r>
              <a:rPr lang="en-US" sz="3600" b="1" i="0" u="none" strike="noStrike" dirty="0">
                <a:effectLst/>
                <a:latin typeface="georgia, serif"/>
              </a:rPr>
              <a:t>Branding/IP considerations early on. </a:t>
            </a:r>
            <a:endParaRPr lang="en-US" sz="3600" b="1" i="0" u="none" strike="noStrike" dirty="0">
              <a:effectLst/>
              <a:latin typeface="Arial" panose="020B0604020202020204" pitchFamily="34" charset="0"/>
            </a:endParaRPr>
          </a:p>
          <a:p>
            <a:endParaRPr lang="en-US" sz="3600" b="1" dirty="0"/>
          </a:p>
        </p:txBody>
      </p:sp>
      <p:sp>
        <p:nvSpPr>
          <p:cNvPr id="5" name="Chevron 4">
            <a:extLst>
              <a:ext uri="{FF2B5EF4-FFF2-40B4-BE49-F238E27FC236}">
                <a16:creationId xmlns:a16="http://schemas.microsoft.com/office/drawing/2014/main" id="{CDE785A1-DCC8-99F6-3687-8C3D6873A147}"/>
              </a:ext>
            </a:extLst>
          </p:cNvPr>
          <p:cNvSpPr/>
          <p:nvPr/>
        </p:nvSpPr>
        <p:spPr>
          <a:xfrm>
            <a:off x="1152424" y="2796055"/>
            <a:ext cx="1042988" cy="2328684"/>
          </a:xfrm>
          <a:prstGeom prst="chevr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a:extLst>
              <a:ext uri="{FF2B5EF4-FFF2-40B4-BE49-F238E27FC236}">
                <a16:creationId xmlns:a16="http://schemas.microsoft.com/office/drawing/2014/main" id="{ED1C287E-B086-4A44-08B4-58AC56ED835A}"/>
              </a:ext>
            </a:extLst>
          </p:cNvPr>
          <p:cNvSpPr/>
          <p:nvPr/>
        </p:nvSpPr>
        <p:spPr>
          <a:xfrm>
            <a:off x="5850866" y="2781568"/>
            <a:ext cx="1042988" cy="2328684"/>
          </a:xfrm>
          <a:prstGeom prst="chevr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CE43BE8-813B-A8A6-C338-28FA42E1A106}"/>
              </a:ext>
            </a:extLst>
          </p:cNvPr>
          <p:cNvSpPr txBox="1"/>
          <p:nvPr/>
        </p:nvSpPr>
        <p:spPr>
          <a:xfrm>
            <a:off x="2501116" y="3066142"/>
            <a:ext cx="2242922" cy="1938992"/>
          </a:xfrm>
          <a:prstGeom prst="rect">
            <a:avLst/>
          </a:prstGeom>
          <a:noFill/>
        </p:spPr>
        <p:txBody>
          <a:bodyPr wrap="none" rtlCol="0">
            <a:spAutoFit/>
          </a:bodyPr>
          <a:lstStyle/>
          <a:p>
            <a:r>
              <a:rPr lang="en-US" sz="2400" dirty="0"/>
              <a:t>Trademarks</a:t>
            </a:r>
          </a:p>
          <a:p>
            <a:r>
              <a:rPr lang="en-US" sz="2400" dirty="0"/>
              <a:t>-Word marks</a:t>
            </a:r>
          </a:p>
          <a:p>
            <a:r>
              <a:rPr lang="en-US" sz="2400" dirty="0"/>
              <a:t>-Design marks</a:t>
            </a:r>
          </a:p>
          <a:p>
            <a:r>
              <a:rPr lang="en-US" sz="2400" dirty="0"/>
              <a:t>-Essential to </a:t>
            </a:r>
          </a:p>
          <a:p>
            <a:r>
              <a:rPr lang="en-US" sz="2400" dirty="0"/>
              <a:t>franchising</a:t>
            </a:r>
          </a:p>
        </p:txBody>
      </p:sp>
      <p:sp>
        <p:nvSpPr>
          <p:cNvPr id="9" name="TextBox 8">
            <a:extLst>
              <a:ext uri="{FF2B5EF4-FFF2-40B4-BE49-F238E27FC236}">
                <a16:creationId xmlns:a16="http://schemas.microsoft.com/office/drawing/2014/main" id="{DBF7670E-734C-7054-463D-D04162629F60}"/>
              </a:ext>
            </a:extLst>
          </p:cNvPr>
          <p:cNvSpPr txBox="1"/>
          <p:nvPr/>
        </p:nvSpPr>
        <p:spPr>
          <a:xfrm>
            <a:off x="7371433" y="2621569"/>
            <a:ext cx="2783134" cy="2677656"/>
          </a:xfrm>
          <a:prstGeom prst="rect">
            <a:avLst/>
          </a:prstGeom>
          <a:noFill/>
        </p:spPr>
        <p:txBody>
          <a:bodyPr wrap="none" rtlCol="0">
            <a:spAutoFit/>
          </a:bodyPr>
          <a:lstStyle/>
          <a:p>
            <a:r>
              <a:rPr lang="en-US" sz="2400" dirty="0"/>
              <a:t>Trade </a:t>
            </a:r>
          </a:p>
          <a:p>
            <a:r>
              <a:rPr lang="en-US" sz="2400" dirty="0"/>
              <a:t>Secret protection</a:t>
            </a:r>
          </a:p>
          <a:p>
            <a:r>
              <a:rPr lang="en-US" sz="2400" dirty="0"/>
              <a:t>-NDA’s</a:t>
            </a:r>
          </a:p>
          <a:p>
            <a:r>
              <a:rPr lang="en-US" sz="2400" dirty="0"/>
              <a:t>-Preventing “all </a:t>
            </a:r>
          </a:p>
          <a:p>
            <a:r>
              <a:rPr lang="en-US" sz="2400" dirty="0"/>
              <a:t>Access”</a:t>
            </a:r>
          </a:p>
          <a:p>
            <a:r>
              <a:rPr lang="en-US" sz="2400" dirty="0"/>
              <a:t>-Documenting</a:t>
            </a:r>
          </a:p>
          <a:p>
            <a:r>
              <a:rPr lang="en-US" sz="2400" dirty="0"/>
              <a:t>Trade secrets</a:t>
            </a:r>
          </a:p>
        </p:txBody>
      </p:sp>
    </p:spTree>
    <p:extLst>
      <p:ext uri="{BB962C8B-B14F-4D97-AF65-F5344CB8AC3E}">
        <p14:creationId xmlns:p14="http://schemas.microsoft.com/office/powerpoint/2010/main" val="55127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4B0686-A909-F70E-E3E5-80CB2FFC7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33DAC2-3673-6D2C-4671-80FAE70E15BD}"/>
              </a:ext>
            </a:extLst>
          </p:cNvPr>
          <p:cNvSpPr>
            <a:spLocks noGrp="1"/>
          </p:cNvSpPr>
          <p:nvPr>
            <p:ph type="sldNum" sz="quarter" idx="12"/>
          </p:nvPr>
        </p:nvSpPr>
        <p:spPr/>
        <p:txBody>
          <a:bodyPr/>
          <a:lstStyle/>
          <a:p>
            <a:fld id="{718EF266-590A-4842-B5E2-B8A741F67B3E}" type="slidenum">
              <a:rPr lang="en-US" smtClean="0"/>
              <a:t>15</a:t>
            </a:fld>
            <a:endParaRPr lang="en-US" dirty="0"/>
          </a:p>
        </p:txBody>
      </p:sp>
      <p:pic>
        <p:nvPicPr>
          <p:cNvPr id="9" name="Picture 8">
            <a:extLst>
              <a:ext uri="{FF2B5EF4-FFF2-40B4-BE49-F238E27FC236}">
                <a16:creationId xmlns:a16="http://schemas.microsoft.com/office/drawing/2014/main" id="{DDBE9CFD-C638-1A28-195E-4F8B23B3C0AE}"/>
              </a:ext>
            </a:extLst>
          </p:cNvPr>
          <p:cNvPicPr>
            <a:picLocks noChangeAspect="1"/>
          </p:cNvPicPr>
          <p:nvPr/>
        </p:nvPicPr>
        <p:blipFill>
          <a:blip r:embed="rId2"/>
          <a:stretch>
            <a:fillRect/>
          </a:stretch>
        </p:blipFill>
        <p:spPr>
          <a:xfrm>
            <a:off x="103692" y="438150"/>
            <a:ext cx="11984615" cy="5992308"/>
          </a:xfrm>
          <a:prstGeom prst="rect">
            <a:avLst/>
          </a:prstGeom>
        </p:spPr>
      </p:pic>
      <p:pic>
        <p:nvPicPr>
          <p:cNvPr id="7" name="Content Placeholder 6">
            <a:extLst>
              <a:ext uri="{FF2B5EF4-FFF2-40B4-BE49-F238E27FC236}">
                <a16:creationId xmlns:a16="http://schemas.microsoft.com/office/drawing/2014/main" id="{E9CA17AC-084C-95B1-8095-4B5FF92AA4B4}"/>
              </a:ext>
            </a:extLst>
          </p:cNvPr>
          <p:cNvPicPr>
            <a:picLocks noGrp="1" noChangeAspect="1"/>
          </p:cNvPicPr>
          <p:nvPr>
            <p:ph idx="1"/>
          </p:nvPr>
        </p:nvPicPr>
        <p:blipFill rotWithShape="1">
          <a:blip r:embed="rId3"/>
          <a:srcRect l="23191" t="29349" r="23971" b="28047"/>
          <a:stretch/>
        </p:blipFill>
        <p:spPr>
          <a:xfrm>
            <a:off x="9489687" y="2658456"/>
            <a:ext cx="1929993" cy="2013906"/>
          </a:xfrm>
        </p:spPr>
      </p:pic>
    </p:spTree>
    <p:extLst>
      <p:ext uri="{BB962C8B-B14F-4D97-AF65-F5344CB8AC3E}">
        <p14:creationId xmlns:p14="http://schemas.microsoft.com/office/powerpoint/2010/main" val="382000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D230-DA29-0A4E-8444-B0463D4F04AA}"/>
              </a:ext>
            </a:extLst>
          </p:cNvPr>
          <p:cNvSpPr>
            <a:spLocks noGrp="1"/>
          </p:cNvSpPr>
          <p:nvPr>
            <p:ph type="title"/>
          </p:nvPr>
        </p:nvSpPr>
        <p:spPr>
          <a:xfrm>
            <a:off x="950068" y="1192391"/>
            <a:ext cx="8610600" cy="1293028"/>
          </a:xfrm>
        </p:spPr>
        <p:txBody>
          <a:bodyPr/>
          <a:lstStyle/>
          <a:p>
            <a:pPr algn="l"/>
            <a:r>
              <a:rPr lang="en-US" dirty="0"/>
              <a:t>DISCLAIMER </a:t>
            </a:r>
          </a:p>
        </p:txBody>
      </p:sp>
      <p:sp>
        <p:nvSpPr>
          <p:cNvPr id="3" name="Content Placeholder 2">
            <a:extLst>
              <a:ext uri="{FF2B5EF4-FFF2-40B4-BE49-F238E27FC236}">
                <a16:creationId xmlns:a16="http://schemas.microsoft.com/office/drawing/2014/main" id="{1527EC48-791B-264D-91BA-922D7D36CF43}"/>
              </a:ext>
            </a:extLst>
          </p:cNvPr>
          <p:cNvSpPr>
            <a:spLocks noGrp="1"/>
          </p:cNvSpPr>
          <p:nvPr>
            <p:ph idx="1"/>
          </p:nvPr>
        </p:nvSpPr>
        <p:spPr/>
        <p:txBody>
          <a:bodyPr/>
          <a:lstStyle/>
          <a:p>
            <a:pPr marL="0" indent="0">
              <a:buNone/>
            </a:pPr>
            <a:endParaRPr lang="en-US" dirty="0"/>
          </a:p>
          <a:p>
            <a:pPr marL="0" indent="0" algn="just">
              <a:buNone/>
            </a:pPr>
            <a:r>
              <a:rPr lang="en-US" dirty="0"/>
              <a:t>This presentation is made for informational purposes only and should not be construed as legal advice or relied upon without the reader first verifying all sources of information referenced. The Presenter is not responsible for any change in information, errors or omissions in the content presented, as statutes and case law are constantly changing, being updated, and revised. Any personal views expressed by the presenter are their own and not the views of Florida Entrepreneur Law.</a:t>
            </a:r>
          </a:p>
        </p:txBody>
      </p:sp>
      <p:sp>
        <p:nvSpPr>
          <p:cNvPr id="4" name="Footer Placeholder 3">
            <a:extLst>
              <a:ext uri="{FF2B5EF4-FFF2-40B4-BE49-F238E27FC236}">
                <a16:creationId xmlns:a16="http://schemas.microsoft.com/office/drawing/2014/main" id="{20626B5C-4FF5-114B-B5CF-C65EE25DE7CE}"/>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dirty="0"/>
          </a:p>
        </p:txBody>
      </p:sp>
      <p:sp>
        <p:nvSpPr>
          <p:cNvPr id="5" name="Slide Number Placeholder 4">
            <a:extLst>
              <a:ext uri="{FF2B5EF4-FFF2-40B4-BE49-F238E27FC236}">
                <a16:creationId xmlns:a16="http://schemas.microsoft.com/office/drawing/2014/main" id="{28BC3E4F-1E4F-1340-B795-3B367901F5E9}"/>
              </a:ext>
            </a:extLst>
          </p:cNvPr>
          <p:cNvSpPr>
            <a:spLocks noGrp="1"/>
          </p:cNvSpPr>
          <p:nvPr>
            <p:ph type="sldNum" sz="quarter" idx="12"/>
          </p:nvPr>
        </p:nvSpPr>
        <p:spPr>
          <a:xfrm>
            <a:off x="9246476" y="6445469"/>
            <a:ext cx="2743200" cy="365125"/>
          </a:xfrm>
        </p:spPr>
        <p:txBody>
          <a:bodyPr/>
          <a:lstStyle/>
          <a:p>
            <a:fld id="{718EF266-590A-4842-B5E2-B8A741F67B3E}" type="slidenum">
              <a:rPr lang="en-US" smtClean="0"/>
              <a:t>3</a:t>
            </a:fld>
            <a:endParaRPr lang="en-US" dirty="0"/>
          </a:p>
        </p:txBody>
      </p:sp>
    </p:spTree>
    <p:extLst>
      <p:ext uri="{BB962C8B-B14F-4D97-AF65-F5344CB8AC3E}">
        <p14:creationId xmlns:p14="http://schemas.microsoft.com/office/powerpoint/2010/main" val="2246519501"/>
      </p:ext>
    </p:extLst>
  </p:cSld>
  <p:clrMapOvr>
    <a:masterClrMapping/>
  </p:clrMapOvr>
  <mc:AlternateContent xmlns:mc="http://schemas.openxmlformats.org/markup-compatibility/2006" xmlns:p14="http://schemas.microsoft.com/office/powerpoint/2010/main">
    <mc:Choice Requires="p14">
      <p:transition spd="slow" p14:dur="2000" advTm="20236"/>
    </mc:Choice>
    <mc:Fallback xmlns="">
      <p:transition spd="slow" advTm="202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1EBE-D3C6-B74E-956D-1244DB64AA30}"/>
              </a:ext>
            </a:extLst>
          </p:cNvPr>
          <p:cNvSpPr>
            <a:spLocks noGrp="1"/>
          </p:cNvSpPr>
          <p:nvPr>
            <p:ph type="title"/>
          </p:nvPr>
        </p:nvSpPr>
        <p:spPr>
          <a:xfrm>
            <a:off x="-814792" y="189510"/>
            <a:ext cx="10812771" cy="1293028"/>
          </a:xfrm>
        </p:spPr>
        <p:txBody>
          <a:bodyPr>
            <a:normAutofit/>
          </a:bodyPr>
          <a:lstStyle/>
          <a:p>
            <a:r>
              <a:rPr lang="en-US" dirty="0">
                <a:latin typeface="Garamond" panose="02020404030301010803" pitchFamily="18" charset="0"/>
              </a:rPr>
              <a:t>Vanity hour: about the speaker…</a:t>
            </a:r>
          </a:p>
        </p:txBody>
      </p:sp>
      <p:sp>
        <p:nvSpPr>
          <p:cNvPr id="3" name="Content Placeholder 2">
            <a:extLst>
              <a:ext uri="{FF2B5EF4-FFF2-40B4-BE49-F238E27FC236}">
                <a16:creationId xmlns:a16="http://schemas.microsoft.com/office/drawing/2014/main" id="{9274CAF2-B23B-404F-8941-B9342B551939}"/>
              </a:ext>
            </a:extLst>
          </p:cNvPr>
          <p:cNvSpPr>
            <a:spLocks noGrp="1"/>
          </p:cNvSpPr>
          <p:nvPr>
            <p:ph idx="1"/>
          </p:nvPr>
        </p:nvSpPr>
        <p:spPr>
          <a:xfrm>
            <a:off x="176898" y="1458643"/>
            <a:ext cx="4034246" cy="4596357"/>
          </a:xfrm>
        </p:spPr>
        <p:txBody>
          <a:bodyPr>
            <a:normAutofit fontScale="92500" lnSpcReduction="10000"/>
          </a:bodyPr>
          <a:lstStyle/>
          <a:p>
            <a:pPr marL="0" indent="0">
              <a:buNone/>
            </a:pPr>
            <a:r>
              <a:rPr lang="en-US" b="1" u="sng" dirty="0">
                <a:latin typeface="Garamond" panose="02020404030301010803" pitchFamily="18" charset="0"/>
              </a:rPr>
              <a:t>Brief professional background</a:t>
            </a:r>
          </a:p>
          <a:p>
            <a:r>
              <a:rPr lang="en-US" dirty="0">
                <a:latin typeface="Garamond" panose="02020404030301010803" pitchFamily="18" charset="0"/>
              </a:rPr>
              <a:t>Admitted 2013</a:t>
            </a:r>
          </a:p>
          <a:p>
            <a:r>
              <a:rPr lang="en-US" dirty="0">
                <a:latin typeface="Garamond" panose="02020404030301010803" pitchFamily="18" charset="0"/>
              </a:rPr>
              <a:t>Been litigating 10+ years, but my practice moved into mostly corporate transactional work (currently about 60% of my practice). </a:t>
            </a:r>
          </a:p>
          <a:p>
            <a:r>
              <a:rPr lang="en-US" dirty="0">
                <a:latin typeface="Garamond" panose="02020404030301010803" pitchFamily="18" charset="0"/>
              </a:rPr>
              <a:t>Have worked at a large firm, small firm, and now am a shareholder, Director, and the CEO of a Firm I founded in 2017, currently with 4 attorneys and 8 team members.</a:t>
            </a:r>
          </a:p>
          <a:p>
            <a:r>
              <a:rPr lang="en-US" dirty="0">
                <a:latin typeface="Garamond" panose="02020404030301010803" pitchFamily="18" charset="0"/>
              </a:rPr>
              <a:t>Been actively involved with the Florida Bar, the Business Law Section since 2015 and a member of the Executive Council since 2020.</a:t>
            </a:r>
          </a:p>
          <a:p>
            <a:endParaRPr lang="en-US" dirty="0">
              <a:latin typeface="Garamond" panose="02020404030301010803" pitchFamily="18" charset="0"/>
            </a:endParaRPr>
          </a:p>
        </p:txBody>
      </p:sp>
      <p:sp>
        <p:nvSpPr>
          <p:cNvPr id="7" name="Footer Placeholder 6">
            <a:extLst>
              <a:ext uri="{FF2B5EF4-FFF2-40B4-BE49-F238E27FC236}">
                <a16:creationId xmlns:a16="http://schemas.microsoft.com/office/drawing/2014/main" id="{978E4CC8-DA66-B545-B84A-7FCE8A057AFA}"/>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p:txBody>
      </p:sp>
      <p:sp>
        <p:nvSpPr>
          <p:cNvPr id="8" name="Slide Number Placeholder 7">
            <a:extLst>
              <a:ext uri="{FF2B5EF4-FFF2-40B4-BE49-F238E27FC236}">
                <a16:creationId xmlns:a16="http://schemas.microsoft.com/office/drawing/2014/main" id="{0DAE8DED-876E-AE46-8D65-BBAAD771CD55}"/>
              </a:ext>
            </a:extLst>
          </p:cNvPr>
          <p:cNvSpPr>
            <a:spLocks noGrp="1"/>
          </p:cNvSpPr>
          <p:nvPr>
            <p:ph type="sldNum" sz="quarter" idx="12"/>
          </p:nvPr>
        </p:nvSpPr>
        <p:spPr>
          <a:xfrm>
            <a:off x="9345790" y="6492875"/>
            <a:ext cx="2743200" cy="365125"/>
          </a:xfrm>
        </p:spPr>
        <p:txBody>
          <a:bodyPr/>
          <a:lstStyle/>
          <a:p>
            <a:fld id="{718EF266-590A-4842-B5E2-B8A741F67B3E}" type="slidenum">
              <a:rPr lang="en-US" smtClean="0"/>
              <a:t>4</a:t>
            </a:fld>
            <a:endParaRPr lang="en-US" dirty="0"/>
          </a:p>
        </p:txBody>
      </p:sp>
      <p:sp>
        <p:nvSpPr>
          <p:cNvPr id="4" name="Content Placeholder 2">
            <a:extLst>
              <a:ext uri="{FF2B5EF4-FFF2-40B4-BE49-F238E27FC236}">
                <a16:creationId xmlns:a16="http://schemas.microsoft.com/office/drawing/2014/main" id="{3997B204-77E5-E744-91A6-323B79FF0DC8}"/>
              </a:ext>
            </a:extLst>
          </p:cNvPr>
          <p:cNvSpPr txBox="1">
            <a:spLocks/>
          </p:cNvSpPr>
          <p:nvPr/>
        </p:nvSpPr>
        <p:spPr>
          <a:xfrm>
            <a:off x="3917301" y="1531306"/>
            <a:ext cx="4211938" cy="4804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u="sng" dirty="0">
                <a:latin typeface="Garamond" panose="02020404030301010803" pitchFamily="18" charset="0"/>
              </a:rPr>
              <a:t>Awards </a:t>
            </a:r>
          </a:p>
          <a:p>
            <a:r>
              <a:rPr lang="en-US" sz="1600" b="0" i="0" u="none" strike="noStrike" dirty="0">
                <a:effectLst/>
                <a:latin typeface="Garamond" panose="02020404030301010803" pitchFamily="18" charset="0"/>
              </a:rPr>
              <a:t>Legal Luminaries, Corporate, M&amp;A, Private Equity Attorney of the Year, 2024</a:t>
            </a:r>
            <a:endParaRPr lang="en-US" sz="1600" dirty="0">
              <a:latin typeface="Garamond" panose="02020404030301010803" pitchFamily="18" charset="0"/>
            </a:endParaRPr>
          </a:p>
          <a:p>
            <a:r>
              <a:rPr lang="en-US" sz="1600" dirty="0">
                <a:latin typeface="Garamond" panose="02020404030301010803" pitchFamily="18" charset="0"/>
              </a:rPr>
              <a:t>Awarded </a:t>
            </a:r>
            <a:r>
              <a:rPr lang="en-US" sz="1600" dirty="0" err="1">
                <a:latin typeface="Garamond" panose="02020404030301010803" pitchFamily="18" charset="0"/>
              </a:rPr>
              <a:t>SuperLawyer</a:t>
            </a:r>
            <a:r>
              <a:rPr lang="en-US" sz="1600" dirty="0">
                <a:latin typeface="Garamond" panose="02020404030301010803" pitchFamily="18" charset="0"/>
              </a:rPr>
              <a:t> recognition by Thomson Reuters, 2016-2023</a:t>
            </a:r>
          </a:p>
          <a:p>
            <a:r>
              <a:rPr lang="en-US" sz="1600" dirty="0">
                <a:latin typeface="Garamond" panose="02020404030301010803" pitchFamily="18" charset="0"/>
              </a:rPr>
              <a:t>Board Member, NSU Law Board of Governors, 2021 - 2024</a:t>
            </a:r>
          </a:p>
          <a:p>
            <a:r>
              <a:rPr lang="en-US" sz="1600" dirty="0">
                <a:latin typeface="Garamond" panose="02020404030301010803" pitchFamily="18" charset="0"/>
              </a:rPr>
              <a:t>Boca Raton Observer Top Lawyers Award, 2022-2024</a:t>
            </a:r>
          </a:p>
          <a:p>
            <a:r>
              <a:rPr lang="en-US" sz="1600" dirty="0">
                <a:latin typeface="Garamond" panose="02020404030301010803" pitchFamily="18" charset="0"/>
              </a:rPr>
              <a:t>Top 40 Under 40, Broward County Bar Association 2021 </a:t>
            </a:r>
          </a:p>
          <a:p>
            <a:r>
              <a:rPr lang="en-US" sz="1600" dirty="0">
                <a:latin typeface="Garamond" panose="02020404030301010803" pitchFamily="18" charset="0"/>
              </a:rPr>
              <a:t>Recipient of one of the 1</a:t>
            </a:r>
            <a:r>
              <a:rPr lang="en-US" sz="1600" baseline="30000" dirty="0">
                <a:latin typeface="Garamond" panose="02020404030301010803" pitchFamily="18" charset="0"/>
              </a:rPr>
              <a:t>st</a:t>
            </a:r>
            <a:r>
              <a:rPr lang="en-US" sz="1600" dirty="0">
                <a:latin typeface="Garamond" panose="02020404030301010803" pitchFamily="18" charset="0"/>
              </a:rPr>
              <a:t> ever awarded Outstanding Member of the Year awards by the Business Law Section in 2020</a:t>
            </a:r>
          </a:p>
          <a:p>
            <a:r>
              <a:rPr lang="en-US" sz="1600" dirty="0">
                <a:latin typeface="Garamond" panose="02020404030301010803" pitchFamily="18" charset="0"/>
              </a:rPr>
              <a:t>Fort Lauderdale Illustrated Magazine, 2020 Top Lawyer </a:t>
            </a:r>
          </a:p>
          <a:p>
            <a:endParaRPr lang="en-US" sz="1600" dirty="0">
              <a:latin typeface="Garamond" panose="02020404030301010803" pitchFamily="18" charset="0"/>
            </a:endParaRPr>
          </a:p>
        </p:txBody>
      </p:sp>
      <p:pic>
        <p:nvPicPr>
          <p:cNvPr id="6" name="Picture 5" descr="Women sitting at a table with laptops&#10;&#10;Description automatically generated with medium confidence">
            <a:extLst>
              <a:ext uri="{FF2B5EF4-FFF2-40B4-BE49-F238E27FC236}">
                <a16:creationId xmlns:a16="http://schemas.microsoft.com/office/drawing/2014/main" id="{7EAE87FC-28E4-2D4F-9259-3AD8D89891A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3000"/>
                    </a14:imgEffect>
                    <a14:imgEffect>
                      <a14:saturation sat="138000"/>
                    </a14:imgEffect>
                  </a14:imgLayer>
                </a14:imgProps>
              </a:ext>
            </a:extLst>
          </a:blip>
          <a:srcRect l="18453" t="27019" r="39969" b="17518"/>
          <a:stretch/>
        </p:blipFill>
        <p:spPr>
          <a:xfrm>
            <a:off x="7940040" y="1681997"/>
            <a:ext cx="3566160" cy="3566160"/>
          </a:xfrm>
          <a:prstGeom prst="rect">
            <a:avLst/>
          </a:prstGeom>
          <a:effectLst>
            <a:softEdge rad="169366"/>
          </a:effectLst>
        </p:spPr>
      </p:pic>
      <p:pic>
        <p:nvPicPr>
          <p:cNvPr id="14" name="Graphic 13">
            <a:extLst>
              <a:ext uri="{FF2B5EF4-FFF2-40B4-BE49-F238E27FC236}">
                <a16:creationId xmlns:a16="http://schemas.microsoft.com/office/drawing/2014/main" id="{FE805811-205F-2940-901A-9B8220EA7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1471" y="5645954"/>
            <a:ext cx="1177519" cy="1177519"/>
          </a:xfrm>
          <a:prstGeom prst="rect">
            <a:avLst/>
          </a:prstGeom>
        </p:spPr>
      </p:pic>
    </p:spTree>
    <p:extLst>
      <p:ext uri="{BB962C8B-B14F-4D97-AF65-F5344CB8AC3E}">
        <p14:creationId xmlns:p14="http://schemas.microsoft.com/office/powerpoint/2010/main" val="2306018560"/>
      </p:ext>
    </p:extLst>
  </p:cSld>
  <p:clrMapOvr>
    <a:masterClrMapping/>
  </p:clrMapOvr>
  <mc:AlternateContent xmlns:mc="http://schemas.openxmlformats.org/markup-compatibility/2006" xmlns:p14="http://schemas.microsoft.com/office/powerpoint/2010/main">
    <mc:Choice Requires="p14">
      <p:transition spd="slow" p14:dur="2000" advTm="102000"/>
    </mc:Choice>
    <mc:Fallback xmlns="">
      <p:transition spd="slow" advTm="10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3F64-4D14-4422-9ED6-A63012F5FC6D}"/>
              </a:ext>
            </a:extLst>
          </p:cNvPr>
          <p:cNvSpPr>
            <a:spLocks noGrp="1"/>
          </p:cNvSpPr>
          <p:nvPr>
            <p:ph type="ctrTitle"/>
          </p:nvPr>
        </p:nvSpPr>
        <p:spPr>
          <a:xfrm>
            <a:off x="3389971" y="-142632"/>
            <a:ext cx="9448800" cy="1213149"/>
          </a:xfrm>
        </p:spPr>
        <p:txBody>
          <a:bodyPr>
            <a:noAutofit/>
          </a:bodyPr>
          <a:lstStyle/>
          <a:p>
            <a:r>
              <a:rPr lang="en-US" sz="3600" b="0" i="0" u="none" strike="noStrike" cap="none" dirty="0">
                <a:effectLst/>
                <a:latin typeface="Garamond" panose="02020404030301010803" pitchFamily="18" charset="0"/>
              </a:rPr>
              <a:t>LLC v. Corp</a:t>
            </a:r>
            <a:endParaRPr lang="en-US" sz="3600" cap="none" dirty="0">
              <a:latin typeface="Garamond" panose="02020404030301010803" pitchFamily="18" charset="0"/>
            </a:endParaRPr>
          </a:p>
        </p:txBody>
      </p:sp>
      <p:sp>
        <p:nvSpPr>
          <p:cNvPr id="3" name="Subtitle 2">
            <a:extLst>
              <a:ext uri="{FF2B5EF4-FFF2-40B4-BE49-F238E27FC236}">
                <a16:creationId xmlns:a16="http://schemas.microsoft.com/office/drawing/2014/main" id="{00E0F304-8CC7-4277-7A17-AA67B98D872E}"/>
              </a:ext>
            </a:extLst>
          </p:cNvPr>
          <p:cNvSpPr>
            <a:spLocks noGrp="1"/>
          </p:cNvSpPr>
          <p:nvPr>
            <p:ph type="subTitle" idx="1"/>
          </p:nvPr>
        </p:nvSpPr>
        <p:spPr>
          <a:xfrm>
            <a:off x="189571" y="1070517"/>
            <a:ext cx="11797990" cy="4939990"/>
          </a:xfrm>
        </p:spPr>
        <p:txBody>
          <a:bodyPr>
            <a:normAutofit fontScale="92500" lnSpcReduction="10000"/>
          </a:bodyPr>
          <a:lstStyle/>
          <a:p>
            <a:pPr algn="l"/>
            <a:r>
              <a:rPr lang="en-US" b="1" i="0" u="none" strike="noStrike" dirty="0">
                <a:effectLst/>
              </a:rPr>
              <a:t>Ownership Structure</a:t>
            </a:r>
          </a:p>
          <a:p>
            <a:pPr marL="914400" lvl="1" indent="-457200" algn="l">
              <a:buFont typeface="Arial" panose="020B0604020202020204" pitchFamily="34" charset="0"/>
              <a:buChar char="•"/>
            </a:pPr>
            <a:r>
              <a:rPr lang="en-US" b="1" i="0" u="none" strike="noStrike" dirty="0">
                <a:effectLst/>
              </a:rPr>
              <a:t>LLC</a:t>
            </a:r>
            <a:r>
              <a:rPr lang="en-US" b="0" i="0" u="none" strike="noStrike" dirty="0">
                <a:effectLst/>
              </a:rPr>
              <a:t>: Owners of an LLC are called "members." There can be one or more members, and ownership is typically flexible.</a:t>
            </a:r>
          </a:p>
          <a:p>
            <a:pPr marL="914400" lvl="1" indent="-457200" algn="l">
              <a:buFont typeface="Arial" panose="020B0604020202020204" pitchFamily="34" charset="0"/>
              <a:buChar char="•"/>
            </a:pPr>
            <a:r>
              <a:rPr lang="en-US" b="1" i="0" u="none" strike="noStrike" dirty="0">
                <a:effectLst/>
              </a:rPr>
              <a:t>Corporation</a:t>
            </a:r>
            <a:r>
              <a:rPr lang="en-US" b="0" i="0" u="none" strike="noStrike" dirty="0">
                <a:effectLst/>
              </a:rPr>
              <a:t>: Owners of a corporation are called "shareholders," and they own shares of stock. Ownership is more structured with formal shares issued.</a:t>
            </a:r>
          </a:p>
          <a:p>
            <a:pPr algn="l"/>
            <a:r>
              <a:rPr lang="en-US" b="1" i="0" u="none" strike="noStrike" dirty="0">
                <a:effectLst/>
              </a:rPr>
              <a:t>Management</a:t>
            </a:r>
          </a:p>
          <a:p>
            <a:pPr marL="914400" lvl="1" indent="-457200" algn="l">
              <a:buFont typeface="Arial" panose="020B0604020202020204" pitchFamily="34" charset="0"/>
              <a:buChar char="•"/>
            </a:pPr>
            <a:r>
              <a:rPr lang="en-US" b="1" i="0" u="none" strike="noStrike" dirty="0">
                <a:effectLst/>
              </a:rPr>
              <a:t>LLC</a:t>
            </a:r>
            <a:r>
              <a:rPr lang="en-US" b="0" i="0" u="none" strike="noStrike" dirty="0">
                <a:effectLst/>
              </a:rPr>
              <a:t>: Managed either by its members (member-managed) or by appointed managers (manager-managed), allowing for flexible governance.</a:t>
            </a:r>
          </a:p>
          <a:p>
            <a:pPr marL="914400" lvl="1" indent="-457200" algn="l">
              <a:buFont typeface="Arial" panose="020B0604020202020204" pitchFamily="34" charset="0"/>
              <a:buChar char="•"/>
            </a:pPr>
            <a:r>
              <a:rPr lang="en-US" b="1" i="0" u="none" strike="noStrike" dirty="0">
                <a:effectLst/>
              </a:rPr>
              <a:t>Corporation</a:t>
            </a:r>
            <a:r>
              <a:rPr lang="en-US" b="0" i="0" u="none" strike="noStrike" dirty="0">
                <a:effectLst/>
              </a:rPr>
              <a:t>: Managed by a board of directors, which is elected by shareholders. Officers (CEO, CFO, etc.) handle day-to-day operations, with a more rigid hierarchical structure.</a:t>
            </a:r>
          </a:p>
          <a:p>
            <a:pPr algn="l"/>
            <a:r>
              <a:rPr lang="en-US" b="1" i="0" u="none" strike="noStrike" dirty="0">
                <a:effectLst/>
              </a:rPr>
              <a:t>Taxation</a:t>
            </a:r>
          </a:p>
          <a:p>
            <a:pPr marL="914400" lvl="1" indent="-457200" algn="l">
              <a:buFont typeface="Arial" panose="020B0604020202020204" pitchFamily="34" charset="0"/>
              <a:buChar char="•"/>
            </a:pPr>
            <a:r>
              <a:rPr lang="en-US" b="1" i="0" u="none" strike="noStrike" dirty="0">
                <a:effectLst/>
              </a:rPr>
              <a:t>LLC</a:t>
            </a:r>
            <a:r>
              <a:rPr lang="en-US" b="0" i="0" u="none" strike="noStrike" dirty="0">
                <a:effectLst/>
              </a:rPr>
              <a:t>: Can choose how to be taxed—either as a "pass-through" entity (default) where profits pass through to members and are taxed at their personal rates, or it can elect to be taxed as a corporation.</a:t>
            </a:r>
          </a:p>
          <a:p>
            <a:pPr marL="914400" lvl="1" indent="-457200" algn="l">
              <a:buFont typeface="Arial" panose="020B0604020202020204" pitchFamily="34" charset="0"/>
              <a:buChar char="•"/>
            </a:pPr>
            <a:r>
              <a:rPr lang="en-US" b="1" i="0" u="none" strike="noStrike" dirty="0">
                <a:effectLst/>
              </a:rPr>
              <a:t>Corporation</a:t>
            </a:r>
            <a:r>
              <a:rPr lang="en-US" b="0" i="0" u="none" strike="noStrike" dirty="0">
                <a:effectLst/>
              </a:rPr>
              <a:t>: Typically taxed as a separate entity (C-Corporation), meaning profits are taxed at the corporate level, and then shareholders are taxed again on dividends (double taxation). However, corporations can elect to be treated as an S-Corporation to avoid double taxation in certain cases.</a:t>
            </a:r>
          </a:p>
          <a:p>
            <a:pPr marL="914400" lvl="1" indent="-457200" algn="l">
              <a:buFont typeface="Arial" panose="020B0604020202020204" pitchFamily="34" charset="0"/>
              <a:buChar char="•"/>
            </a:pPr>
            <a:endParaRPr lang="en-US" b="0" i="0" u="none" strike="noStrike" dirty="0">
              <a:effectLst/>
            </a:endParaRPr>
          </a:p>
          <a:p>
            <a:pPr marL="457200" indent="-457200" algn="l">
              <a:buFont typeface="Arial" panose="020B0604020202020204" pitchFamily="34" charset="0"/>
              <a:buChar char="•"/>
            </a:pPr>
            <a:endParaRPr lang="en-US" b="0" i="0" u="none" strike="noStrike" dirty="0">
              <a:effectLst/>
            </a:endParaRPr>
          </a:p>
          <a:p>
            <a:pPr marL="457200" indent="-457200" algn="l">
              <a:buFont typeface="Arial" panose="020B0604020202020204" pitchFamily="34" charset="0"/>
              <a:buChar char="•"/>
            </a:pPr>
            <a:endParaRPr lang="en-US" b="0" i="0" u="none" strike="noStrike" dirty="0">
              <a:effectLst/>
            </a:endParaRP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4454F7B-9B03-95BF-0891-A3DDBED9BCC2}"/>
              </a:ext>
            </a:extLst>
          </p:cNvPr>
          <p:cNvSpPr>
            <a:spLocks noGrp="1"/>
          </p:cNvSpPr>
          <p:nvPr>
            <p:ph type="ftr" sz="quarter" idx="11"/>
          </p:nvPr>
        </p:nvSpPr>
        <p:spPr>
          <a:xfrm>
            <a:off x="189571" y="6281002"/>
            <a:ext cx="6400800" cy="365125"/>
          </a:xfrm>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p:txBody>
      </p:sp>
    </p:spTree>
    <p:extLst>
      <p:ext uri="{BB962C8B-B14F-4D97-AF65-F5344CB8AC3E}">
        <p14:creationId xmlns:p14="http://schemas.microsoft.com/office/powerpoint/2010/main" val="199134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2C87-DD58-5975-B320-9F85467EA12A}"/>
              </a:ext>
            </a:extLst>
          </p:cNvPr>
          <p:cNvSpPr>
            <a:spLocks noGrp="1"/>
          </p:cNvSpPr>
          <p:nvPr>
            <p:ph type="ctrTitle"/>
          </p:nvPr>
        </p:nvSpPr>
        <p:spPr>
          <a:xfrm>
            <a:off x="1371600" y="167269"/>
            <a:ext cx="9448800" cy="1257754"/>
          </a:xfrm>
        </p:spPr>
        <p:txBody>
          <a:bodyPr/>
          <a:lstStyle/>
          <a:p>
            <a:r>
              <a:rPr lang="en-US" sz="6000" b="0" i="0" u="none" strike="noStrike" cap="none" dirty="0">
                <a:effectLst/>
                <a:latin typeface="Garamond" panose="02020404030301010803" pitchFamily="18" charset="0"/>
              </a:rPr>
              <a:t>LLC v. Corp</a:t>
            </a:r>
            <a:endParaRPr lang="en-US" dirty="0"/>
          </a:p>
        </p:txBody>
      </p:sp>
      <p:sp>
        <p:nvSpPr>
          <p:cNvPr id="3" name="Subtitle 2">
            <a:extLst>
              <a:ext uri="{FF2B5EF4-FFF2-40B4-BE49-F238E27FC236}">
                <a16:creationId xmlns:a16="http://schemas.microsoft.com/office/drawing/2014/main" id="{BEFFD05B-D4D7-C336-38E6-EE727D7C728F}"/>
              </a:ext>
            </a:extLst>
          </p:cNvPr>
          <p:cNvSpPr>
            <a:spLocks noGrp="1"/>
          </p:cNvSpPr>
          <p:nvPr>
            <p:ph type="subTitle" idx="1"/>
          </p:nvPr>
        </p:nvSpPr>
        <p:spPr>
          <a:xfrm>
            <a:off x="579863" y="1527716"/>
            <a:ext cx="10240537" cy="3899418"/>
          </a:xfrm>
        </p:spPr>
        <p:txBody>
          <a:bodyPr>
            <a:normAutofit/>
          </a:bodyPr>
          <a:lstStyle/>
          <a:p>
            <a:pPr algn="l"/>
            <a:r>
              <a:rPr lang="en-US" b="1" i="0" u="none" strike="noStrike" dirty="0">
                <a:effectLst/>
              </a:rPr>
              <a:t>Formation and Maintenance</a:t>
            </a:r>
          </a:p>
          <a:p>
            <a:pPr marL="914400" lvl="1" indent="-457200" algn="l">
              <a:buFont typeface="Arial" panose="020B0604020202020204" pitchFamily="34" charset="0"/>
              <a:buChar char="•"/>
            </a:pPr>
            <a:r>
              <a:rPr lang="en-US" b="1" i="0" u="none" strike="noStrike" dirty="0">
                <a:effectLst/>
              </a:rPr>
              <a:t>LLC</a:t>
            </a:r>
            <a:r>
              <a:rPr lang="en-US" b="0" i="0" u="none" strike="noStrike" dirty="0">
                <a:effectLst/>
              </a:rPr>
              <a:t>: Easier to form and has fewer formal requirements, such as less frequent meetings and minimal record-keeping requirements compared to corporations.</a:t>
            </a:r>
          </a:p>
          <a:p>
            <a:pPr marL="914400" lvl="1" indent="-457200" algn="l">
              <a:buFont typeface="Arial" panose="020B0604020202020204" pitchFamily="34" charset="0"/>
              <a:buChar char="•"/>
            </a:pPr>
            <a:r>
              <a:rPr lang="en-US" b="1" i="0" u="none" strike="noStrike" dirty="0">
                <a:effectLst/>
              </a:rPr>
              <a:t>Corporation</a:t>
            </a:r>
            <a:r>
              <a:rPr lang="en-US" b="0" i="0" u="none" strike="noStrike" dirty="0">
                <a:effectLst/>
              </a:rPr>
              <a:t>: More formal requirements, including filing Articles of Incorporation, adopting bylaws, holding annual meetings of shareholders and directors, and keeping detailed records (corporate minutes).</a:t>
            </a:r>
          </a:p>
          <a:p>
            <a:pPr algn="l"/>
            <a:r>
              <a:rPr lang="en-US" b="1" i="0" u="none" strike="noStrike" dirty="0">
                <a:effectLst/>
              </a:rPr>
              <a:t>Flexibility in Profit Distribution</a:t>
            </a:r>
          </a:p>
          <a:p>
            <a:pPr marL="914400" lvl="1" indent="-457200" algn="l">
              <a:buFont typeface="Arial" panose="020B0604020202020204" pitchFamily="34" charset="0"/>
              <a:buChar char="•"/>
            </a:pPr>
            <a:r>
              <a:rPr lang="en-US" b="1" i="0" u="none" strike="noStrike" dirty="0">
                <a:effectLst/>
              </a:rPr>
              <a:t>LLC</a:t>
            </a:r>
            <a:r>
              <a:rPr lang="en-US" b="0" i="0" u="none" strike="noStrike" dirty="0">
                <a:effectLst/>
              </a:rPr>
              <a:t>: Profits can be distributed flexibly among members, without regard to ownership percentage (as long as the operating agreement permits it).</a:t>
            </a:r>
          </a:p>
          <a:p>
            <a:pPr marL="914400" lvl="1" indent="-457200" algn="l">
              <a:buFont typeface="Arial" panose="020B0604020202020204" pitchFamily="34" charset="0"/>
              <a:buChar char="•"/>
            </a:pPr>
            <a:r>
              <a:rPr lang="en-US" b="1" i="0" u="none" strike="noStrike" dirty="0">
                <a:effectLst/>
              </a:rPr>
              <a:t>Corporation</a:t>
            </a:r>
            <a:r>
              <a:rPr lang="en-US" b="0" i="0" u="none" strike="noStrike" dirty="0">
                <a:effectLst/>
              </a:rPr>
              <a:t>: Profits (dividends) must generally be distributed in proportion to share ownership, which offers less flexibility.</a:t>
            </a:r>
          </a:p>
          <a:p>
            <a:endParaRPr lang="en-US" dirty="0"/>
          </a:p>
        </p:txBody>
      </p:sp>
      <p:sp>
        <p:nvSpPr>
          <p:cNvPr id="4" name="Footer Placeholder 3">
            <a:extLst>
              <a:ext uri="{FF2B5EF4-FFF2-40B4-BE49-F238E27FC236}">
                <a16:creationId xmlns:a16="http://schemas.microsoft.com/office/drawing/2014/main" id="{A5663DBC-3E4A-7082-86F6-4BF260A3CC18}"/>
              </a:ext>
            </a:extLst>
          </p:cNvPr>
          <p:cNvSpPr>
            <a:spLocks noGrp="1"/>
          </p:cNvSpPr>
          <p:nvPr>
            <p:ph type="ftr" sz="quarter" idx="11"/>
          </p:nvPr>
        </p:nvSpPr>
        <p:spPr>
          <a:xfrm>
            <a:off x="211873" y="6325606"/>
            <a:ext cx="6400800" cy="365125"/>
          </a:xfrm>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p:txBody>
      </p:sp>
      <p:sp>
        <p:nvSpPr>
          <p:cNvPr id="5" name="Slide Number Placeholder 4">
            <a:extLst>
              <a:ext uri="{FF2B5EF4-FFF2-40B4-BE49-F238E27FC236}">
                <a16:creationId xmlns:a16="http://schemas.microsoft.com/office/drawing/2014/main" id="{ECE8EFCB-C3C8-1CBB-7222-06F2D3DE8711}"/>
              </a:ext>
            </a:extLst>
          </p:cNvPr>
          <p:cNvSpPr>
            <a:spLocks noGrp="1"/>
          </p:cNvSpPr>
          <p:nvPr>
            <p:ph type="sldNum" sz="quarter" idx="12"/>
          </p:nvPr>
        </p:nvSpPr>
        <p:spPr/>
        <p:txBody>
          <a:bodyPr/>
          <a:lstStyle/>
          <a:p>
            <a:fld id="{718EF266-590A-4842-B5E2-B8A741F67B3E}" type="slidenum">
              <a:rPr lang="en-US" smtClean="0"/>
              <a:t>6</a:t>
            </a:fld>
            <a:endParaRPr lang="en-US" dirty="0"/>
          </a:p>
        </p:txBody>
      </p:sp>
    </p:spTree>
    <p:extLst>
      <p:ext uri="{BB962C8B-B14F-4D97-AF65-F5344CB8AC3E}">
        <p14:creationId xmlns:p14="http://schemas.microsoft.com/office/powerpoint/2010/main" val="245376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CE61-DAA6-961D-8253-3BB21A09688C}"/>
              </a:ext>
            </a:extLst>
          </p:cNvPr>
          <p:cNvSpPr>
            <a:spLocks noGrp="1"/>
          </p:cNvSpPr>
          <p:nvPr>
            <p:ph type="ctrTitle"/>
          </p:nvPr>
        </p:nvSpPr>
        <p:spPr>
          <a:xfrm>
            <a:off x="579863" y="814039"/>
            <a:ext cx="10240537" cy="1483112"/>
          </a:xfrm>
        </p:spPr>
        <p:txBody>
          <a:bodyPr>
            <a:normAutofit fontScale="90000"/>
          </a:bodyPr>
          <a:lstStyle/>
          <a:p>
            <a:r>
              <a:rPr lang="en-US" sz="2800" b="0" i="0" u="none" strike="noStrike" dirty="0">
                <a:effectLst/>
                <a:latin typeface="georgia, serif"/>
              </a:rPr>
              <a:t>Operating Agreements and what they should, in most cases, cover and include.</a:t>
            </a:r>
            <a:br>
              <a:rPr lang="en-US" sz="2800" b="0" i="0" u="none" strike="noStrike" dirty="0">
                <a:effectLst/>
                <a:latin typeface="Arial" panose="020B0604020202020204" pitchFamily="34" charset="0"/>
              </a:rPr>
            </a:br>
            <a:br>
              <a:rPr lang="en-US" sz="2800" dirty="0"/>
            </a:br>
            <a:endParaRPr lang="en-US" sz="2800" dirty="0"/>
          </a:p>
        </p:txBody>
      </p:sp>
      <p:sp>
        <p:nvSpPr>
          <p:cNvPr id="3" name="Subtitle 2">
            <a:extLst>
              <a:ext uri="{FF2B5EF4-FFF2-40B4-BE49-F238E27FC236}">
                <a16:creationId xmlns:a16="http://schemas.microsoft.com/office/drawing/2014/main" id="{AA8B9AFB-C95D-D6D1-DD10-6D0247F87236}"/>
              </a:ext>
            </a:extLst>
          </p:cNvPr>
          <p:cNvSpPr>
            <a:spLocks noGrp="1"/>
          </p:cNvSpPr>
          <p:nvPr>
            <p:ph type="subTitle" idx="1"/>
          </p:nvPr>
        </p:nvSpPr>
        <p:spPr>
          <a:xfrm>
            <a:off x="579863" y="1694985"/>
            <a:ext cx="10240537" cy="4348976"/>
          </a:xfrm>
        </p:spPr>
        <p:txBody>
          <a:bodyPr>
            <a:normAutofit/>
          </a:bodyPr>
          <a:lstStyle/>
          <a:p>
            <a:pPr marL="457200" indent="-457200">
              <a:buAutoNum type="arabicPeriod"/>
            </a:pPr>
            <a:r>
              <a:rPr lang="en-US" dirty="0"/>
              <a:t>Management structure and voting rights (including Deadlock mechanisms)</a:t>
            </a:r>
          </a:p>
          <a:p>
            <a:pPr marL="457200" indent="-457200">
              <a:buAutoNum type="arabicPeriod"/>
            </a:pPr>
            <a:r>
              <a:rPr lang="en-US" dirty="0"/>
              <a:t>Ownership and Membership: </a:t>
            </a:r>
          </a:p>
          <a:p>
            <a:pPr marL="914400" lvl="1" indent="-457200" algn="l">
              <a:buAutoNum type="arabicPeriod"/>
            </a:pPr>
            <a:r>
              <a:rPr lang="en-US" dirty="0"/>
              <a:t>Member roles</a:t>
            </a:r>
          </a:p>
          <a:p>
            <a:pPr marL="914400" lvl="1" indent="-457200" algn="l">
              <a:buAutoNum type="arabicPeriod"/>
            </a:pPr>
            <a:r>
              <a:rPr lang="en-US" dirty="0"/>
              <a:t>% Ownership</a:t>
            </a:r>
          </a:p>
          <a:p>
            <a:pPr marL="914400" lvl="1" indent="-457200" algn="l">
              <a:buAutoNum type="arabicPeriod"/>
            </a:pPr>
            <a:r>
              <a:rPr lang="en-US" dirty="0"/>
              <a:t>Capital contributions</a:t>
            </a:r>
          </a:p>
          <a:p>
            <a:pPr marL="914400" lvl="1" indent="-457200" algn="l">
              <a:buAutoNum type="arabicPeriod"/>
            </a:pPr>
            <a:r>
              <a:rPr lang="en-US" dirty="0"/>
              <a:t>Limitations on adding new members</a:t>
            </a:r>
          </a:p>
          <a:p>
            <a:pPr marL="457200" indent="-457200">
              <a:buAutoNum type="arabicPeriod"/>
            </a:pPr>
            <a:r>
              <a:rPr lang="en-US" dirty="0"/>
              <a:t>Profit/Loss allocations</a:t>
            </a:r>
          </a:p>
          <a:p>
            <a:pPr marL="914400" lvl="1" indent="-457200" algn="l">
              <a:buAutoNum type="arabicPeriod"/>
            </a:pPr>
            <a:r>
              <a:rPr lang="en-US" dirty="0"/>
              <a:t>Timing of distributions</a:t>
            </a:r>
          </a:p>
          <a:p>
            <a:pPr marL="914400" lvl="1" indent="-457200" algn="l">
              <a:buAutoNum type="arabicPeriod"/>
            </a:pPr>
            <a:r>
              <a:rPr lang="en-US" dirty="0"/>
              <a:t>Whether distributions will be proportional to voting interest or not</a:t>
            </a:r>
          </a:p>
          <a:p>
            <a:pPr marL="914400" lvl="1" indent="-457200" algn="l">
              <a:buAutoNum type="arabicPeriod"/>
            </a:pPr>
            <a:r>
              <a:rPr lang="en-US" dirty="0"/>
              <a:t>Tax treatment</a:t>
            </a:r>
          </a:p>
          <a:p>
            <a:pPr marL="457200" indent="-457200">
              <a:buAutoNum type="arabicPeriod"/>
            </a:pPr>
            <a:endParaRPr lang="en-US" dirty="0"/>
          </a:p>
          <a:p>
            <a:pPr marL="457200" indent="-457200">
              <a:buAutoNum type="arabicPeriod"/>
            </a:pPr>
            <a:endParaRPr lang="en-US" dirty="0"/>
          </a:p>
        </p:txBody>
      </p:sp>
      <p:sp>
        <p:nvSpPr>
          <p:cNvPr id="4" name="Footer Placeholder 3">
            <a:extLst>
              <a:ext uri="{FF2B5EF4-FFF2-40B4-BE49-F238E27FC236}">
                <a16:creationId xmlns:a16="http://schemas.microsoft.com/office/drawing/2014/main" id="{5913A974-6101-2FA5-5507-BC9C80809123}"/>
              </a:ext>
            </a:extLst>
          </p:cNvPr>
          <p:cNvSpPr>
            <a:spLocks noGrp="1"/>
          </p:cNvSpPr>
          <p:nvPr>
            <p:ph type="ftr" sz="quarter" idx="11"/>
          </p:nvPr>
        </p:nvSpPr>
        <p:spPr>
          <a:xfrm>
            <a:off x="144966" y="6461900"/>
            <a:ext cx="6400800" cy="365125"/>
          </a:xfrm>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3A30BFAE-236B-E118-FEA3-463C09E2ED57}"/>
              </a:ext>
            </a:extLst>
          </p:cNvPr>
          <p:cNvSpPr>
            <a:spLocks noGrp="1"/>
          </p:cNvSpPr>
          <p:nvPr>
            <p:ph type="sldNum" sz="quarter" idx="12"/>
          </p:nvPr>
        </p:nvSpPr>
        <p:spPr/>
        <p:txBody>
          <a:bodyPr/>
          <a:lstStyle/>
          <a:p>
            <a:fld id="{718EF266-590A-4842-B5E2-B8A741F67B3E}" type="slidenum">
              <a:rPr lang="en-US" smtClean="0"/>
              <a:t>7</a:t>
            </a:fld>
            <a:endParaRPr lang="en-US" dirty="0"/>
          </a:p>
        </p:txBody>
      </p:sp>
    </p:spTree>
    <p:extLst>
      <p:ext uri="{BB962C8B-B14F-4D97-AF65-F5344CB8AC3E}">
        <p14:creationId xmlns:p14="http://schemas.microsoft.com/office/powerpoint/2010/main" val="92832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A9FD-1B87-709E-0F7C-3634AA63A2BB}"/>
              </a:ext>
            </a:extLst>
          </p:cNvPr>
          <p:cNvSpPr>
            <a:spLocks noGrp="1"/>
          </p:cNvSpPr>
          <p:nvPr>
            <p:ph type="title"/>
          </p:nvPr>
        </p:nvSpPr>
        <p:spPr>
          <a:xfrm>
            <a:off x="423746" y="764373"/>
            <a:ext cx="11082454" cy="1293028"/>
          </a:xfrm>
        </p:spPr>
        <p:txBody>
          <a:bodyPr>
            <a:normAutofit fontScale="90000"/>
          </a:bodyPr>
          <a:lstStyle/>
          <a:p>
            <a:pPr algn="l"/>
            <a:r>
              <a:rPr lang="en-US" sz="4000" b="0" i="0" u="none" strike="noStrike" dirty="0">
                <a:effectLst/>
                <a:latin typeface="georgia, serif"/>
              </a:rPr>
              <a:t>Operating Agreements and what they should, in most cases, cover and include.</a:t>
            </a:r>
            <a:br>
              <a:rPr lang="en-US" sz="4000" b="0" i="0" u="none" strike="noStrike" dirty="0">
                <a:effectLst/>
                <a:latin typeface="Arial" panose="020B0604020202020204" pitchFamily="34" charset="0"/>
              </a:rPr>
            </a:br>
            <a:br>
              <a:rPr lang="en-US" sz="4000" dirty="0"/>
            </a:br>
            <a:endParaRPr lang="en-US" dirty="0"/>
          </a:p>
        </p:txBody>
      </p:sp>
      <p:sp>
        <p:nvSpPr>
          <p:cNvPr id="3" name="Content Placeholder 2">
            <a:extLst>
              <a:ext uri="{FF2B5EF4-FFF2-40B4-BE49-F238E27FC236}">
                <a16:creationId xmlns:a16="http://schemas.microsoft.com/office/drawing/2014/main" id="{36387091-5A4C-4571-9F7C-613BA78C2467}"/>
              </a:ext>
            </a:extLst>
          </p:cNvPr>
          <p:cNvSpPr>
            <a:spLocks noGrp="1"/>
          </p:cNvSpPr>
          <p:nvPr>
            <p:ph idx="1"/>
          </p:nvPr>
        </p:nvSpPr>
        <p:spPr>
          <a:xfrm>
            <a:off x="685800" y="1516566"/>
            <a:ext cx="10820400" cy="4702119"/>
          </a:xfrm>
        </p:spPr>
        <p:txBody>
          <a:bodyPr/>
          <a:lstStyle/>
          <a:p>
            <a:r>
              <a:rPr lang="en-US" dirty="0"/>
              <a:t>4. Triggering Events for Dissociation </a:t>
            </a:r>
          </a:p>
          <a:p>
            <a:pPr marL="914400" lvl="1" indent="-457200">
              <a:buFont typeface="+mj-lt"/>
              <a:buAutoNum type="arabicPeriod"/>
            </a:pPr>
            <a:r>
              <a:rPr lang="en-US" dirty="0"/>
              <a:t>Specifically agreed upon</a:t>
            </a:r>
          </a:p>
          <a:p>
            <a:pPr marL="914400" lvl="1" indent="-457200">
              <a:buFont typeface="+mj-lt"/>
              <a:buAutoNum type="arabicPeriod"/>
            </a:pPr>
            <a:r>
              <a:rPr lang="en-US" dirty="0"/>
              <a:t>Express will </a:t>
            </a:r>
          </a:p>
          <a:p>
            <a:pPr marL="914400" lvl="1" indent="-457200">
              <a:buFont typeface="+mj-lt"/>
              <a:buAutoNum type="arabicPeriod"/>
            </a:pPr>
            <a:r>
              <a:rPr lang="en-US" dirty="0"/>
              <a:t>Others</a:t>
            </a:r>
          </a:p>
          <a:p>
            <a:r>
              <a:rPr lang="en-US" dirty="0"/>
              <a:t>5. Triggering Events for Sale of Interest</a:t>
            </a:r>
          </a:p>
          <a:p>
            <a:pPr marL="914400" lvl="1" indent="-457200">
              <a:buFont typeface="+mj-lt"/>
              <a:buAutoNum type="arabicPeriod"/>
            </a:pPr>
            <a:r>
              <a:rPr lang="en-US" dirty="0"/>
              <a:t>Divorce</a:t>
            </a:r>
          </a:p>
          <a:p>
            <a:pPr marL="914400" lvl="1" indent="-457200">
              <a:buFont typeface="+mj-lt"/>
              <a:buAutoNum type="arabicPeriod"/>
            </a:pPr>
            <a:r>
              <a:rPr lang="en-US" dirty="0"/>
              <a:t>Death</a:t>
            </a:r>
          </a:p>
          <a:p>
            <a:pPr marL="914400" lvl="1" indent="-457200">
              <a:buFont typeface="+mj-lt"/>
              <a:buAutoNum type="arabicPeriod"/>
            </a:pPr>
            <a:r>
              <a:rPr lang="en-US" dirty="0"/>
              <a:t>Disability/Incapacity</a:t>
            </a:r>
          </a:p>
          <a:p>
            <a:pPr marL="914400" lvl="1" indent="-457200">
              <a:buFont typeface="+mj-lt"/>
              <a:buAutoNum type="arabicPeriod"/>
            </a:pPr>
            <a:r>
              <a:rPr lang="en-US" dirty="0"/>
              <a:t>Bankruptcy</a:t>
            </a:r>
          </a:p>
          <a:p>
            <a:pPr marL="914400" lvl="1" indent="-457200">
              <a:buFont typeface="+mj-lt"/>
              <a:buAutoNum type="arabicPeriod"/>
            </a:pPr>
            <a:r>
              <a:rPr lang="en-US" dirty="0"/>
              <a:t>Specifically negotiated triggers (felony charge, defamatory conduct, action or conduct that causes substantial damage to the reputation or goodwill of the Company, etc.)</a:t>
            </a:r>
          </a:p>
          <a:p>
            <a:pPr marL="914400" lvl="1" indent="-457200">
              <a:buFont typeface="+mj-lt"/>
              <a:buAutoNum type="arabicPeriod"/>
            </a:pPr>
            <a:r>
              <a:rPr lang="en-US" dirty="0"/>
              <a:t>ROFR- third party offers</a:t>
            </a:r>
          </a:p>
          <a:p>
            <a:pPr marL="914400" lvl="1" indent="-457200">
              <a:buFont typeface="+mj-lt"/>
              <a:buAutoNum type="arabicPeriod"/>
            </a:pPr>
            <a:endParaRPr lang="en-US" dirty="0"/>
          </a:p>
        </p:txBody>
      </p:sp>
      <p:sp>
        <p:nvSpPr>
          <p:cNvPr id="4" name="Footer Placeholder 3">
            <a:extLst>
              <a:ext uri="{FF2B5EF4-FFF2-40B4-BE49-F238E27FC236}">
                <a16:creationId xmlns:a16="http://schemas.microsoft.com/office/drawing/2014/main" id="{CDAEC411-F128-EC77-A266-1F78CF098E9C}"/>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96B26970-E828-759A-D20F-DDF749824F5B}"/>
              </a:ext>
            </a:extLst>
          </p:cNvPr>
          <p:cNvSpPr>
            <a:spLocks noGrp="1"/>
          </p:cNvSpPr>
          <p:nvPr>
            <p:ph type="sldNum" sz="quarter" idx="12"/>
          </p:nvPr>
        </p:nvSpPr>
        <p:spPr/>
        <p:txBody>
          <a:bodyPr/>
          <a:lstStyle/>
          <a:p>
            <a:fld id="{718EF266-590A-4842-B5E2-B8A741F67B3E}" type="slidenum">
              <a:rPr lang="en-US" smtClean="0"/>
              <a:t>8</a:t>
            </a:fld>
            <a:endParaRPr lang="en-US" dirty="0"/>
          </a:p>
        </p:txBody>
      </p:sp>
    </p:spTree>
    <p:extLst>
      <p:ext uri="{BB962C8B-B14F-4D97-AF65-F5344CB8AC3E}">
        <p14:creationId xmlns:p14="http://schemas.microsoft.com/office/powerpoint/2010/main" val="58552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F157-50AA-7E6B-8ECB-FA9D1101D786}"/>
              </a:ext>
            </a:extLst>
          </p:cNvPr>
          <p:cNvSpPr>
            <a:spLocks noGrp="1"/>
          </p:cNvSpPr>
          <p:nvPr>
            <p:ph type="title"/>
          </p:nvPr>
        </p:nvSpPr>
        <p:spPr>
          <a:xfrm>
            <a:off x="501805" y="381000"/>
            <a:ext cx="11004395" cy="1676401"/>
          </a:xfrm>
        </p:spPr>
        <p:txBody>
          <a:bodyPr/>
          <a:lstStyle/>
          <a:p>
            <a:pPr algn="l"/>
            <a:r>
              <a:rPr lang="en-US" dirty="0"/>
              <a:t>LLC Act “non-</a:t>
            </a:r>
            <a:r>
              <a:rPr lang="en-US" dirty="0" err="1"/>
              <a:t>waivables</a:t>
            </a:r>
            <a:r>
              <a:rPr lang="en-US" dirty="0"/>
              <a:t>”</a:t>
            </a:r>
          </a:p>
        </p:txBody>
      </p:sp>
      <p:sp>
        <p:nvSpPr>
          <p:cNvPr id="3" name="Content Placeholder 2">
            <a:extLst>
              <a:ext uri="{FF2B5EF4-FFF2-40B4-BE49-F238E27FC236}">
                <a16:creationId xmlns:a16="http://schemas.microsoft.com/office/drawing/2014/main" id="{EE7946F2-AC74-9D21-1D80-ED7212E1C561}"/>
              </a:ext>
            </a:extLst>
          </p:cNvPr>
          <p:cNvSpPr>
            <a:spLocks noGrp="1"/>
          </p:cNvSpPr>
          <p:nvPr>
            <p:ph idx="1"/>
          </p:nvPr>
        </p:nvSpPr>
        <p:spPr>
          <a:xfrm>
            <a:off x="189571" y="1672684"/>
            <a:ext cx="11316629" cy="4546002"/>
          </a:xfrm>
        </p:spPr>
        <p:txBody>
          <a:bodyPr/>
          <a:lstStyle/>
          <a:p>
            <a:r>
              <a:rPr lang="en-US" dirty="0"/>
              <a:t>Found in Fla. Stat. § 605.0105(3)</a:t>
            </a:r>
          </a:p>
          <a:p>
            <a:r>
              <a:rPr lang="en-US" dirty="0"/>
              <a:t>Includes what an Operating Agreement </a:t>
            </a:r>
            <a:r>
              <a:rPr lang="en-US" u="sng" dirty="0"/>
              <a:t>cannot</a:t>
            </a:r>
            <a:r>
              <a:rPr lang="en-US" dirty="0"/>
              <a:t> do, including the following:</a:t>
            </a:r>
          </a:p>
          <a:p>
            <a:pPr marL="914400" lvl="1" indent="-457200">
              <a:buFont typeface="+mj-lt"/>
              <a:buAutoNum type="arabicPeriod"/>
            </a:pPr>
            <a:r>
              <a:rPr lang="en-US" dirty="0"/>
              <a:t>Make non-FL law apply to a FL LLC;</a:t>
            </a:r>
          </a:p>
          <a:p>
            <a:pPr marL="914400" lvl="1" indent="-457200">
              <a:buFont typeface="+mj-lt"/>
              <a:buAutoNum type="arabicPeriod"/>
            </a:pPr>
            <a:r>
              <a:rPr lang="en-US" dirty="0"/>
              <a:t>The powers that an LLC in FL has, including to sue/be sued in its name;</a:t>
            </a:r>
          </a:p>
          <a:p>
            <a:pPr marL="914400" lvl="1" indent="-457200">
              <a:buFont typeface="+mj-lt"/>
              <a:buAutoNum type="arabicPeriod"/>
            </a:pPr>
            <a:r>
              <a:rPr lang="en-US" dirty="0"/>
              <a:t>Eliminate the Duty of Loyalty and Care, except that under 605.0105(3), aspects of the Duty of Loyalty may be altered if not manifestly unreasonable, such as to designate what circumstances won’t constitute a violation of the duty of loyalty, and the duty of care may be </a:t>
            </a:r>
            <a:r>
              <a:rPr lang="en-US" b="0" i="0" u="none" strike="noStrike" dirty="0">
                <a:effectLst/>
              </a:rPr>
              <a:t>altered so long as its alternation does not allow for the willful or intentional misconduct or a knowing violation of law</a:t>
            </a:r>
            <a:endParaRPr lang="en-US" dirty="0"/>
          </a:p>
          <a:p>
            <a:pPr marL="914400" lvl="1" indent="-457200">
              <a:buFont typeface="+mj-lt"/>
              <a:buAutoNum type="arabicPeriod"/>
            </a:pPr>
            <a:r>
              <a:rPr lang="en-US" b="0" i="0" u="none" strike="noStrike" dirty="0">
                <a:effectLst/>
              </a:rPr>
              <a:t>Vary the right of a member to approve a merger, interest exchange, or conversion;</a:t>
            </a:r>
          </a:p>
          <a:p>
            <a:pPr marL="914400" lvl="1" indent="-457200">
              <a:buFont typeface="+mj-lt"/>
              <a:buAutoNum type="arabicPeriod"/>
            </a:pPr>
            <a:r>
              <a:rPr lang="en-US" dirty="0"/>
              <a:t>Alter a member’s right to sue in a direct or derivative action.  </a:t>
            </a:r>
          </a:p>
        </p:txBody>
      </p:sp>
      <p:sp>
        <p:nvSpPr>
          <p:cNvPr id="4" name="Footer Placeholder 3">
            <a:extLst>
              <a:ext uri="{FF2B5EF4-FFF2-40B4-BE49-F238E27FC236}">
                <a16:creationId xmlns:a16="http://schemas.microsoft.com/office/drawing/2014/main" id="{DB143F79-F3FA-C087-BD2C-46061AD459DA}"/>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A6049A36-C9D3-FE36-3FAD-5F91D823FC2A}"/>
              </a:ext>
            </a:extLst>
          </p:cNvPr>
          <p:cNvSpPr>
            <a:spLocks noGrp="1"/>
          </p:cNvSpPr>
          <p:nvPr>
            <p:ph type="sldNum" sz="quarter" idx="12"/>
          </p:nvPr>
        </p:nvSpPr>
        <p:spPr/>
        <p:txBody>
          <a:bodyPr/>
          <a:lstStyle/>
          <a:p>
            <a:fld id="{718EF266-590A-4842-B5E2-B8A741F67B3E}" type="slidenum">
              <a:rPr lang="en-US" smtClean="0"/>
              <a:t>9</a:t>
            </a:fld>
            <a:endParaRPr lang="en-US" dirty="0"/>
          </a:p>
        </p:txBody>
      </p:sp>
    </p:spTree>
    <p:extLst>
      <p:ext uri="{BB962C8B-B14F-4D97-AF65-F5344CB8AC3E}">
        <p14:creationId xmlns:p14="http://schemas.microsoft.com/office/powerpoint/2010/main" val="153874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1AED-14E2-A5FA-E9EA-C350C37804B2}"/>
              </a:ext>
            </a:extLst>
          </p:cNvPr>
          <p:cNvSpPr>
            <a:spLocks noGrp="1"/>
          </p:cNvSpPr>
          <p:nvPr>
            <p:ph type="title"/>
          </p:nvPr>
        </p:nvSpPr>
        <p:spPr>
          <a:xfrm>
            <a:off x="685800" y="381000"/>
            <a:ext cx="8610600" cy="1293028"/>
          </a:xfrm>
        </p:spPr>
        <p:txBody>
          <a:bodyPr/>
          <a:lstStyle/>
          <a:p>
            <a:pPr algn="l"/>
            <a:r>
              <a:rPr lang="en-US" dirty="0"/>
              <a:t>Shareholders agreements should, similarly, cover</a:t>
            </a:r>
          </a:p>
        </p:txBody>
      </p:sp>
      <p:sp>
        <p:nvSpPr>
          <p:cNvPr id="3" name="Content Placeholder 2">
            <a:extLst>
              <a:ext uri="{FF2B5EF4-FFF2-40B4-BE49-F238E27FC236}">
                <a16:creationId xmlns:a16="http://schemas.microsoft.com/office/drawing/2014/main" id="{39D0ADDD-203C-1827-E5DF-D044A75C1DAC}"/>
              </a:ext>
            </a:extLst>
          </p:cNvPr>
          <p:cNvSpPr>
            <a:spLocks noGrp="1"/>
          </p:cNvSpPr>
          <p:nvPr>
            <p:ph idx="1"/>
          </p:nvPr>
        </p:nvSpPr>
        <p:spPr>
          <a:xfrm>
            <a:off x="685800" y="1594624"/>
            <a:ext cx="10820400" cy="4624061"/>
          </a:xfrm>
        </p:spPr>
        <p:txBody>
          <a:bodyPr>
            <a:normAutofit fontScale="92500" lnSpcReduction="20000"/>
          </a:bodyPr>
          <a:lstStyle/>
          <a:p>
            <a:pPr marL="457200" indent="-457200">
              <a:buFont typeface="+mj-lt"/>
              <a:buAutoNum type="arabicPeriod"/>
            </a:pPr>
            <a:r>
              <a:rPr lang="en-US" b="1" dirty="0"/>
              <a:t>Ownership and Share Transfers</a:t>
            </a:r>
          </a:p>
          <a:p>
            <a:pPr marL="914400" lvl="1" indent="-457200">
              <a:buFont typeface="+mj-lt"/>
              <a:buAutoNum type="arabicPeriod"/>
            </a:pPr>
            <a:r>
              <a:rPr lang="en-US" dirty="0"/>
              <a:t>Share Transfer Restrictions: Outline the conditions under which shareholders can sell or transfer their shares, including any limitations to prevent unwanted third parties from acquiring shares.</a:t>
            </a:r>
          </a:p>
          <a:p>
            <a:pPr marL="914400" lvl="1" indent="-457200">
              <a:buFont typeface="+mj-lt"/>
              <a:buAutoNum type="arabicPeriod"/>
            </a:pPr>
            <a:r>
              <a:rPr lang="en-US" dirty="0"/>
              <a:t>Right of First Refusal: Establish that existing shareholders have the right to buy shares before they are offered to an outsider.</a:t>
            </a:r>
          </a:p>
          <a:p>
            <a:pPr marL="914400" lvl="1" indent="-457200">
              <a:buFont typeface="+mj-lt"/>
              <a:buAutoNum type="arabicPeriod"/>
            </a:pPr>
            <a:r>
              <a:rPr lang="en-US" dirty="0"/>
              <a:t>Drag-Along and Tag-Along Rights: Define provisions that protect minority shareholders in the event of a sale (tag-along) or compel minority shareholders to sell their shares under certain conditions (drag-along).</a:t>
            </a:r>
          </a:p>
          <a:p>
            <a:pPr marL="0" indent="0">
              <a:buNone/>
            </a:pPr>
            <a:endParaRPr lang="en-US" dirty="0"/>
          </a:p>
          <a:p>
            <a:pPr marL="0" indent="0">
              <a:buNone/>
            </a:pPr>
            <a:r>
              <a:rPr lang="en-US" dirty="0"/>
              <a:t>2. </a:t>
            </a:r>
            <a:r>
              <a:rPr lang="en-US" b="1" dirty="0"/>
              <a:t>Voting Rights and Decision-Making</a:t>
            </a:r>
          </a:p>
          <a:p>
            <a:pPr marL="914400" lvl="1" indent="-457200">
              <a:buFont typeface="+mj-lt"/>
              <a:buAutoNum type="arabicPeriod"/>
            </a:pPr>
            <a:r>
              <a:rPr lang="en-US" dirty="0"/>
              <a:t>Voting Power: Detail how voting works, including any special voting rights for certain types of shares or shareholders.</a:t>
            </a:r>
          </a:p>
          <a:p>
            <a:pPr marL="914400" lvl="1" indent="-457200">
              <a:buFont typeface="+mj-lt"/>
              <a:buAutoNum type="arabicPeriod"/>
            </a:pPr>
            <a:r>
              <a:rPr lang="en-US" dirty="0"/>
              <a:t>Reserved Matters: List major decisions that require shareholder approval, such as mergers, acquisition, or large expenditures.</a:t>
            </a:r>
          </a:p>
          <a:p>
            <a:pPr marL="914400" lvl="1" indent="-457200">
              <a:buFont typeface="+mj-lt"/>
              <a:buAutoNum type="arabicPeriod"/>
            </a:pPr>
            <a:r>
              <a:rPr lang="en-US" dirty="0"/>
              <a:t>Dispute Resolution: Outline the process for resolving disputes between shareholders, including arbitration or mediation options.</a:t>
            </a:r>
          </a:p>
          <a:p>
            <a:endParaRPr lang="en-US" dirty="0"/>
          </a:p>
        </p:txBody>
      </p:sp>
      <p:sp>
        <p:nvSpPr>
          <p:cNvPr id="4" name="Footer Placeholder 3">
            <a:extLst>
              <a:ext uri="{FF2B5EF4-FFF2-40B4-BE49-F238E27FC236}">
                <a16:creationId xmlns:a16="http://schemas.microsoft.com/office/drawing/2014/main" id="{5073C7A8-E610-604D-4A59-F976BB320D77}"/>
              </a:ext>
            </a:extLst>
          </p:cNvPr>
          <p:cNvSpPr>
            <a:spLocks noGrp="1"/>
          </p:cNvSpPr>
          <p:nvPr>
            <p:ph type="ftr" sz="quarter" idx="11"/>
          </p:nvPr>
        </p:nvSpPr>
        <p:spPr/>
        <p:txBody>
          <a:bodyPr/>
          <a:lstStyle/>
          <a:p>
            <a:r>
              <a:rPr lang="en-US" kern="1200" cap="all" baseline="0" dirty="0">
                <a:solidFill>
                  <a:srgbClr val="FFFFFF"/>
                </a:solidFill>
                <a:latin typeface="+mn-lt"/>
                <a:ea typeface="+mn-ea"/>
                <a:cs typeface="+mn-cs"/>
              </a:rPr>
              <a:t>© 2024, Florida entrepreneur law, all rights reserved.</a:t>
            </a:r>
          </a:p>
          <a:p>
            <a:endParaRPr lang="en-US" i="1" dirty="0">
              <a:solidFill>
                <a:schemeClr val="tx1"/>
              </a:solidFill>
              <a:latin typeface="Garamond" panose="02020404030301010803"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3B3E47A1-45E9-D4F2-D6BB-F3269B04F3FD}"/>
              </a:ext>
            </a:extLst>
          </p:cNvPr>
          <p:cNvSpPr>
            <a:spLocks noGrp="1"/>
          </p:cNvSpPr>
          <p:nvPr>
            <p:ph type="sldNum" sz="quarter" idx="12"/>
          </p:nvPr>
        </p:nvSpPr>
        <p:spPr/>
        <p:txBody>
          <a:bodyPr/>
          <a:lstStyle/>
          <a:p>
            <a:fld id="{718EF266-590A-4842-B5E2-B8A741F67B3E}" type="slidenum">
              <a:rPr lang="en-US" smtClean="0"/>
              <a:t>10</a:t>
            </a:fld>
            <a:endParaRPr lang="en-US" dirty="0"/>
          </a:p>
        </p:txBody>
      </p:sp>
    </p:spTree>
    <p:extLst>
      <p:ext uri="{BB962C8B-B14F-4D97-AF65-F5344CB8AC3E}">
        <p14:creationId xmlns:p14="http://schemas.microsoft.com/office/powerpoint/2010/main" val="2672868179"/>
      </p:ext>
    </p:extLst>
  </p:cSld>
  <p:clrMapOvr>
    <a:masterClrMapping/>
  </p:clrMapOvr>
</p:sld>
</file>

<file path=ppt/theme/theme1.xml><?xml version="1.0" encoding="utf-8"?>
<a:theme xmlns:a="http://schemas.openxmlformats.org/drawingml/2006/main" name="Vapor Trail">
  <a:themeElements>
    <a:clrScheme name="Custom 1">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{A8E6328C-A0A2-FA48-B1D3-B4220168A0DF}tf10001079</Template>
  <TotalTime>3547</TotalTime>
  <Words>1711</Words>
  <Application>Microsoft Office PowerPoint</Application>
  <PresentationFormat>Widescreen</PresentationFormat>
  <Paragraphs>171</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Garamond</vt:lpstr>
      <vt:lpstr>georgia, serif</vt:lpstr>
      <vt:lpstr>-webkit-standard</vt:lpstr>
      <vt:lpstr>Vapor Trail</vt:lpstr>
      <vt:lpstr>Entity formation &amp; related considerations</vt:lpstr>
      <vt:lpstr>DISCLAIMER </vt:lpstr>
      <vt:lpstr>Vanity hour: about the speaker…</vt:lpstr>
      <vt:lpstr>LLC v. Corp</vt:lpstr>
      <vt:lpstr>LLC v. Corp</vt:lpstr>
      <vt:lpstr>Operating Agreements and what they should, in most cases, cover and include.  </vt:lpstr>
      <vt:lpstr>Operating Agreements and what they should, in most cases, cover and include.  </vt:lpstr>
      <vt:lpstr>LLC Act “non-waivables”</vt:lpstr>
      <vt:lpstr>Shareholders agreements should, similarly, cover</vt:lpstr>
      <vt:lpstr>Shareholders agreements should, similarly, cover</vt:lpstr>
      <vt:lpstr>Florida's Ratification of Defective Corporate Acts allows corporations to correct actions that were improperly or defectively carried out, helping them avoid legal or operational issues.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Suarez</dc:creator>
  <cp:lastModifiedBy>Karen Rose</cp:lastModifiedBy>
  <cp:revision>25</cp:revision>
  <dcterms:created xsi:type="dcterms:W3CDTF">2021-10-19T13:50:30Z</dcterms:created>
  <dcterms:modified xsi:type="dcterms:W3CDTF">2024-10-29T23:14:33Z</dcterms:modified>
</cp:coreProperties>
</file>