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Lst>
  <p:notesMasterIdLst>
    <p:notesMasterId r:id="rId21"/>
  </p:notesMasterIdLst>
  <p:sldIdLst>
    <p:sldId id="283" r:id="rId2"/>
    <p:sldId id="582" r:id="rId3"/>
    <p:sldId id="598" r:id="rId4"/>
    <p:sldId id="585" r:id="rId5"/>
    <p:sldId id="573" r:id="rId6"/>
    <p:sldId id="586" r:id="rId7"/>
    <p:sldId id="578" r:id="rId8"/>
    <p:sldId id="588" r:id="rId9"/>
    <p:sldId id="589" r:id="rId10"/>
    <p:sldId id="599" r:id="rId11"/>
    <p:sldId id="601" r:id="rId12"/>
    <p:sldId id="591" r:id="rId13"/>
    <p:sldId id="592" r:id="rId14"/>
    <p:sldId id="593" r:id="rId15"/>
    <p:sldId id="594" r:id="rId16"/>
    <p:sldId id="590" r:id="rId17"/>
    <p:sldId id="595" r:id="rId18"/>
    <p:sldId id="596" r:id="rId19"/>
    <p:sldId id="59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torial Integra" initials="Q"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FA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8"/>
    <p:restoredTop sz="94674"/>
  </p:normalViewPr>
  <p:slideViewPr>
    <p:cSldViewPr snapToGrid="0" snapToObjects="1">
      <p:cViewPr varScale="1">
        <p:scale>
          <a:sx n="58" d="100"/>
          <a:sy n="58" d="100"/>
        </p:scale>
        <p:origin x="44"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C59353-0C48-4B83-9AEC-843C7116827A}"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F3E17D-C50C-4CCE-8336-E6BC0A28A8C7}" type="slidenum">
              <a:rPr lang="en-US" smtClean="0"/>
              <a:t>‹#›</a:t>
            </a:fld>
            <a:endParaRPr lang="en-US"/>
          </a:p>
        </p:txBody>
      </p:sp>
    </p:spTree>
    <p:extLst>
      <p:ext uri="{BB962C8B-B14F-4D97-AF65-F5344CB8AC3E}">
        <p14:creationId xmlns:p14="http://schemas.microsoft.com/office/powerpoint/2010/main" val="3579705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6864D9-3BCE-4B9B-80CC-223FEDB44B98}" type="slidenum">
              <a:rPr lang="en-US" smtClean="0"/>
              <a:t>2</a:t>
            </a:fld>
            <a:endParaRPr lang="en-US"/>
          </a:p>
        </p:txBody>
      </p:sp>
    </p:spTree>
    <p:extLst>
      <p:ext uri="{BB962C8B-B14F-4D97-AF65-F5344CB8AC3E}">
        <p14:creationId xmlns:p14="http://schemas.microsoft.com/office/powerpoint/2010/main" val="351072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6864D9-3BCE-4B9B-80CC-223FEDB44B98}" type="slidenum">
              <a:rPr lang="en-US" smtClean="0"/>
              <a:t>3</a:t>
            </a:fld>
            <a:endParaRPr lang="en-US"/>
          </a:p>
        </p:txBody>
      </p:sp>
    </p:spTree>
    <p:extLst>
      <p:ext uri="{BB962C8B-B14F-4D97-AF65-F5344CB8AC3E}">
        <p14:creationId xmlns:p14="http://schemas.microsoft.com/office/powerpoint/2010/main" val="818481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6864D9-3BCE-4B9B-80CC-223FEDB44B98}" type="slidenum">
              <a:rPr lang="en-US" smtClean="0"/>
              <a:t>4</a:t>
            </a:fld>
            <a:endParaRPr lang="en-US"/>
          </a:p>
        </p:txBody>
      </p:sp>
    </p:spTree>
    <p:extLst>
      <p:ext uri="{BB962C8B-B14F-4D97-AF65-F5344CB8AC3E}">
        <p14:creationId xmlns:p14="http://schemas.microsoft.com/office/powerpoint/2010/main" val="2069160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9570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5FEC8-3E81-D447-BBC9-C5FA792FAF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1860A8-6FC3-F94E-AF91-6606AE20078A}"/>
              </a:ext>
            </a:extLst>
          </p:cNvPr>
          <p:cNvSpPr>
            <a:spLocks noGrp="1"/>
          </p:cNvSpPr>
          <p:nvPr>
            <p:ph type="dt" sz="half" idx="10"/>
          </p:nvPr>
        </p:nvSpPr>
        <p:spPr/>
        <p:txBody>
          <a:bodyPr/>
          <a:lstStyle/>
          <a:p>
            <a:fld id="{BEB196F8-1C1E-CB4F-86F2-26FB75B138AD}" type="datetimeFigureOut">
              <a:rPr lang="en-US" smtClean="0"/>
              <a:t>10/29/2024</a:t>
            </a:fld>
            <a:endParaRPr lang="en-US" dirty="0"/>
          </a:p>
        </p:txBody>
      </p:sp>
      <p:sp>
        <p:nvSpPr>
          <p:cNvPr id="4" name="Footer Placeholder 3">
            <a:extLst>
              <a:ext uri="{FF2B5EF4-FFF2-40B4-BE49-F238E27FC236}">
                <a16:creationId xmlns:a16="http://schemas.microsoft.com/office/drawing/2014/main" id="{3D0BCC49-F116-AC4F-A903-E6BC2C0D258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B326844-F848-FD48-B543-E900372F4DCA}"/>
              </a:ext>
            </a:extLst>
          </p:cNvPr>
          <p:cNvSpPr>
            <a:spLocks noGrp="1"/>
          </p:cNvSpPr>
          <p:nvPr>
            <p:ph type="sldNum" sz="quarter" idx="12"/>
          </p:nvPr>
        </p:nvSpPr>
        <p:spPr/>
        <p:txBody>
          <a:bodyPr/>
          <a:lstStyle/>
          <a:p>
            <a:fld id="{CE7D1E29-609A-9949-97DD-11AA226B560E}" type="slidenum">
              <a:rPr lang="en-US" smtClean="0"/>
              <a:t>‹#›</a:t>
            </a:fld>
            <a:endParaRPr lang="en-US" dirty="0"/>
          </a:p>
        </p:txBody>
      </p:sp>
    </p:spTree>
    <p:extLst>
      <p:ext uri="{BB962C8B-B14F-4D97-AF65-F5344CB8AC3E}">
        <p14:creationId xmlns:p14="http://schemas.microsoft.com/office/powerpoint/2010/main" val="15265471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44BE23-EDF3-0649-8F08-2C52A69F23BE}"/>
              </a:ext>
            </a:extLst>
          </p:cNvPr>
          <p:cNvSpPr>
            <a:spLocks noGrp="1"/>
          </p:cNvSpPr>
          <p:nvPr>
            <p:ph type="dt" sz="half" idx="10"/>
          </p:nvPr>
        </p:nvSpPr>
        <p:spPr/>
        <p:txBody>
          <a:bodyPr/>
          <a:lstStyle/>
          <a:p>
            <a:fld id="{BEB196F8-1C1E-CB4F-86F2-26FB75B138AD}" type="datetimeFigureOut">
              <a:rPr lang="en-US" smtClean="0"/>
              <a:t>10/29/2024</a:t>
            </a:fld>
            <a:endParaRPr lang="en-US" dirty="0"/>
          </a:p>
        </p:txBody>
      </p:sp>
      <p:sp>
        <p:nvSpPr>
          <p:cNvPr id="3" name="Footer Placeholder 2">
            <a:extLst>
              <a:ext uri="{FF2B5EF4-FFF2-40B4-BE49-F238E27FC236}">
                <a16:creationId xmlns:a16="http://schemas.microsoft.com/office/drawing/2014/main" id="{8A96184E-83C9-A547-838B-998B9CBB646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9F95800-5B7F-2447-894A-D6193A0B2160}"/>
              </a:ext>
            </a:extLst>
          </p:cNvPr>
          <p:cNvSpPr>
            <a:spLocks noGrp="1"/>
          </p:cNvSpPr>
          <p:nvPr>
            <p:ph type="sldNum" sz="quarter" idx="12"/>
          </p:nvPr>
        </p:nvSpPr>
        <p:spPr/>
        <p:txBody>
          <a:bodyPr/>
          <a:lstStyle/>
          <a:p>
            <a:fld id="{CE7D1E29-609A-9949-97DD-11AA226B560E}" type="slidenum">
              <a:rPr lang="en-US" smtClean="0"/>
              <a:t>‹#›</a:t>
            </a:fld>
            <a:endParaRPr lang="en-US" dirty="0"/>
          </a:p>
        </p:txBody>
      </p:sp>
    </p:spTree>
    <p:extLst>
      <p:ext uri="{BB962C8B-B14F-4D97-AF65-F5344CB8AC3E}">
        <p14:creationId xmlns:p14="http://schemas.microsoft.com/office/powerpoint/2010/main" val="13081966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D21F2-E45A-A84D-AE84-D4926E2CF4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4E19BC-34AF-C548-AD65-87EC91C684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D3A9A9-9AE0-0F4D-91CD-E191EDA6AF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DF5BE58-9C15-754C-A444-EC745F656971}"/>
              </a:ext>
            </a:extLst>
          </p:cNvPr>
          <p:cNvSpPr>
            <a:spLocks noGrp="1"/>
          </p:cNvSpPr>
          <p:nvPr>
            <p:ph type="dt" sz="half" idx="10"/>
          </p:nvPr>
        </p:nvSpPr>
        <p:spPr/>
        <p:txBody>
          <a:bodyPr/>
          <a:lstStyle/>
          <a:p>
            <a:fld id="{BEB196F8-1C1E-CB4F-86F2-26FB75B138AD}" type="datetimeFigureOut">
              <a:rPr lang="en-US" smtClean="0"/>
              <a:t>10/29/2024</a:t>
            </a:fld>
            <a:endParaRPr lang="en-US" dirty="0"/>
          </a:p>
        </p:txBody>
      </p:sp>
      <p:sp>
        <p:nvSpPr>
          <p:cNvPr id="6" name="Footer Placeholder 5">
            <a:extLst>
              <a:ext uri="{FF2B5EF4-FFF2-40B4-BE49-F238E27FC236}">
                <a16:creationId xmlns:a16="http://schemas.microsoft.com/office/drawing/2014/main" id="{14983664-148E-2B4B-BFBE-25E7AD5397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57CAFD2-11A7-E24A-A07A-C591603E85DA}"/>
              </a:ext>
            </a:extLst>
          </p:cNvPr>
          <p:cNvSpPr>
            <a:spLocks noGrp="1"/>
          </p:cNvSpPr>
          <p:nvPr>
            <p:ph type="sldNum" sz="quarter" idx="12"/>
          </p:nvPr>
        </p:nvSpPr>
        <p:spPr/>
        <p:txBody>
          <a:bodyPr/>
          <a:lstStyle/>
          <a:p>
            <a:fld id="{CE7D1E29-609A-9949-97DD-11AA226B560E}" type="slidenum">
              <a:rPr lang="en-US" smtClean="0"/>
              <a:t>‹#›</a:t>
            </a:fld>
            <a:endParaRPr lang="en-US" dirty="0"/>
          </a:p>
        </p:txBody>
      </p:sp>
    </p:spTree>
    <p:extLst>
      <p:ext uri="{BB962C8B-B14F-4D97-AF65-F5344CB8AC3E}">
        <p14:creationId xmlns:p14="http://schemas.microsoft.com/office/powerpoint/2010/main" val="36766730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AA783-67B0-7C43-A4D6-FD3081C37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B5F2FC-50F5-F94F-BEE6-A8AD085C72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6393BCB-0524-9C40-B0D2-798434C62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301EAE-821B-A14A-8169-35631B847AA9}"/>
              </a:ext>
            </a:extLst>
          </p:cNvPr>
          <p:cNvSpPr>
            <a:spLocks noGrp="1"/>
          </p:cNvSpPr>
          <p:nvPr>
            <p:ph type="dt" sz="half" idx="10"/>
          </p:nvPr>
        </p:nvSpPr>
        <p:spPr/>
        <p:txBody>
          <a:bodyPr/>
          <a:lstStyle/>
          <a:p>
            <a:fld id="{BEB196F8-1C1E-CB4F-86F2-26FB75B138AD}" type="datetimeFigureOut">
              <a:rPr lang="en-US" smtClean="0"/>
              <a:t>10/29/2024</a:t>
            </a:fld>
            <a:endParaRPr lang="en-US" dirty="0"/>
          </a:p>
        </p:txBody>
      </p:sp>
      <p:sp>
        <p:nvSpPr>
          <p:cNvPr id="6" name="Footer Placeholder 5">
            <a:extLst>
              <a:ext uri="{FF2B5EF4-FFF2-40B4-BE49-F238E27FC236}">
                <a16:creationId xmlns:a16="http://schemas.microsoft.com/office/drawing/2014/main" id="{656E448A-0C13-4D4F-9980-95B3F6F153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D3EEE0F-33DB-604A-A87E-ECBE9E21B08C}"/>
              </a:ext>
            </a:extLst>
          </p:cNvPr>
          <p:cNvSpPr>
            <a:spLocks noGrp="1"/>
          </p:cNvSpPr>
          <p:nvPr>
            <p:ph type="sldNum" sz="quarter" idx="12"/>
          </p:nvPr>
        </p:nvSpPr>
        <p:spPr/>
        <p:txBody>
          <a:bodyPr/>
          <a:lstStyle/>
          <a:p>
            <a:fld id="{CE7D1E29-609A-9949-97DD-11AA226B560E}" type="slidenum">
              <a:rPr lang="en-US" smtClean="0"/>
              <a:t>‹#›</a:t>
            </a:fld>
            <a:endParaRPr lang="en-US" dirty="0"/>
          </a:p>
        </p:txBody>
      </p:sp>
    </p:spTree>
    <p:extLst>
      <p:ext uri="{BB962C8B-B14F-4D97-AF65-F5344CB8AC3E}">
        <p14:creationId xmlns:p14="http://schemas.microsoft.com/office/powerpoint/2010/main" val="18952118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7B4B7-5DB2-994C-8649-2931EAFBA4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4204B2-81A9-3849-B7D9-0FAFA37CA05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6EC04C-D5DA-A848-AC9E-9D28D92C8047}"/>
              </a:ext>
            </a:extLst>
          </p:cNvPr>
          <p:cNvSpPr>
            <a:spLocks noGrp="1"/>
          </p:cNvSpPr>
          <p:nvPr>
            <p:ph type="dt" sz="half" idx="10"/>
          </p:nvPr>
        </p:nvSpPr>
        <p:spPr/>
        <p:txBody>
          <a:bodyPr/>
          <a:lstStyle/>
          <a:p>
            <a:fld id="{BEB196F8-1C1E-CB4F-86F2-26FB75B138AD}" type="datetimeFigureOut">
              <a:rPr lang="en-US" smtClean="0"/>
              <a:t>10/29/2024</a:t>
            </a:fld>
            <a:endParaRPr lang="en-US" dirty="0"/>
          </a:p>
        </p:txBody>
      </p:sp>
      <p:sp>
        <p:nvSpPr>
          <p:cNvPr id="5" name="Footer Placeholder 4">
            <a:extLst>
              <a:ext uri="{FF2B5EF4-FFF2-40B4-BE49-F238E27FC236}">
                <a16:creationId xmlns:a16="http://schemas.microsoft.com/office/drawing/2014/main" id="{E53CD82A-28DB-B041-A9B1-705208F777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DEA91F-5463-5045-875B-EFB59F5B22BC}"/>
              </a:ext>
            </a:extLst>
          </p:cNvPr>
          <p:cNvSpPr>
            <a:spLocks noGrp="1"/>
          </p:cNvSpPr>
          <p:nvPr>
            <p:ph type="sldNum" sz="quarter" idx="12"/>
          </p:nvPr>
        </p:nvSpPr>
        <p:spPr/>
        <p:txBody>
          <a:bodyPr/>
          <a:lstStyle/>
          <a:p>
            <a:fld id="{CE7D1E29-609A-9949-97DD-11AA226B560E}" type="slidenum">
              <a:rPr lang="en-US" smtClean="0"/>
              <a:t>‹#›</a:t>
            </a:fld>
            <a:endParaRPr lang="en-US" dirty="0"/>
          </a:p>
        </p:txBody>
      </p:sp>
    </p:spTree>
    <p:extLst>
      <p:ext uri="{BB962C8B-B14F-4D97-AF65-F5344CB8AC3E}">
        <p14:creationId xmlns:p14="http://schemas.microsoft.com/office/powerpoint/2010/main" val="1627951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70808A-0A56-8448-A78D-26844B94A3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821CD5-116F-1749-96CB-0C04A1AFC21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AF36CE-A396-0640-8FCB-B08AEC4F6BAE}"/>
              </a:ext>
            </a:extLst>
          </p:cNvPr>
          <p:cNvSpPr>
            <a:spLocks noGrp="1"/>
          </p:cNvSpPr>
          <p:nvPr>
            <p:ph type="dt" sz="half" idx="10"/>
          </p:nvPr>
        </p:nvSpPr>
        <p:spPr/>
        <p:txBody>
          <a:bodyPr/>
          <a:lstStyle/>
          <a:p>
            <a:fld id="{BEB196F8-1C1E-CB4F-86F2-26FB75B138AD}" type="datetimeFigureOut">
              <a:rPr lang="en-US" smtClean="0"/>
              <a:t>10/29/2024</a:t>
            </a:fld>
            <a:endParaRPr lang="en-US" dirty="0"/>
          </a:p>
        </p:txBody>
      </p:sp>
      <p:sp>
        <p:nvSpPr>
          <p:cNvPr id="5" name="Footer Placeholder 4">
            <a:extLst>
              <a:ext uri="{FF2B5EF4-FFF2-40B4-BE49-F238E27FC236}">
                <a16:creationId xmlns:a16="http://schemas.microsoft.com/office/drawing/2014/main" id="{6E11E06E-F25A-7A4D-B4C7-D330F20BD9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CDC7FA-0982-654F-A10E-438369E801D5}"/>
              </a:ext>
            </a:extLst>
          </p:cNvPr>
          <p:cNvSpPr>
            <a:spLocks noGrp="1"/>
          </p:cNvSpPr>
          <p:nvPr>
            <p:ph type="sldNum" sz="quarter" idx="12"/>
          </p:nvPr>
        </p:nvSpPr>
        <p:spPr/>
        <p:txBody>
          <a:bodyPr/>
          <a:lstStyle/>
          <a:p>
            <a:fld id="{CE7D1E29-609A-9949-97DD-11AA226B560E}" type="slidenum">
              <a:rPr lang="en-US" smtClean="0"/>
              <a:t>‹#›</a:t>
            </a:fld>
            <a:endParaRPr lang="en-US" dirty="0"/>
          </a:p>
        </p:txBody>
      </p:sp>
    </p:spTree>
    <p:extLst>
      <p:ext uri="{BB962C8B-B14F-4D97-AF65-F5344CB8AC3E}">
        <p14:creationId xmlns:p14="http://schemas.microsoft.com/office/powerpoint/2010/main" val="12487343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0"/>
            <a:ext cx="3657600" cy="3657600"/>
          </a:xfrm>
        </p:spPr>
        <p:txBody>
          <a:bodyPr wrap="square" anchor="ctr"/>
          <a:lstStyle>
            <a:lvl1pPr>
              <a:lnSpc>
                <a:spcPct val="80000"/>
              </a:lnSpc>
              <a:defRPr sz="4533"/>
            </a:lvl1pPr>
          </a:lstStyle>
          <a:p>
            <a:r>
              <a:rPr lang="en-US" dirty="0"/>
              <a:t>Click to edit Master title style</a:t>
            </a:r>
          </a:p>
        </p:txBody>
      </p:sp>
      <p:sp>
        <p:nvSpPr>
          <p:cNvPr id="3" name="Content Placeholder 2"/>
          <p:cNvSpPr>
            <a:spLocks noGrp="1"/>
          </p:cNvSpPr>
          <p:nvPr>
            <p:ph idx="1"/>
          </p:nvPr>
        </p:nvSpPr>
        <p:spPr>
          <a:xfrm>
            <a:off x="5197376" y="1828800"/>
            <a:ext cx="6385024" cy="3657600"/>
          </a:xfrm>
        </p:spPr>
        <p:txBody>
          <a:bodyPr anchor="ctr" anchorCtr="0"/>
          <a:lstStyle>
            <a:lvl1pPr marL="304792" indent="-304792">
              <a:lnSpc>
                <a:spcPct val="80000"/>
              </a:lnSpc>
              <a:spcBef>
                <a:spcPts val="0"/>
              </a:spcBef>
              <a:spcAft>
                <a:spcPts val="1600"/>
              </a:spcAft>
              <a:buSzPct val="80000"/>
              <a:defRPr/>
            </a:lvl1pPr>
            <a:lvl2pPr marL="914377" indent="-304792">
              <a:lnSpc>
                <a:spcPct val="80000"/>
              </a:lnSpc>
              <a:spcBef>
                <a:spcPts val="0"/>
              </a:spcBef>
              <a:spcAft>
                <a:spcPts val="1600"/>
              </a:spcAft>
              <a:buSzPct val="80000"/>
              <a:defRPr/>
            </a:lvl2pPr>
            <a:lvl3pPr marL="1523962">
              <a:lnSpc>
                <a:spcPct val="80000"/>
              </a:lnSpc>
              <a:spcBef>
                <a:spcPts val="0"/>
              </a:spcBef>
              <a:spcAft>
                <a:spcPts val="1600"/>
              </a:spcAft>
              <a:buSzPct val="80000"/>
              <a:defRPr/>
            </a:lvl3pPr>
            <a:lvl4pPr>
              <a:lnSpc>
                <a:spcPct val="80000"/>
              </a:lnSpc>
              <a:spcBef>
                <a:spcPts val="0"/>
              </a:spcBef>
              <a:spcAft>
                <a:spcPts val="1600"/>
              </a:spcAft>
              <a:buSzPct val="80000"/>
              <a:defRPr/>
            </a:lvl4pPr>
            <a:lvl5pPr>
              <a:lnSpc>
                <a:spcPct val="80000"/>
              </a:lnSpc>
              <a:spcBef>
                <a:spcPts val="0"/>
              </a:spcBef>
              <a:spcAft>
                <a:spcPts val="1600"/>
              </a:spcAft>
              <a:buSzPct val="8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1" y="463296"/>
            <a:ext cx="7902911" cy="648685"/>
          </a:xfrm>
        </p:spPr>
        <p:txBody>
          <a:bodyPr>
            <a:noAutofit/>
          </a:bodyPr>
          <a:lstStyle>
            <a:lvl1pPr marL="0" indent="0">
              <a:buNone/>
              <a:defRPr sz="3200">
                <a:solidFill>
                  <a:srgbClr val="66CCFF"/>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Click to edit Master text styles</a:t>
            </a:r>
          </a:p>
        </p:txBody>
      </p:sp>
    </p:spTree>
    <p:extLst>
      <p:ext uri="{BB962C8B-B14F-4D97-AF65-F5344CB8AC3E}">
        <p14:creationId xmlns:p14="http://schemas.microsoft.com/office/powerpoint/2010/main" val="8349519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Chapter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360675"/>
            <a:ext cx="10363200" cy="1468967"/>
          </a:xfrm>
          <a:prstGeom prst="rect">
            <a:avLst/>
          </a:prstGeom>
        </p:spPr>
        <p:txBody>
          <a:bodyPr/>
          <a:lstStyle>
            <a:lvl1pPr>
              <a:defRPr u="sng">
                <a:solidFill>
                  <a:schemeClr val="bg1"/>
                </a:solidFill>
                <a:latin typeface="Times"/>
                <a:cs typeface="Times"/>
              </a:defRPr>
            </a:lvl1pPr>
          </a:lstStyle>
          <a:p>
            <a:r>
              <a:rPr lang="en-US" dirty="0"/>
              <a:t>Click to edit Master title style</a:t>
            </a:r>
          </a:p>
        </p:txBody>
      </p:sp>
      <p:sp>
        <p:nvSpPr>
          <p:cNvPr id="3" name="Subtitle 2"/>
          <p:cNvSpPr>
            <a:spLocks noGrp="1"/>
          </p:cNvSpPr>
          <p:nvPr>
            <p:ph type="subTitle" idx="1"/>
          </p:nvPr>
        </p:nvSpPr>
        <p:spPr>
          <a:xfrm>
            <a:off x="1828800" y="3608863"/>
            <a:ext cx="8534400" cy="506505"/>
          </a:xfrm>
          <a:prstGeom prst="rect">
            <a:avLst/>
          </a:prstGeom>
        </p:spPr>
        <p:txBody>
          <a:bodyPr/>
          <a:lstStyle>
            <a:lvl1pPr marL="0" indent="0" algn="ctr">
              <a:buNone/>
              <a:defRPr sz="2667">
                <a:solidFill>
                  <a:srgbClr val="00A3E0"/>
                </a:solidFill>
                <a:latin typeface="Arial"/>
                <a:cs typeface="Aria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018824557"/>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24543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54133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B196F8-1C1E-CB4F-86F2-26FB75B138AD}" type="datetimeFigureOut">
              <a:rPr lang="en-US" smtClean="0"/>
              <a:t>10/29/2024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7D1E29-609A-9949-97DD-11AA226B560E}" type="slidenum">
              <a:rPr lang="en-US" smtClean="0"/>
              <a:t>‹#›</a:t>
            </a:fld>
            <a:endParaRPr lang="en-US" dirty="0"/>
          </a:p>
        </p:txBody>
      </p:sp>
    </p:spTree>
    <p:extLst>
      <p:ext uri="{BB962C8B-B14F-4D97-AF65-F5344CB8AC3E}">
        <p14:creationId xmlns:p14="http://schemas.microsoft.com/office/powerpoint/2010/main" val="5072810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33441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4984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B196F8-1C1E-CB4F-86F2-26FB75B138AD}" type="datetimeFigureOut">
              <a:rPr lang="en-US" smtClean="0"/>
              <a:t>10/29/2024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7D1E29-609A-9949-97DD-11AA226B560E}" type="slidenum">
              <a:rPr lang="en-US" smtClean="0"/>
              <a:t>‹#›</a:t>
            </a:fld>
            <a:endParaRPr lang="en-US" dirty="0"/>
          </a:p>
        </p:txBody>
      </p:sp>
    </p:spTree>
    <p:extLst>
      <p:ext uri="{BB962C8B-B14F-4D97-AF65-F5344CB8AC3E}">
        <p14:creationId xmlns:p14="http://schemas.microsoft.com/office/powerpoint/2010/main" val="281625803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B196F8-1C1E-CB4F-86F2-26FB75B138AD}" type="datetimeFigureOut">
              <a:rPr lang="en-US" smtClean="0"/>
              <a:t>10/29/2024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7D1E29-609A-9949-97DD-11AA226B560E}" type="slidenum">
              <a:rPr lang="en-US" smtClean="0"/>
              <a:t>‹#›</a:t>
            </a:fld>
            <a:endParaRPr lang="en-US" dirty="0"/>
          </a:p>
        </p:txBody>
      </p:sp>
    </p:spTree>
    <p:extLst>
      <p:ext uri="{BB962C8B-B14F-4D97-AF65-F5344CB8AC3E}">
        <p14:creationId xmlns:p14="http://schemas.microsoft.com/office/powerpoint/2010/main" val="2776780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8CB1B-9DB6-7148-B271-1F28A0BCB4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CAA282-66F0-F243-9B04-044A599574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FF4FEC-005F-2B41-BDE1-E927D9DFDF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EEBA6F-2EFE-1F4A-A9AE-47C16EDC35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1F4D303-EBAA-5642-9C68-2CC2727A1FD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0260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0854CE-AFFA-C147-AED1-C8935FBEE9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DE0DED-85FE-BD43-AE09-CD831AF14D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E2CE9-FDD4-6443-B07C-6543F1CB98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B196F8-1C1E-CB4F-86F2-26FB75B138AD}" type="datetimeFigureOut">
              <a:rPr lang="en-US" smtClean="0"/>
              <a:t>10/29/2024</a:t>
            </a:fld>
            <a:endParaRPr lang="en-US" dirty="0"/>
          </a:p>
        </p:txBody>
      </p:sp>
      <p:sp>
        <p:nvSpPr>
          <p:cNvPr id="5" name="Footer Placeholder 4">
            <a:extLst>
              <a:ext uri="{FF2B5EF4-FFF2-40B4-BE49-F238E27FC236}">
                <a16:creationId xmlns:a16="http://schemas.microsoft.com/office/drawing/2014/main" id="{EBBC07A9-EF78-2644-832D-CFAF445EC4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A0AF807-985B-5E44-8D96-1844537528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D1E29-609A-9949-97DD-11AA226B560E}" type="slidenum">
              <a:rPr lang="en-US" smtClean="0"/>
              <a:t>‹#›</a:t>
            </a:fld>
            <a:endParaRPr lang="en-US" dirty="0"/>
          </a:p>
        </p:txBody>
      </p:sp>
    </p:spTree>
    <p:extLst>
      <p:ext uri="{BB962C8B-B14F-4D97-AF65-F5344CB8AC3E}">
        <p14:creationId xmlns:p14="http://schemas.microsoft.com/office/powerpoint/2010/main" val="419516633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82880" y="987425"/>
            <a:ext cx="5366067" cy="4864735"/>
          </a:xfrm>
        </p:spPr>
        <p:txBody>
          <a:bodyPr>
            <a:normAutofit/>
          </a:bodyPr>
          <a:lstStyle/>
          <a:p>
            <a:pPr algn="ctr"/>
            <a:b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br>
            <a:b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Nova Southeastern University</a:t>
            </a:r>
            <a:b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br>
            <a:b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H. Wayne Huizenga College of Business and Entrepreneurship</a:t>
            </a:r>
            <a:br>
              <a:rPr lang="en-US" sz="2400" dirty="0">
                <a:solidFill>
                  <a:schemeClr val="bg1"/>
                </a:solidFill>
                <a:latin typeface="+mn-lt"/>
              </a:rPr>
            </a:br>
            <a:br>
              <a:rPr lang="en-US" sz="2400" dirty="0">
                <a:solidFill>
                  <a:schemeClr val="bg1"/>
                </a:solidFill>
                <a:latin typeface="+mn-lt"/>
              </a:rPr>
            </a:br>
            <a:br>
              <a:rPr lang="en-US" sz="2400" dirty="0">
                <a:solidFill>
                  <a:schemeClr val="bg1"/>
                </a:solidFill>
                <a:latin typeface="+mn-lt"/>
              </a:rPr>
            </a:br>
            <a:br>
              <a:rPr lang="en-US" sz="2400" dirty="0">
                <a:solidFill>
                  <a:schemeClr val="bg1"/>
                </a:solidFill>
                <a:latin typeface="+mn-lt"/>
              </a:rPr>
            </a:br>
            <a:r>
              <a:rPr lang="en-US" sz="2800" dirty="0">
                <a:solidFill>
                  <a:schemeClr val="bg1"/>
                </a:solidFill>
                <a:latin typeface="+mn-lt"/>
              </a:rPr>
              <a:t>Michele Migliuolo, Ph.D.</a:t>
            </a:r>
            <a:br>
              <a:rPr lang="en-US" sz="2800" dirty="0">
                <a:solidFill>
                  <a:schemeClr val="bg1"/>
                </a:solidFill>
                <a:latin typeface="+mn-lt"/>
              </a:rPr>
            </a:br>
            <a:br>
              <a:rPr lang="en-US" sz="2800" dirty="0">
                <a:solidFill>
                  <a:schemeClr val="bg1"/>
                </a:solidFill>
                <a:latin typeface="+mn-lt"/>
              </a:rPr>
            </a:br>
            <a:r>
              <a:rPr lang="en-US" sz="2400" dirty="0">
                <a:solidFill>
                  <a:schemeClr val="bg1"/>
                </a:solidFill>
                <a:latin typeface="Arial" panose="020B0604020202020204" pitchFamily="34" charset="0"/>
                <a:cs typeface="Arial" panose="020B0604020202020204" pitchFamily="34" charset="0"/>
              </a:rPr>
              <a:t>Building the Entrepreneurial Team</a:t>
            </a:r>
            <a:endParaRPr lang="en-US" sz="2400" dirty="0">
              <a:solidFill>
                <a:schemeClr val="bg1"/>
              </a:solidFill>
              <a:latin typeface="+mn-lt"/>
            </a:endParaRPr>
          </a:p>
        </p:txBody>
      </p:sp>
      <p:pic>
        <p:nvPicPr>
          <p:cNvPr id="17" name="Picture Placeholder 16"/>
          <p:cNvPicPr>
            <a:picLocks noGrp="1" noChangeAspect="1"/>
          </p:cNvPicPr>
          <p:nvPr>
            <p:ph type="pic" idx="1"/>
          </p:nvPr>
        </p:nvPicPr>
        <p:blipFill>
          <a:blip r:embed="rId2"/>
          <a:srcRect t="57" b="57"/>
          <a:stretch>
            <a:fillRect/>
          </a:stretch>
        </p:blipFill>
        <p:spPr>
          <a:xfrm>
            <a:off x="5548947" y="987425"/>
            <a:ext cx="6290866" cy="4967325"/>
          </a:xfrm>
          <a:prstGeom prst="rect">
            <a:avLst/>
          </a:prstGeom>
        </p:spPr>
      </p:pic>
    </p:spTree>
    <p:extLst>
      <p:ext uri="{BB962C8B-B14F-4D97-AF65-F5344CB8AC3E}">
        <p14:creationId xmlns:p14="http://schemas.microsoft.com/office/powerpoint/2010/main" val="4409462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p:cNvSpPr/>
          <p:nvPr/>
        </p:nvSpPr>
        <p:spPr>
          <a:xfrm>
            <a:off x="317030" y="340658"/>
            <a:ext cx="11618977" cy="577689"/>
          </a:xfrm>
          <a:prstGeom prst="parallelogram">
            <a:avLst/>
          </a:prstGeom>
          <a:solidFill>
            <a:srgbClr val="C00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609539"/>
            <a:endParaRPr lang="en-US">
              <a:solidFill>
                <a:prstClr val="white"/>
              </a:solidFill>
              <a:latin typeface="Calibri"/>
            </a:endParaRPr>
          </a:p>
        </p:txBody>
      </p:sp>
      <p:sp>
        <p:nvSpPr>
          <p:cNvPr id="10" name="TextBox 9"/>
          <p:cNvSpPr txBox="1"/>
          <p:nvPr/>
        </p:nvSpPr>
        <p:spPr>
          <a:xfrm>
            <a:off x="495221" y="299630"/>
            <a:ext cx="11618977" cy="615547"/>
          </a:xfrm>
          <a:prstGeom prst="rect">
            <a:avLst/>
          </a:prstGeom>
          <a:noFill/>
        </p:spPr>
        <p:txBody>
          <a:bodyPr wrap="square" lIns="121915" tIns="60957" rIns="121915" bIns="60957" rtlCol="0">
            <a:spAutoFit/>
          </a:bodyPr>
          <a:lstStyle/>
          <a:p>
            <a:pPr algn="ctr" defTabSz="609539"/>
            <a:r>
              <a:rPr lang="en-US" sz="3200" b="1" dirty="0">
                <a:solidFill>
                  <a:prstClr val="white"/>
                </a:solidFill>
                <a:latin typeface="Arial" panose="020B0604020202020204" pitchFamily="34" charset="0"/>
                <a:cs typeface="Arial" panose="020B0604020202020204" pitchFamily="34" charset="0"/>
              </a:rPr>
              <a:t>It’s a “marriage”: You need to prepare for it</a:t>
            </a:r>
          </a:p>
        </p:txBody>
      </p:sp>
      <p:sp>
        <p:nvSpPr>
          <p:cNvPr id="2" name="Rectangle 2">
            <a:extLst>
              <a:ext uri="{FF2B5EF4-FFF2-40B4-BE49-F238E27FC236}">
                <a16:creationId xmlns:a16="http://schemas.microsoft.com/office/drawing/2014/main" id="{3D3B35CC-3094-2560-C49D-10B08525863A}"/>
              </a:ext>
            </a:extLst>
          </p:cNvPr>
          <p:cNvSpPr txBox="1">
            <a:spLocks noChangeArrowheads="1"/>
          </p:cNvSpPr>
          <p:nvPr/>
        </p:nvSpPr>
        <p:spPr>
          <a:xfrm>
            <a:off x="1046389" y="1020133"/>
            <a:ext cx="10099221" cy="8604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u="sng" kern="1200">
                <a:solidFill>
                  <a:schemeClr val="bg1"/>
                </a:solidFill>
                <a:latin typeface="Times"/>
                <a:ea typeface="+mj-ea"/>
                <a:cs typeface="Times"/>
              </a:defRPr>
            </a:lvl1pPr>
          </a:lstStyle>
          <a:p>
            <a:pPr algn="ctr"/>
            <a:r>
              <a:rPr lang="en-US" sz="3200" dirty="0">
                <a:latin typeface="Arial" panose="020B0604020202020204" pitchFamily="34" charset="0"/>
                <a:cs typeface="Arial" panose="020B0604020202020204" pitchFamily="34" charset="0"/>
              </a:rPr>
              <a:t>Founder Employment/Consulting Arrangements</a:t>
            </a:r>
          </a:p>
        </p:txBody>
      </p:sp>
      <p:sp>
        <p:nvSpPr>
          <p:cNvPr id="4" name="Rectangle 3">
            <a:extLst>
              <a:ext uri="{FF2B5EF4-FFF2-40B4-BE49-F238E27FC236}">
                <a16:creationId xmlns:a16="http://schemas.microsoft.com/office/drawing/2014/main" id="{3F4D1E06-2A21-0328-BC3B-7B8A109DFDC6}"/>
              </a:ext>
            </a:extLst>
          </p:cNvPr>
          <p:cNvSpPr txBox="1">
            <a:spLocks noChangeArrowheads="1"/>
          </p:cNvSpPr>
          <p:nvPr/>
        </p:nvSpPr>
        <p:spPr>
          <a:xfrm>
            <a:off x="419021" y="1993281"/>
            <a:ext cx="8153400" cy="4384675"/>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667" kern="1200">
                <a:solidFill>
                  <a:srgbClr val="00A3E0"/>
                </a:solidFill>
                <a:latin typeface="Arial"/>
                <a:ea typeface="+mn-ea"/>
                <a:cs typeface="Arial"/>
              </a:defRPr>
            </a:lvl1pPr>
            <a:lvl2pPr marL="609555"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21911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828664"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43821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304777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657327"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426688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876435"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952455" lvl="1" indent="-342900" algn="l">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Role of Founder going forward</a:t>
            </a:r>
          </a:p>
          <a:p>
            <a:pPr marL="952455" lvl="1" indent="-342900" algn="l">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Compensation</a:t>
            </a:r>
          </a:p>
          <a:p>
            <a:pPr marL="952455" lvl="1" indent="-342900" algn="l">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Equity</a:t>
            </a:r>
          </a:p>
          <a:p>
            <a:pPr marL="952455" lvl="1" indent="-342900" algn="l">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Intellectual Property Assignments — critical</a:t>
            </a:r>
          </a:p>
          <a:p>
            <a:pPr marL="952455" lvl="1" indent="-342900" algn="l">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Shareholder Agreements</a:t>
            </a:r>
          </a:p>
          <a:p>
            <a:pPr marL="952455" lvl="1" indent="-342900" algn="l">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Founder Agreements</a:t>
            </a:r>
          </a:p>
          <a:p>
            <a:pPr marL="952455" lvl="1" indent="-342900" algn="l">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Restrictive Covenants</a:t>
            </a:r>
          </a:p>
          <a:p>
            <a:pPr marL="1562010" lvl="2" indent="-342900" algn="l">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Confidentiality – no limitation</a:t>
            </a:r>
          </a:p>
          <a:p>
            <a:pPr marL="1562010" lvl="2" indent="-342900" algn="l">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Non-compete</a:t>
            </a:r>
          </a:p>
          <a:p>
            <a:pPr marL="1562010" lvl="2" indent="-342900" algn="l">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Non-solicit (employees and customers)</a:t>
            </a:r>
          </a:p>
          <a:p>
            <a:pPr marL="952455" lvl="1" indent="-342900" algn="l">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Term and geographic limitations</a:t>
            </a:r>
          </a:p>
          <a:p>
            <a:pPr marL="952455" lvl="1" indent="-342900" algn="l">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Severance</a:t>
            </a:r>
          </a:p>
          <a:p>
            <a:pPr lvl="2">
              <a:buFont typeface="Wingdings" pitchFamily="2" charset="2"/>
              <a:buNone/>
            </a:pPr>
            <a:endParaRPr lang="en-US" sz="2400" dirty="0">
              <a:solidFill>
                <a:schemeClr val="bg1"/>
              </a:solidFill>
              <a:latin typeface="Arial" panose="020B0604020202020204" pitchFamily="34" charset="0"/>
              <a:cs typeface="Arial" panose="020B0604020202020204" pitchFamily="34" charset="0"/>
            </a:endParaRPr>
          </a:p>
        </p:txBody>
      </p:sp>
      <p:pic>
        <p:nvPicPr>
          <p:cNvPr id="12" name="Picture 11" descr="A butterfly on fire and water&#10;&#10;Description automatically generated">
            <a:extLst>
              <a:ext uri="{FF2B5EF4-FFF2-40B4-BE49-F238E27FC236}">
                <a16:creationId xmlns:a16="http://schemas.microsoft.com/office/drawing/2014/main" id="{8B04B3C5-896F-9BC6-E9DE-A45E3266B815}"/>
              </a:ext>
            </a:extLst>
          </p:cNvPr>
          <p:cNvPicPr>
            <a:picLocks noChangeAspect="1"/>
          </p:cNvPicPr>
          <p:nvPr/>
        </p:nvPicPr>
        <p:blipFill>
          <a:blip r:embed="rId2"/>
          <a:stretch>
            <a:fillRect/>
          </a:stretch>
        </p:blipFill>
        <p:spPr>
          <a:xfrm>
            <a:off x="8572421" y="2112909"/>
            <a:ext cx="3141254" cy="3573917"/>
          </a:xfrm>
          <a:prstGeom prst="rect">
            <a:avLst/>
          </a:prstGeom>
        </p:spPr>
      </p:pic>
    </p:spTree>
    <p:extLst>
      <p:ext uri="{BB962C8B-B14F-4D97-AF65-F5344CB8AC3E}">
        <p14:creationId xmlns:p14="http://schemas.microsoft.com/office/powerpoint/2010/main" val="1021689817"/>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p:cNvSpPr/>
          <p:nvPr/>
        </p:nvSpPr>
        <p:spPr>
          <a:xfrm>
            <a:off x="317030" y="340658"/>
            <a:ext cx="11618977" cy="577689"/>
          </a:xfrm>
          <a:prstGeom prst="parallelogram">
            <a:avLst/>
          </a:prstGeom>
          <a:solidFill>
            <a:srgbClr val="C00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609539"/>
            <a:endParaRPr lang="en-US">
              <a:solidFill>
                <a:prstClr val="white"/>
              </a:solidFill>
              <a:latin typeface="Calibri"/>
            </a:endParaRPr>
          </a:p>
        </p:txBody>
      </p:sp>
      <p:sp>
        <p:nvSpPr>
          <p:cNvPr id="10" name="TextBox 9"/>
          <p:cNvSpPr txBox="1"/>
          <p:nvPr/>
        </p:nvSpPr>
        <p:spPr>
          <a:xfrm>
            <a:off x="495221" y="299630"/>
            <a:ext cx="11618977" cy="615547"/>
          </a:xfrm>
          <a:prstGeom prst="rect">
            <a:avLst/>
          </a:prstGeom>
          <a:noFill/>
        </p:spPr>
        <p:txBody>
          <a:bodyPr wrap="square" lIns="121915" tIns="60957" rIns="121915" bIns="60957" rtlCol="0">
            <a:spAutoFit/>
          </a:bodyPr>
          <a:lstStyle/>
          <a:p>
            <a:pPr algn="ctr" defTabSz="609539"/>
            <a:r>
              <a:rPr lang="en-US" sz="3200" b="1" dirty="0">
                <a:solidFill>
                  <a:prstClr val="white"/>
                </a:solidFill>
                <a:latin typeface="Arial" panose="020B0604020202020204" pitchFamily="34" charset="0"/>
                <a:cs typeface="Arial" panose="020B0604020202020204" pitchFamily="34" charset="0"/>
              </a:rPr>
              <a:t>Founders Equity Arrangements: Splitting the Pie</a:t>
            </a:r>
          </a:p>
        </p:txBody>
      </p:sp>
      <p:sp>
        <p:nvSpPr>
          <p:cNvPr id="3" name="Rectangle 3">
            <a:extLst>
              <a:ext uri="{FF2B5EF4-FFF2-40B4-BE49-F238E27FC236}">
                <a16:creationId xmlns:a16="http://schemas.microsoft.com/office/drawing/2014/main" id="{A4562E5B-C042-989B-94BA-718F5E878026}"/>
              </a:ext>
            </a:extLst>
          </p:cNvPr>
          <p:cNvSpPr txBox="1">
            <a:spLocks noChangeArrowheads="1"/>
          </p:cNvSpPr>
          <p:nvPr/>
        </p:nvSpPr>
        <p:spPr>
          <a:xfrm>
            <a:off x="447659" y="967332"/>
            <a:ext cx="10303327" cy="40721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667" kern="1200">
                <a:solidFill>
                  <a:srgbClr val="00A3E0"/>
                </a:solidFill>
                <a:latin typeface="Arial"/>
                <a:ea typeface="+mn-ea"/>
                <a:cs typeface="Arial"/>
              </a:defRPr>
            </a:lvl1pPr>
            <a:lvl2pPr marL="609555"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21911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828664"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43821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304777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657327"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426688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876435"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952455" lvl="1" indent="-342900" algn="l">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Lessons Learned</a:t>
            </a:r>
          </a:p>
          <a:p>
            <a:pPr marL="1562010" lvl="2" indent="-342900" algn="l">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Keep in mind the inevitable dilution</a:t>
            </a:r>
          </a:p>
          <a:p>
            <a:pPr marL="1562010" lvl="2" indent="-342900" algn="l">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Keep it simple</a:t>
            </a:r>
          </a:p>
          <a:p>
            <a:pPr marL="1562010" lvl="2" indent="-342900" algn="l">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Align incentives</a:t>
            </a:r>
          </a:p>
          <a:p>
            <a:pPr marL="1562010" lvl="2" indent="-342900" algn="l">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It is unusual for the right answer to </a:t>
            </a:r>
            <a:r>
              <a:rPr lang="en-US" sz="2200">
                <a:solidFill>
                  <a:schemeClr val="bg1"/>
                </a:solidFill>
                <a:latin typeface="Arial" panose="020B0604020202020204" pitchFamily="34" charset="0"/>
                <a:cs typeface="Arial" panose="020B0604020202020204" pitchFamily="34" charset="0"/>
              </a:rPr>
              <a:t>be split </a:t>
            </a:r>
            <a:r>
              <a:rPr lang="en-US" sz="2200" dirty="0">
                <a:solidFill>
                  <a:schemeClr val="bg1"/>
                </a:solidFill>
                <a:latin typeface="Arial" panose="020B0604020202020204" pitchFamily="34" charset="0"/>
                <a:cs typeface="Arial" panose="020B0604020202020204" pitchFamily="34" charset="0"/>
              </a:rPr>
              <a:t>evenly</a:t>
            </a:r>
          </a:p>
          <a:p>
            <a:pPr marL="1562010" lvl="2" indent="-342900" algn="l">
              <a:buFont typeface="Arial" panose="020B0604020202020204" pitchFamily="34" charset="0"/>
              <a:buChar char="•"/>
            </a:pPr>
            <a:r>
              <a:rPr lang="en-US" sz="2200" b="1" u="sng" dirty="0">
                <a:solidFill>
                  <a:srgbClr val="FFFF00"/>
                </a:solidFill>
                <a:latin typeface="Arial" panose="020B0604020202020204" pitchFamily="34" charset="0"/>
                <a:cs typeface="Arial" panose="020B0604020202020204" pitchFamily="34" charset="0"/>
              </a:rPr>
              <a:t>Beware of the dreaded “50/50”</a:t>
            </a:r>
          </a:p>
          <a:p>
            <a:pPr marL="952455" lvl="1" indent="-342900" algn="l">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Vesting Arrangements</a:t>
            </a:r>
          </a:p>
          <a:p>
            <a:pPr marL="952455" lvl="1" indent="-342900" algn="l">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Decision-Making/Management</a:t>
            </a:r>
          </a:p>
          <a:p>
            <a:pPr marL="1562010" lvl="2" indent="-342900" algn="l">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Directors/Managers</a:t>
            </a:r>
          </a:p>
          <a:p>
            <a:pPr marL="1562010" lvl="2" indent="-342900" algn="l">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Officers</a:t>
            </a:r>
          </a:p>
          <a:p>
            <a:pPr marL="952455" lvl="1" indent="-342900" algn="l">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Restrictions on Transfer</a:t>
            </a:r>
          </a:p>
          <a:p>
            <a:pPr marL="1504860" lvl="2" indent="-285750" algn="l">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Absolute prohibition or Company consent</a:t>
            </a:r>
          </a:p>
          <a:p>
            <a:pPr marL="1504860" lvl="2" indent="-285750" algn="l">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Rights of first refusal</a:t>
            </a:r>
          </a:p>
          <a:p>
            <a:pPr marL="952455" lvl="1" indent="-342900" algn="l">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Drag-Along Rights</a:t>
            </a:r>
          </a:p>
          <a:p>
            <a:pPr marL="952455" lvl="1" indent="-342900" algn="l">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Tag-Along Rights</a:t>
            </a:r>
          </a:p>
        </p:txBody>
      </p:sp>
      <p:pic>
        <p:nvPicPr>
          <p:cNvPr id="5" name="Picture 4" descr="A group of people with body paint on their faces&#10;&#10;Description automatically generated">
            <a:extLst>
              <a:ext uri="{FF2B5EF4-FFF2-40B4-BE49-F238E27FC236}">
                <a16:creationId xmlns:a16="http://schemas.microsoft.com/office/drawing/2014/main" id="{E6F4A2C2-EB05-2092-87D8-6B7EC37D84E9}"/>
              </a:ext>
            </a:extLst>
          </p:cNvPr>
          <p:cNvPicPr>
            <a:picLocks noChangeAspect="1"/>
          </p:cNvPicPr>
          <p:nvPr/>
        </p:nvPicPr>
        <p:blipFill>
          <a:blip r:embed="rId2"/>
          <a:stretch>
            <a:fillRect/>
          </a:stretch>
        </p:blipFill>
        <p:spPr>
          <a:xfrm>
            <a:off x="7773761" y="3003413"/>
            <a:ext cx="3970580" cy="2973949"/>
          </a:xfrm>
          <a:prstGeom prst="rect">
            <a:avLst/>
          </a:prstGeom>
        </p:spPr>
      </p:pic>
    </p:spTree>
    <p:extLst>
      <p:ext uri="{BB962C8B-B14F-4D97-AF65-F5344CB8AC3E}">
        <p14:creationId xmlns:p14="http://schemas.microsoft.com/office/powerpoint/2010/main" val="2645415059"/>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p:cNvSpPr/>
          <p:nvPr/>
        </p:nvSpPr>
        <p:spPr>
          <a:xfrm>
            <a:off x="317030" y="340658"/>
            <a:ext cx="11618977" cy="577689"/>
          </a:xfrm>
          <a:prstGeom prst="parallelogram">
            <a:avLst/>
          </a:prstGeom>
          <a:solidFill>
            <a:srgbClr val="C00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609539"/>
            <a:endParaRPr lang="en-US">
              <a:solidFill>
                <a:prstClr val="white"/>
              </a:solidFill>
              <a:latin typeface="Calibri"/>
            </a:endParaRPr>
          </a:p>
        </p:txBody>
      </p:sp>
      <p:sp>
        <p:nvSpPr>
          <p:cNvPr id="10" name="TextBox 9"/>
          <p:cNvSpPr txBox="1"/>
          <p:nvPr/>
        </p:nvSpPr>
        <p:spPr>
          <a:xfrm>
            <a:off x="495221" y="299630"/>
            <a:ext cx="11618977" cy="615547"/>
          </a:xfrm>
          <a:prstGeom prst="rect">
            <a:avLst/>
          </a:prstGeom>
          <a:noFill/>
        </p:spPr>
        <p:txBody>
          <a:bodyPr wrap="square" lIns="121915" tIns="60957" rIns="121915" bIns="60957" rtlCol="0">
            <a:spAutoFit/>
          </a:bodyPr>
          <a:lstStyle/>
          <a:p>
            <a:pPr algn="ctr" defTabSz="609539"/>
            <a:r>
              <a:rPr lang="en-US" sz="3200" b="1" dirty="0">
                <a:solidFill>
                  <a:prstClr val="white"/>
                </a:solidFill>
                <a:latin typeface="Arial" panose="020B0604020202020204" pitchFamily="34" charset="0"/>
                <a:cs typeface="Arial" panose="020B0604020202020204" pitchFamily="34" charset="0"/>
              </a:rPr>
              <a:t>What Happens when Equity Holders Leave</a:t>
            </a:r>
          </a:p>
        </p:txBody>
      </p:sp>
      <p:pic>
        <p:nvPicPr>
          <p:cNvPr id="2" name="Picture 1"/>
          <p:cNvPicPr>
            <a:picLocks noChangeAspect="1"/>
          </p:cNvPicPr>
          <p:nvPr/>
        </p:nvPicPr>
        <p:blipFill>
          <a:blip r:embed="rId2"/>
          <a:stretch>
            <a:fillRect/>
          </a:stretch>
        </p:blipFill>
        <p:spPr>
          <a:xfrm>
            <a:off x="1742469" y="956205"/>
            <a:ext cx="8707062" cy="5543360"/>
          </a:xfrm>
          <a:prstGeom prst="rect">
            <a:avLst/>
          </a:prstGeom>
        </p:spPr>
      </p:pic>
    </p:spTree>
    <p:extLst>
      <p:ext uri="{BB962C8B-B14F-4D97-AF65-F5344CB8AC3E}">
        <p14:creationId xmlns:p14="http://schemas.microsoft.com/office/powerpoint/2010/main" val="464861419"/>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p:cNvSpPr/>
          <p:nvPr/>
        </p:nvSpPr>
        <p:spPr>
          <a:xfrm>
            <a:off x="317030" y="340658"/>
            <a:ext cx="11618977" cy="577689"/>
          </a:xfrm>
          <a:prstGeom prst="parallelogram">
            <a:avLst/>
          </a:prstGeom>
          <a:solidFill>
            <a:srgbClr val="C00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609539"/>
            <a:endParaRPr lang="en-US">
              <a:solidFill>
                <a:prstClr val="white"/>
              </a:solidFill>
              <a:latin typeface="Calibri"/>
            </a:endParaRPr>
          </a:p>
        </p:txBody>
      </p:sp>
      <p:sp>
        <p:nvSpPr>
          <p:cNvPr id="10" name="TextBox 9"/>
          <p:cNvSpPr txBox="1"/>
          <p:nvPr/>
        </p:nvSpPr>
        <p:spPr>
          <a:xfrm>
            <a:off x="495221" y="299630"/>
            <a:ext cx="11618977" cy="615547"/>
          </a:xfrm>
          <a:prstGeom prst="rect">
            <a:avLst/>
          </a:prstGeom>
          <a:noFill/>
        </p:spPr>
        <p:txBody>
          <a:bodyPr wrap="square" lIns="121915" tIns="60957" rIns="121915" bIns="60957" rtlCol="0">
            <a:spAutoFit/>
          </a:bodyPr>
          <a:lstStyle/>
          <a:p>
            <a:pPr algn="ctr" defTabSz="609539"/>
            <a:r>
              <a:rPr lang="en-US" sz="3200" b="1" dirty="0">
                <a:solidFill>
                  <a:prstClr val="white"/>
                </a:solidFill>
                <a:latin typeface="Arial" panose="020B0604020202020204" pitchFamily="34" charset="0"/>
                <a:cs typeface="Arial" panose="020B0604020202020204" pitchFamily="34" charset="0"/>
              </a:rPr>
              <a:t>What Goes Wrong?</a:t>
            </a:r>
          </a:p>
        </p:txBody>
      </p:sp>
      <p:pic>
        <p:nvPicPr>
          <p:cNvPr id="2" name="Picture 1"/>
          <p:cNvPicPr>
            <a:picLocks noChangeAspect="1"/>
          </p:cNvPicPr>
          <p:nvPr/>
        </p:nvPicPr>
        <p:blipFill>
          <a:blip r:embed="rId2"/>
          <a:stretch>
            <a:fillRect/>
          </a:stretch>
        </p:blipFill>
        <p:spPr>
          <a:xfrm>
            <a:off x="1731852" y="1067055"/>
            <a:ext cx="9145713" cy="5516625"/>
          </a:xfrm>
          <a:prstGeom prst="rect">
            <a:avLst/>
          </a:prstGeom>
        </p:spPr>
      </p:pic>
    </p:spTree>
    <p:extLst>
      <p:ext uri="{BB962C8B-B14F-4D97-AF65-F5344CB8AC3E}">
        <p14:creationId xmlns:p14="http://schemas.microsoft.com/office/powerpoint/2010/main" val="599963394"/>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p:cNvSpPr/>
          <p:nvPr/>
        </p:nvSpPr>
        <p:spPr>
          <a:xfrm>
            <a:off x="317030" y="340658"/>
            <a:ext cx="11618977" cy="577689"/>
          </a:xfrm>
          <a:prstGeom prst="parallelogram">
            <a:avLst/>
          </a:prstGeom>
          <a:solidFill>
            <a:srgbClr val="C00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609539"/>
            <a:endParaRPr lang="en-US">
              <a:solidFill>
                <a:prstClr val="white"/>
              </a:solidFill>
              <a:latin typeface="Calibri"/>
            </a:endParaRPr>
          </a:p>
        </p:txBody>
      </p:sp>
      <p:sp>
        <p:nvSpPr>
          <p:cNvPr id="10" name="TextBox 9"/>
          <p:cNvSpPr txBox="1"/>
          <p:nvPr/>
        </p:nvSpPr>
        <p:spPr>
          <a:xfrm>
            <a:off x="495221" y="299630"/>
            <a:ext cx="11618977" cy="615547"/>
          </a:xfrm>
          <a:prstGeom prst="rect">
            <a:avLst/>
          </a:prstGeom>
          <a:noFill/>
        </p:spPr>
        <p:txBody>
          <a:bodyPr wrap="square" lIns="121915" tIns="60957" rIns="121915" bIns="60957" rtlCol="0">
            <a:spAutoFit/>
          </a:bodyPr>
          <a:lstStyle/>
          <a:p>
            <a:pPr algn="ctr" defTabSz="609539"/>
            <a:r>
              <a:rPr lang="en-US" sz="3200" b="1" dirty="0">
                <a:solidFill>
                  <a:prstClr val="white"/>
                </a:solidFill>
                <a:latin typeface="Arial" panose="020B0604020202020204" pitchFamily="34" charset="0"/>
                <a:cs typeface="Arial" panose="020B0604020202020204" pitchFamily="34" charset="0"/>
              </a:rPr>
              <a:t>In Other Words</a:t>
            </a:r>
          </a:p>
        </p:txBody>
      </p:sp>
      <p:grpSp>
        <p:nvGrpSpPr>
          <p:cNvPr id="4" name="Group 3"/>
          <p:cNvGrpSpPr/>
          <p:nvPr/>
        </p:nvGrpSpPr>
        <p:grpSpPr>
          <a:xfrm>
            <a:off x="2307987" y="1038398"/>
            <a:ext cx="7993444" cy="5732121"/>
            <a:chOff x="1464485" y="915177"/>
            <a:chExt cx="7993444" cy="5732121"/>
          </a:xfrm>
        </p:grpSpPr>
        <p:pic>
          <p:nvPicPr>
            <p:cNvPr id="2" name="Picture 1"/>
            <p:cNvPicPr>
              <a:picLocks noChangeAspect="1"/>
            </p:cNvPicPr>
            <p:nvPr/>
          </p:nvPicPr>
          <p:blipFill>
            <a:blip r:embed="rId2"/>
            <a:stretch>
              <a:fillRect/>
            </a:stretch>
          </p:blipFill>
          <p:spPr>
            <a:xfrm>
              <a:off x="1464485" y="915177"/>
              <a:ext cx="7993444" cy="5732121"/>
            </a:xfrm>
            <a:prstGeom prst="rect">
              <a:avLst/>
            </a:prstGeom>
          </p:spPr>
        </p:pic>
        <p:sp>
          <p:nvSpPr>
            <p:cNvPr id="3" name="Rectangle 2"/>
            <p:cNvSpPr/>
            <p:nvPr/>
          </p:nvSpPr>
          <p:spPr>
            <a:xfrm>
              <a:off x="1517904" y="6007406"/>
              <a:ext cx="1901952" cy="63989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9110422"/>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p:cNvSpPr/>
          <p:nvPr/>
        </p:nvSpPr>
        <p:spPr>
          <a:xfrm>
            <a:off x="317030" y="340658"/>
            <a:ext cx="11618977" cy="577689"/>
          </a:xfrm>
          <a:prstGeom prst="parallelogram">
            <a:avLst/>
          </a:prstGeom>
          <a:solidFill>
            <a:srgbClr val="C00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609539"/>
            <a:endParaRPr lang="en-US">
              <a:solidFill>
                <a:prstClr val="white"/>
              </a:solidFill>
              <a:latin typeface="Calibri"/>
            </a:endParaRPr>
          </a:p>
        </p:txBody>
      </p:sp>
      <p:sp>
        <p:nvSpPr>
          <p:cNvPr id="10" name="TextBox 9"/>
          <p:cNvSpPr txBox="1"/>
          <p:nvPr/>
        </p:nvSpPr>
        <p:spPr>
          <a:xfrm>
            <a:off x="495221" y="299630"/>
            <a:ext cx="11618977" cy="615547"/>
          </a:xfrm>
          <a:prstGeom prst="rect">
            <a:avLst/>
          </a:prstGeom>
          <a:noFill/>
        </p:spPr>
        <p:txBody>
          <a:bodyPr wrap="square" lIns="121915" tIns="60957" rIns="121915" bIns="60957" rtlCol="0">
            <a:spAutoFit/>
          </a:bodyPr>
          <a:lstStyle/>
          <a:p>
            <a:pPr algn="ctr" defTabSz="609539"/>
            <a:r>
              <a:rPr lang="en-US" sz="3200" b="1" dirty="0">
                <a:solidFill>
                  <a:prstClr val="white"/>
                </a:solidFill>
                <a:latin typeface="Arial" panose="020B0604020202020204" pitchFamily="34" charset="0"/>
                <a:cs typeface="Arial" panose="020B0604020202020204" pitchFamily="34" charset="0"/>
              </a:rPr>
              <a:t>Building an Entrepreneurial Team: Key Points</a:t>
            </a:r>
          </a:p>
        </p:txBody>
      </p:sp>
      <p:pic>
        <p:nvPicPr>
          <p:cNvPr id="2" name="Picture 1"/>
          <p:cNvPicPr>
            <a:picLocks noChangeAspect="1"/>
          </p:cNvPicPr>
          <p:nvPr/>
        </p:nvPicPr>
        <p:blipFill>
          <a:blip r:embed="rId2"/>
          <a:stretch>
            <a:fillRect/>
          </a:stretch>
        </p:blipFill>
        <p:spPr>
          <a:xfrm>
            <a:off x="1606132" y="1198180"/>
            <a:ext cx="9397153" cy="4983164"/>
          </a:xfrm>
          <a:prstGeom prst="rect">
            <a:avLst/>
          </a:prstGeom>
        </p:spPr>
      </p:pic>
    </p:spTree>
    <p:extLst>
      <p:ext uri="{BB962C8B-B14F-4D97-AF65-F5344CB8AC3E}">
        <p14:creationId xmlns:p14="http://schemas.microsoft.com/office/powerpoint/2010/main" val="1999707167"/>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p:cNvSpPr/>
          <p:nvPr/>
        </p:nvSpPr>
        <p:spPr>
          <a:xfrm>
            <a:off x="317030" y="340658"/>
            <a:ext cx="11618977" cy="577689"/>
          </a:xfrm>
          <a:prstGeom prst="parallelogram">
            <a:avLst/>
          </a:prstGeom>
          <a:solidFill>
            <a:srgbClr val="C00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609539"/>
            <a:endParaRPr lang="en-US">
              <a:solidFill>
                <a:prstClr val="white"/>
              </a:solidFill>
              <a:latin typeface="Calibri"/>
            </a:endParaRPr>
          </a:p>
        </p:txBody>
      </p:sp>
      <p:sp>
        <p:nvSpPr>
          <p:cNvPr id="10" name="TextBox 9"/>
          <p:cNvSpPr txBox="1"/>
          <p:nvPr/>
        </p:nvSpPr>
        <p:spPr>
          <a:xfrm>
            <a:off x="495221" y="299630"/>
            <a:ext cx="11618977" cy="615547"/>
          </a:xfrm>
          <a:prstGeom prst="rect">
            <a:avLst/>
          </a:prstGeom>
          <a:noFill/>
        </p:spPr>
        <p:txBody>
          <a:bodyPr wrap="square" lIns="121915" tIns="60957" rIns="121915" bIns="60957" rtlCol="0">
            <a:spAutoFit/>
          </a:bodyPr>
          <a:lstStyle/>
          <a:p>
            <a:pPr algn="ctr" defTabSz="609539"/>
            <a:r>
              <a:rPr lang="en-US" sz="3200" b="1" dirty="0">
                <a:solidFill>
                  <a:prstClr val="white"/>
                </a:solidFill>
                <a:latin typeface="Arial" panose="020B0604020202020204" pitchFamily="34" charset="0"/>
                <a:cs typeface="Arial" panose="020B0604020202020204" pitchFamily="34" charset="0"/>
              </a:rPr>
              <a:t>Frank </a:t>
            </a:r>
            <a:r>
              <a:rPr lang="en-US" sz="3200" b="1" dirty="0" err="1">
                <a:solidFill>
                  <a:prstClr val="white"/>
                </a:solidFill>
                <a:latin typeface="Arial" panose="020B0604020202020204" pitchFamily="34" charset="0"/>
                <a:cs typeface="Arial" panose="020B0604020202020204" pitchFamily="34" charset="0"/>
              </a:rPr>
              <a:t>Demmler’s</a:t>
            </a:r>
            <a:r>
              <a:rPr lang="en-US" sz="3200" b="1" dirty="0">
                <a:solidFill>
                  <a:prstClr val="white"/>
                </a:solidFill>
                <a:latin typeface="Arial" panose="020B0604020202020204" pitchFamily="34" charset="0"/>
                <a:cs typeface="Arial" panose="020B0604020202020204" pitchFamily="34" charset="0"/>
              </a:rPr>
              <a:t> Founders’ Pie</a:t>
            </a:r>
          </a:p>
        </p:txBody>
      </p:sp>
      <p:grpSp>
        <p:nvGrpSpPr>
          <p:cNvPr id="4" name="Group 3"/>
          <p:cNvGrpSpPr/>
          <p:nvPr/>
        </p:nvGrpSpPr>
        <p:grpSpPr>
          <a:xfrm>
            <a:off x="1726279" y="1051252"/>
            <a:ext cx="8800477" cy="5543436"/>
            <a:chOff x="389243" y="1024904"/>
            <a:chExt cx="8800477" cy="5543436"/>
          </a:xfrm>
        </p:grpSpPr>
        <p:pic>
          <p:nvPicPr>
            <p:cNvPr id="2" name="Picture 1"/>
            <p:cNvPicPr>
              <a:picLocks noChangeAspect="1"/>
            </p:cNvPicPr>
            <p:nvPr/>
          </p:nvPicPr>
          <p:blipFill>
            <a:blip r:embed="rId2"/>
            <a:stretch>
              <a:fillRect/>
            </a:stretch>
          </p:blipFill>
          <p:spPr>
            <a:xfrm>
              <a:off x="389243" y="1024904"/>
              <a:ext cx="8800477" cy="5543436"/>
            </a:xfrm>
            <a:prstGeom prst="rect">
              <a:avLst/>
            </a:prstGeom>
          </p:spPr>
        </p:pic>
        <p:sp>
          <p:nvSpPr>
            <p:cNvPr id="3" name="Rectangle 2"/>
            <p:cNvSpPr/>
            <p:nvPr/>
          </p:nvSpPr>
          <p:spPr>
            <a:xfrm>
              <a:off x="6126480" y="1033272"/>
              <a:ext cx="2962656" cy="14264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98882656"/>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p:cNvSpPr/>
          <p:nvPr/>
        </p:nvSpPr>
        <p:spPr>
          <a:xfrm>
            <a:off x="317030" y="340658"/>
            <a:ext cx="11618977" cy="577689"/>
          </a:xfrm>
          <a:prstGeom prst="parallelogram">
            <a:avLst/>
          </a:prstGeom>
          <a:solidFill>
            <a:srgbClr val="C00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609539"/>
            <a:endParaRPr lang="en-US">
              <a:solidFill>
                <a:prstClr val="white"/>
              </a:solidFill>
              <a:latin typeface="Calibri"/>
            </a:endParaRPr>
          </a:p>
        </p:txBody>
      </p:sp>
      <p:sp>
        <p:nvSpPr>
          <p:cNvPr id="10" name="TextBox 9"/>
          <p:cNvSpPr txBox="1"/>
          <p:nvPr/>
        </p:nvSpPr>
        <p:spPr>
          <a:xfrm>
            <a:off x="495221" y="299630"/>
            <a:ext cx="11618977" cy="615547"/>
          </a:xfrm>
          <a:prstGeom prst="rect">
            <a:avLst/>
          </a:prstGeom>
          <a:noFill/>
        </p:spPr>
        <p:txBody>
          <a:bodyPr wrap="square" lIns="121915" tIns="60957" rIns="121915" bIns="60957" rtlCol="0">
            <a:spAutoFit/>
          </a:bodyPr>
          <a:lstStyle/>
          <a:p>
            <a:pPr algn="ctr" defTabSz="609539"/>
            <a:r>
              <a:rPr lang="en-US" sz="3200" b="1" dirty="0">
                <a:solidFill>
                  <a:prstClr val="white"/>
                </a:solidFill>
                <a:latin typeface="Arial" panose="020B0604020202020204" pitchFamily="34" charset="0"/>
                <a:cs typeface="Arial" panose="020B0604020202020204" pitchFamily="34" charset="0"/>
              </a:rPr>
              <a:t>The Founders’ Pie (2)</a:t>
            </a:r>
          </a:p>
        </p:txBody>
      </p:sp>
      <p:pic>
        <p:nvPicPr>
          <p:cNvPr id="5" name="Picture 4"/>
          <p:cNvPicPr>
            <a:picLocks noChangeAspect="1"/>
          </p:cNvPicPr>
          <p:nvPr/>
        </p:nvPicPr>
        <p:blipFill>
          <a:blip r:embed="rId2"/>
          <a:stretch>
            <a:fillRect/>
          </a:stretch>
        </p:blipFill>
        <p:spPr>
          <a:xfrm>
            <a:off x="1685115" y="1145734"/>
            <a:ext cx="8821770" cy="5371608"/>
          </a:xfrm>
          <a:prstGeom prst="rect">
            <a:avLst/>
          </a:prstGeom>
        </p:spPr>
      </p:pic>
    </p:spTree>
    <p:extLst>
      <p:ext uri="{BB962C8B-B14F-4D97-AF65-F5344CB8AC3E}">
        <p14:creationId xmlns:p14="http://schemas.microsoft.com/office/powerpoint/2010/main" val="2193748445"/>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p:cNvSpPr/>
          <p:nvPr/>
        </p:nvSpPr>
        <p:spPr>
          <a:xfrm>
            <a:off x="317030" y="340658"/>
            <a:ext cx="11618977" cy="577689"/>
          </a:xfrm>
          <a:prstGeom prst="parallelogram">
            <a:avLst/>
          </a:prstGeom>
          <a:solidFill>
            <a:srgbClr val="C00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609539"/>
            <a:endParaRPr lang="en-US">
              <a:solidFill>
                <a:prstClr val="white"/>
              </a:solidFill>
              <a:latin typeface="Calibri"/>
            </a:endParaRPr>
          </a:p>
        </p:txBody>
      </p:sp>
      <p:sp>
        <p:nvSpPr>
          <p:cNvPr id="10" name="TextBox 9"/>
          <p:cNvSpPr txBox="1"/>
          <p:nvPr/>
        </p:nvSpPr>
        <p:spPr>
          <a:xfrm>
            <a:off x="495221" y="299630"/>
            <a:ext cx="11618977" cy="615547"/>
          </a:xfrm>
          <a:prstGeom prst="rect">
            <a:avLst/>
          </a:prstGeom>
          <a:noFill/>
        </p:spPr>
        <p:txBody>
          <a:bodyPr wrap="square" lIns="121915" tIns="60957" rIns="121915" bIns="60957" rtlCol="0">
            <a:spAutoFit/>
          </a:bodyPr>
          <a:lstStyle/>
          <a:p>
            <a:pPr algn="ctr" defTabSz="609539"/>
            <a:r>
              <a:rPr lang="en-US" sz="3200" b="1" dirty="0">
                <a:solidFill>
                  <a:prstClr val="white"/>
                </a:solidFill>
                <a:latin typeface="Arial" panose="020B0604020202020204" pitchFamily="34" charset="0"/>
                <a:cs typeface="Arial" panose="020B0604020202020204" pitchFamily="34" charset="0"/>
              </a:rPr>
              <a:t>The Founders’ Pie (3)</a:t>
            </a:r>
          </a:p>
        </p:txBody>
      </p:sp>
      <p:pic>
        <p:nvPicPr>
          <p:cNvPr id="2" name="Picture 1"/>
          <p:cNvPicPr>
            <a:picLocks noChangeAspect="1"/>
          </p:cNvPicPr>
          <p:nvPr/>
        </p:nvPicPr>
        <p:blipFill>
          <a:blip r:embed="rId2"/>
          <a:stretch>
            <a:fillRect/>
          </a:stretch>
        </p:blipFill>
        <p:spPr>
          <a:xfrm>
            <a:off x="2339280" y="956205"/>
            <a:ext cx="7930858" cy="5632877"/>
          </a:xfrm>
          <a:prstGeom prst="rect">
            <a:avLst/>
          </a:prstGeom>
        </p:spPr>
      </p:pic>
    </p:spTree>
    <p:extLst>
      <p:ext uri="{BB962C8B-B14F-4D97-AF65-F5344CB8AC3E}">
        <p14:creationId xmlns:p14="http://schemas.microsoft.com/office/powerpoint/2010/main" val="399356631"/>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p:cNvSpPr/>
          <p:nvPr/>
        </p:nvSpPr>
        <p:spPr>
          <a:xfrm>
            <a:off x="317030" y="340658"/>
            <a:ext cx="11618977" cy="577689"/>
          </a:xfrm>
          <a:prstGeom prst="parallelogram">
            <a:avLst/>
          </a:prstGeom>
          <a:solidFill>
            <a:srgbClr val="C00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609539"/>
            <a:endParaRPr lang="en-US">
              <a:solidFill>
                <a:prstClr val="white"/>
              </a:solidFill>
              <a:latin typeface="Calibri"/>
            </a:endParaRPr>
          </a:p>
        </p:txBody>
      </p:sp>
      <p:sp>
        <p:nvSpPr>
          <p:cNvPr id="10" name="TextBox 9"/>
          <p:cNvSpPr txBox="1"/>
          <p:nvPr/>
        </p:nvSpPr>
        <p:spPr>
          <a:xfrm>
            <a:off x="495221" y="299630"/>
            <a:ext cx="11618977" cy="615547"/>
          </a:xfrm>
          <a:prstGeom prst="rect">
            <a:avLst/>
          </a:prstGeom>
          <a:noFill/>
        </p:spPr>
        <p:txBody>
          <a:bodyPr wrap="square" lIns="121915" tIns="60957" rIns="121915" bIns="60957" rtlCol="0">
            <a:spAutoFit/>
          </a:bodyPr>
          <a:lstStyle/>
          <a:p>
            <a:pPr algn="ctr" defTabSz="609539"/>
            <a:r>
              <a:rPr lang="en-US" sz="3200" b="1" dirty="0">
                <a:solidFill>
                  <a:prstClr val="white"/>
                </a:solidFill>
                <a:latin typeface="Arial" panose="020B0604020202020204" pitchFamily="34" charset="0"/>
                <a:cs typeface="Arial" panose="020B0604020202020204" pitchFamily="34" charset="0"/>
              </a:rPr>
              <a:t>The Bottom Line</a:t>
            </a:r>
          </a:p>
        </p:txBody>
      </p:sp>
      <p:pic>
        <p:nvPicPr>
          <p:cNvPr id="1026" name="Picture 2" descr="Hiring the Right Peo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821" y="1058052"/>
            <a:ext cx="7597775" cy="5558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728985"/>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p:cNvSpPr/>
          <p:nvPr/>
        </p:nvSpPr>
        <p:spPr>
          <a:xfrm>
            <a:off x="317030" y="340658"/>
            <a:ext cx="11618977" cy="577689"/>
          </a:xfrm>
          <a:prstGeom prst="parallelogram">
            <a:avLst/>
          </a:prstGeom>
          <a:solidFill>
            <a:srgbClr val="C00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609539"/>
            <a:endParaRPr lang="en-US">
              <a:solidFill>
                <a:prstClr val="white"/>
              </a:solidFill>
              <a:latin typeface="Calibri"/>
            </a:endParaRPr>
          </a:p>
        </p:txBody>
      </p:sp>
      <p:sp>
        <p:nvSpPr>
          <p:cNvPr id="10" name="TextBox 9"/>
          <p:cNvSpPr txBox="1"/>
          <p:nvPr/>
        </p:nvSpPr>
        <p:spPr>
          <a:xfrm>
            <a:off x="495221" y="299630"/>
            <a:ext cx="11618977" cy="615547"/>
          </a:xfrm>
          <a:prstGeom prst="rect">
            <a:avLst/>
          </a:prstGeom>
          <a:noFill/>
        </p:spPr>
        <p:txBody>
          <a:bodyPr wrap="square" lIns="121915" tIns="60957" rIns="121915" bIns="60957" rtlCol="0">
            <a:spAutoFit/>
          </a:bodyPr>
          <a:lstStyle/>
          <a:p>
            <a:pPr algn="ctr" defTabSz="609539"/>
            <a:r>
              <a:rPr lang="en-US" sz="3200" b="1" dirty="0">
                <a:solidFill>
                  <a:prstClr val="white"/>
                </a:solidFill>
                <a:latin typeface="Arial" panose="020B0604020202020204" pitchFamily="34" charset="0"/>
                <a:cs typeface="Arial" panose="020B0604020202020204" pitchFamily="34" charset="0"/>
              </a:rPr>
              <a:t>On Knowledge Based Ventures</a:t>
            </a:r>
          </a:p>
        </p:txBody>
      </p:sp>
      <p:sp>
        <p:nvSpPr>
          <p:cNvPr id="5" name="Rectangle 4"/>
          <p:cNvSpPr/>
          <p:nvPr/>
        </p:nvSpPr>
        <p:spPr>
          <a:xfrm>
            <a:off x="571500" y="1086154"/>
            <a:ext cx="10572750" cy="2062103"/>
          </a:xfrm>
          <a:prstGeom prst="rect">
            <a:avLst/>
          </a:prstGeom>
        </p:spPr>
        <p:txBody>
          <a:bodyPr wrap="square">
            <a:spAutoFit/>
          </a:bodyPr>
          <a:lstStyle/>
          <a:p>
            <a:pPr algn="ctr"/>
            <a:r>
              <a:rPr lang="en-US" sz="3200" dirty="0">
                <a:solidFill>
                  <a:schemeClr val="bg1"/>
                </a:solidFill>
                <a:latin typeface="Arial" panose="020B0604020202020204" pitchFamily="34" charset="0"/>
                <a:cs typeface="Arial" panose="020B0604020202020204" pitchFamily="34" charset="0"/>
              </a:rPr>
              <a:t>“Your most precious possession is not your financial assets. Your most precious possession is the people you have working there, and what they carry around in their heads, and their ability to work together.”</a:t>
            </a:r>
          </a:p>
        </p:txBody>
      </p:sp>
      <p:sp>
        <p:nvSpPr>
          <p:cNvPr id="6" name="Rectangle 5"/>
          <p:cNvSpPr/>
          <p:nvPr/>
        </p:nvSpPr>
        <p:spPr>
          <a:xfrm>
            <a:off x="5656603" y="5505145"/>
            <a:ext cx="6096000" cy="276999"/>
          </a:xfrm>
          <a:prstGeom prst="rect">
            <a:avLst/>
          </a:prstGeom>
        </p:spPr>
        <p:txBody>
          <a:bodyPr>
            <a:spAutoFit/>
          </a:bodyPr>
          <a:lstStyle/>
          <a:p>
            <a:pPr algn="r"/>
            <a:r>
              <a:rPr lang="en-US" sz="1200" i="1" dirty="0">
                <a:solidFill>
                  <a:schemeClr val="bg1"/>
                </a:solidFill>
                <a:latin typeface="Arial" panose="020B0604020202020204" pitchFamily="34" charset="0"/>
                <a:cs typeface="Arial" panose="020B0604020202020204" pitchFamily="34" charset="0"/>
              </a:rPr>
              <a:t>Robert Reich – former Secretary of Labor (now at UC Berkeley, School of Public Policy)</a:t>
            </a:r>
          </a:p>
        </p:txBody>
      </p:sp>
      <p:grpSp>
        <p:nvGrpSpPr>
          <p:cNvPr id="3" name="Group 2"/>
          <p:cNvGrpSpPr/>
          <p:nvPr/>
        </p:nvGrpSpPr>
        <p:grpSpPr>
          <a:xfrm>
            <a:off x="1609552" y="3414511"/>
            <a:ext cx="2857500" cy="3000376"/>
            <a:chOff x="1184275" y="3432880"/>
            <a:chExt cx="2857500" cy="3000376"/>
          </a:xfrm>
        </p:grpSpPr>
        <p:pic>
          <p:nvPicPr>
            <p:cNvPr id="1026" name="Picture 2" descr="https://cdn.quotesgram.com/small/11/25/514948024-0f8cc83ee786e19544914020783fc4b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275" y="3432880"/>
              <a:ext cx="2857500" cy="30003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84275" y="6219825"/>
              <a:ext cx="2857500" cy="2134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53333584"/>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p:cNvSpPr/>
          <p:nvPr/>
        </p:nvSpPr>
        <p:spPr>
          <a:xfrm>
            <a:off x="317030" y="340658"/>
            <a:ext cx="11618977" cy="577689"/>
          </a:xfrm>
          <a:prstGeom prst="parallelogram">
            <a:avLst/>
          </a:prstGeom>
          <a:solidFill>
            <a:srgbClr val="C00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609539"/>
            <a:endParaRPr lang="en-US">
              <a:solidFill>
                <a:prstClr val="white"/>
              </a:solidFill>
              <a:latin typeface="Calibri"/>
            </a:endParaRPr>
          </a:p>
        </p:txBody>
      </p:sp>
      <p:sp>
        <p:nvSpPr>
          <p:cNvPr id="10" name="TextBox 9"/>
          <p:cNvSpPr txBox="1"/>
          <p:nvPr/>
        </p:nvSpPr>
        <p:spPr>
          <a:xfrm>
            <a:off x="495221" y="299630"/>
            <a:ext cx="11618977" cy="615547"/>
          </a:xfrm>
          <a:prstGeom prst="rect">
            <a:avLst/>
          </a:prstGeom>
          <a:noFill/>
        </p:spPr>
        <p:txBody>
          <a:bodyPr wrap="square" lIns="121915" tIns="60957" rIns="121915" bIns="60957" rtlCol="0">
            <a:spAutoFit/>
          </a:bodyPr>
          <a:lstStyle/>
          <a:p>
            <a:pPr algn="ctr" defTabSz="609539"/>
            <a:r>
              <a:rPr lang="en-US" sz="3200" b="1" dirty="0">
                <a:solidFill>
                  <a:prstClr val="white"/>
                </a:solidFill>
                <a:latin typeface="Arial" panose="020B0604020202020204" pitchFamily="34" charset="0"/>
                <a:cs typeface="Arial" panose="020B0604020202020204" pitchFamily="34" charset="0"/>
              </a:rPr>
              <a:t>Building a Company: The Growth Wheel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301" y="956205"/>
            <a:ext cx="5746433" cy="5647600"/>
          </a:xfrm>
          <a:prstGeom prst="rect">
            <a:avLst/>
          </a:prstGeom>
        </p:spPr>
      </p:pic>
    </p:spTree>
    <p:extLst>
      <p:ext uri="{BB962C8B-B14F-4D97-AF65-F5344CB8AC3E}">
        <p14:creationId xmlns:p14="http://schemas.microsoft.com/office/powerpoint/2010/main" val="3461925902"/>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p:cNvSpPr/>
          <p:nvPr/>
        </p:nvSpPr>
        <p:spPr>
          <a:xfrm>
            <a:off x="317030" y="340658"/>
            <a:ext cx="11618977" cy="577689"/>
          </a:xfrm>
          <a:prstGeom prst="parallelogram">
            <a:avLst/>
          </a:prstGeom>
          <a:solidFill>
            <a:srgbClr val="C00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609539"/>
            <a:endParaRPr lang="en-US">
              <a:solidFill>
                <a:prstClr val="white"/>
              </a:solidFill>
              <a:latin typeface="Calibri"/>
            </a:endParaRPr>
          </a:p>
        </p:txBody>
      </p:sp>
      <p:sp>
        <p:nvSpPr>
          <p:cNvPr id="10" name="TextBox 9"/>
          <p:cNvSpPr txBox="1"/>
          <p:nvPr/>
        </p:nvSpPr>
        <p:spPr>
          <a:xfrm>
            <a:off x="495221" y="299630"/>
            <a:ext cx="11618977" cy="615547"/>
          </a:xfrm>
          <a:prstGeom prst="rect">
            <a:avLst/>
          </a:prstGeom>
          <a:noFill/>
        </p:spPr>
        <p:txBody>
          <a:bodyPr wrap="square" lIns="121915" tIns="60957" rIns="121915" bIns="60957" rtlCol="0">
            <a:spAutoFit/>
          </a:bodyPr>
          <a:lstStyle/>
          <a:p>
            <a:pPr algn="ctr" defTabSz="609539"/>
            <a:r>
              <a:rPr lang="en-US" sz="3200" b="1" dirty="0">
                <a:solidFill>
                  <a:prstClr val="white"/>
                </a:solidFill>
                <a:latin typeface="Arial" panose="020B0604020202020204" pitchFamily="34" charset="0"/>
                <a:cs typeface="Arial" panose="020B0604020202020204" pitchFamily="34" charset="0"/>
              </a:rPr>
              <a:t>What Investors Look For in an Entrepreneurial Team</a:t>
            </a:r>
          </a:p>
        </p:txBody>
      </p:sp>
      <p:grpSp>
        <p:nvGrpSpPr>
          <p:cNvPr id="2" name="Group 1"/>
          <p:cNvGrpSpPr/>
          <p:nvPr/>
        </p:nvGrpSpPr>
        <p:grpSpPr>
          <a:xfrm>
            <a:off x="2132568" y="956205"/>
            <a:ext cx="7926863" cy="5475676"/>
            <a:chOff x="712311" y="1115624"/>
            <a:chExt cx="7926863" cy="5475676"/>
          </a:xfrm>
        </p:grpSpPr>
        <p:pic>
          <p:nvPicPr>
            <p:cNvPr id="3" name="Picture 2"/>
            <p:cNvPicPr>
              <a:picLocks noChangeAspect="1"/>
            </p:cNvPicPr>
            <p:nvPr/>
          </p:nvPicPr>
          <p:blipFill>
            <a:blip r:embed="rId3"/>
            <a:stretch>
              <a:fillRect/>
            </a:stretch>
          </p:blipFill>
          <p:spPr>
            <a:xfrm>
              <a:off x="712311" y="1115624"/>
              <a:ext cx="7926863" cy="5475676"/>
            </a:xfrm>
            <a:prstGeom prst="rect">
              <a:avLst/>
            </a:prstGeom>
          </p:spPr>
        </p:pic>
        <p:sp>
          <p:nvSpPr>
            <p:cNvPr id="4" name="Rectangle 3"/>
            <p:cNvSpPr/>
            <p:nvPr/>
          </p:nvSpPr>
          <p:spPr>
            <a:xfrm>
              <a:off x="5467646" y="1228177"/>
              <a:ext cx="3079097" cy="11450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74159764"/>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p:cNvSpPr/>
          <p:nvPr/>
        </p:nvSpPr>
        <p:spPr>
          <a:xfrm>
            <a:off x="317030" y="340658"/>
            <a:ext cx="11618977" cy="577689"/>
          </a:xfrm>
          <a:prstGeom prst="parallelogram">
            <a:avLst/>
          </a:prstGeom>
          <a:solidFill>
            <a:srgbClr val="C00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609539"/>
            <a:endParaRPr lang="en-US">
              <a:solidFill>
                <a:prstClr val="white"/>
              </a:solidFill>
              <a:latin typeface="Calibri"/>
            </a:endParaRPr>
          </a:p>
        </p:txBody>
      </p:sp>
      <p:sp>
        <p:nvSpPr>
          <p:cNvPr id="10" name="TextBox 9"/>
          <p:cNvSpPr txBox="1"/>
          <p:nvPr/>
        </p:nvSpPr>
        <p:spPr>
          <a:xfrm>
            <a:off x="495221" y="299630"/>
            <a:ext cx="11618977" cy="615547"/>
          </a:xfrm>
          <a:prstGeom prst="rect">
            <a:avLst/>
          </a:prstGeom>
          <a:noFill/>
        </p:spPr>
        <p:txBody>
          <a:bodyPr wrap="square" lIns="121915" tIns="60957" rIns="121915" bIns="60957" rtlCol="0">
            <a:spAutoFit/>
          </a:bodyPr>
          <a:lstStyle/>
          <a:p>
            <a:pPr algn="ctr" defTabSz="609539"/>
            <a:r>
              <a:rPr lang="en-US" sz="3200" b="1" dirty="0">
                <a:solidFill>
                  <a:prstClr val="white"/>
                </a:solidFill>
                <a:latin typeface="Arial" panose="020B0604020202020204" pitchFamily="34" charset="0"/>
                <a:cs typeface="Arial" panose="020B0604020202020204" pitchFamily="34" charset="0"/>
              </a:rPr>
              <a:t>Extended Teams</a:t>
            </a:r>
          </a:p>
        </p:txBody>
      </p:sp>
      <p:sp>
        <p:nvSpPr>
          <p:cNvPr id="2" name="TextBox 1"/>
          <p:cNvSpPr txBox="1"/>
          <p:nvPr/>
        </p:nvSpPr>
        <p:spPr>
          <a:xfrm>
            <a:off x="659131" y="1333500"/>
            <a:ext cx="9532619"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The Team is the most important predictor for Company success</a:t>
            </a:r>
          </a:p>
          <a:p>
            <a:pPr marL="800100" lvl="1"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Failure rates attributed to technology, market, team?</a:t>
            </a:r>
          </a:p>
          <a:p>
            <a:pPr marL="342900" indent="-34290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The Team Consists of:</a:t>
            </a:r>
          </a:p>
          <a:p>
            <a:pPr marL="800100" lvl="1"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Founders</a:t>
            </a:r>
          </a:p>
          <a:p>
            <a:pPr marL="800100" lvl="1"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Leaders for technology, business, manufacturing, design</a:t>
            </a:r>
          </a:p>
          <a:p>
            <a:pPr marL="800100" lvl="1"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Advisors</a:t>
            </a:r>
          </a:p>
          <a:p>
            <a:pPr marL="800100" lvl="1"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Directors, including investors</a:t>
            </a:r>
          </a:p>
          <a:p>
            <a:pPr marL="800100" lvl="1"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Service providers</a:t>
            </a:r>
          </a:p>
          <a:p>
            <a:pPr marL="800100" lvl="1" indent="-34290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p:txBody>
      </p:sp>
      <p:pic>
        <p:nvPicPr>
          <p:cNvPr id="5122" name="Picture 2" descr="high five team work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86114" y="3716561"/>
            <a:ext cx="3829140" cy="281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574059"/>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p:cNvSpPr/>
          <p:nvPr/>
        </p:nvSpPr>
        <p:spPr>
          <a:xfrm>
            <a:off x="317030" y="340658"/>
            <a:ext cx="11618977" cy="577689"/>
          </a:xfrm>
          <a:prstGeom prst="parallelogram">
            <a:avLst/>
          </a:prstGeom>
          <a:solidFill>
            <a:srgbClr val="C00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609539"/>
            <a:endParaRPr lang="en-US">
              <a:solidFill>
                <a:prstClr val="white"/>
              </a:solidFill>
              <a:latin typeface="Calibri"/>
            </a:endParaRPr>
          </a:p>
        </p:txBody>
      </p:sp>
      <p:sp>
        <p:nvSpPr>
          <p:cNvPr id="10" name="TextBox 9"/>
          <p:cNvSpPr txBox="1"/>
          <p:nvPr/>
        </p:nvSpPr>
        <p:spPr>
          <a:xfrm>
            <a:off x="495221" y="299630"/>
            <a:ext cx="11618977" cy="615547"/>
          </a:xfrm>
          <a:prstGeom prst="rect">
            <a:avLst/>
          </a:prstGeom>
          <a:noFill/>
        </p:spPr>
        <p:txBody>
          <a:bodyPr wrap="square" lIns="121915" tIns="60957" rIns="121915" bIns="60957" rtlCol="0">
            <a:spAutoFit/>
          </a:bodyPr>
          <a:lstStyle/>
          <a:p>
            <a:pPr algn="ctr" defTabSz="609539"/>
            <a:r>
              <a:rPr lang="en-US" sz="3200" b="1" dirty="0">
                <a:solidFill>
                  <a:prstClr val="white"/>
                </a:solidFill>
                <a:latin typeface="Arial" panose="020B0604020202020204" pitchFamily="34" charset="0"/>
                <a:cs typeface="Arial" panose="020B0604020202020204" pitchFamily="34" charset="0"/>
              </a:rPr>
              <a:t>Core Competencies of Entrepreneurial Teams</a:t>
            </a:r>
          </a:p>
        </p:txBody>
      </p:sp>
      <p:grpSp>
        <p:nvGrpSpPr>
          <p:cNvPr id="12" name="Group 11"/>
          <p:cNvGrpSpPr/>
          <p:nvPr/>
        </p:nvGrpSpPr>
        <p:grpSpPr>
          <a:xfrm>
            <a:off x="2462841" y="956205"/>
            <a:ext cx="7327354" cy="5795378"/>
            <a:chOff x="1598714" y="1137180"/>
            <a:chExt cx="7327354" cy="5795378"/>
          </a:xfrm>
        </p:grpSpPr>
        <p:grpSp>
          <p:nvGrpSpPr>
            <p:cNvPr id="2" name="Group 1"/>
            <p:cNvGrpSpPr/>
            <p:nvPr/>
          </p:nvGrpSpPr>
          <p:grpSpPr>
            <a:xfrm>
              <a:off x="1598714" y="1137180"/>
              <a:ext cx="7327354" cy="5795378"/>
              <a:chOff x="3341789" y="1137180"/>
              <a:chExt cx="7327354" cy="5795378"/>
            </a:xfrm>
          </p:grpSpPr>
          <p:pic>
            <p:nvPicPr>
              <p:cNvPr id="3" name="Picture 2"/>
              <p:cNvPicPr>
                <a:picLocks noChangeAspect="1"/>
              </p:cNvPicPr>
              <p:nvPr/>
            </p:nvPicPr>
            <p:blipFill>
              <a:blip r:embed="rId2"/>
              <a:stretch>
                <a:fillRect/>
              </a:stretch>
            </p:blipFill>
            <p:spPr>
              <a:xfrm>
                <a:off x="3341789" y="1137180"/>
                <a:ext cx="7327354" cy="5795378"/>
              </a:xfrm>
              <a:prstGeom prst="rect">
                <a:avLst/>
              </a:prstGeom>
            </p:spPr>
          </p:pic>
          <p:sp>
            <p:nvSpPr>
              <p:cNvPr id="6" name="Rectangle 5"/>
              <p:cNvSpPr/>
              <p:nvPr/>
            </p:nvSpPr>
            <p:spPr>
              <a:xfrm>
                <a:off x="3341789" y="1137180"/>
                <a:ext cx="2008484" cy="7625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Rectangle 4"/>
            <p:cNvSpPr/>
            <p:nvPr/>
          </p:nvSpPr>
          <p:spPr>
            <a:xfrm>
              <a:off x="1608239" y="6385583"/>
              <a:ext cx="1382825" cy="5455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42054737"/>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807" y="531350"/>
            <a:ext cx="11783568" cy="5801582"/>
          </a:xfrm>
          <a:prstGeom prst="rect">
            <a:avLst/>
          </a:prstGeom>
        </p:spPr>
        <p:txBody>
          <a:bodyPr wrap="square" lIns="121915" tIns="60957" rIns="121915" bIns="60957">
            <a:spAutoFit/>
          </a:bodyPr>
          <a:lstStyle/>
          <a:p>
            <a:pPr marL="838138" lvl="1" indent="-380972" defTabSz="609555">
              <a:spcBef>
                <a:spcPts val="1200"/>
              </a:spcBef>
              <a:buFont typeface="Arial" panose="020B0604020202020204" pitchFamily="34" charset="0"/>
              <a:buChar char="•"/>
            </a:pPr>
            <a:endParaRPr lang="en-US" sz="2700" b="1" dirty="0">
              <a:solidFill>
                <a:prstClr val="white"/>
              </a:solidFill>
              <a:latin typeface="Arial" panose="020B0604020202020204" pitchFamily="34" charset="0"/>
              <a:cs typeface="Arial" panose="020B0604020202020204" pitchFamily="34" charset="0"/>
            </a:endParaRPr>
          </a:p>
          <a:p>
            <a:pPr marL="838138" lvl="1" indent="-380972" defTabSz="609555">
              <a:spcBef>
                <a:spcPts val="1200"/>
              </a:spcBef>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Knowledge/Skills/Experience</a:t>
            </a:r>
          </a:p>
          <a:p>
            <a:pPr marL="1295338" lvl="2" indent="-380972" defTabSz="609555">
              <a:spcBef>
                <a:spcPts val="1200"/>
              </a:spcBef>
              <a:buFont typeface="Arial" panose="020B0604020202020204" pitchFamily="34" charset="0"/>
              <a:buChar char="•"/>
            </a:pPr>
            <a:r>
              <a:rPr lang="en-US" sz="2000" dirty="0">
                <a:solidFill>
                  <a:prstClr val="white"/>
                </a:solidFill>
                <a:latin typeface="Arial" panose="020B0604020202020204" pitchFamily="34" charset="0"/>
                <a:cs typeface="Arial" panose="020B0604020202020204" pitchFamily="34" charset="0"/>
              </a:rPr>
              <a:t>Market/Industry/Domain specific experience</a:t>
            </a:r>
          </a:p>
          <a:p>
            <a:pPr marL="1295338" lvl="2" indent="-380972" defTabSz="609555">
              <a:spcBef>
                <a:spcPts val="1200"/>
              </a:spcBef>
              <a:buFont typeface="Arial" panose="020B0604020202020204" pitchFamily="34" charset="0"/>
              <a:buChar char="•"/>
            </a:pPr>
            <a:r>
              <a:rPr lang="en-US" sz="2000" dirty="0">
                <a:solidFill>
                  <a:prstClr val="white"/>
                </a:solidFill>
                <a:latin typeface="Arial" panose="020B0604020202020204" pitchFamily="34" charset="0"/>
                <a:cs typeface="Arial" panose="020B0604020202020204" pitchFamily="34" charset="0"/>
              </a:rPr>
              <a:t>Previous experience in building entrepreneurial companies</a:t>
            </a:r>
          </a:p>
          <a:p>
            <a:pPr marL="838138" lvl="1" indent="-380972" defTabSz="609555">
              <a:spcBef>
                <a:spcPts val="1200"/>
              </a:spcBef>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Interpersonal Characteristics</a:t>
            </a:r>
          </a:p>
          <a:p>
            <a:pPr marL="1295338" lvl="2" indent="-380972" defTabSz="609555">
              <a:spcBef>
                <a:spcPts val="1200"/>
              </a:spcBef>
              <a:buFont typeface="Arial" panose="020B0604020202020204" pitchFamily="34" charset="0"/>
              <a:buChar char="•"/>
            </a:pPr>
            <a:r>
              <a:rPr lang="en-US" sz="2000" dirty="0">
                <a:solidFill>
                  <a:prstClr val="white"/>
                </a:solidFill>
                <a:latin typeface="Arial" panose="020B0604020202020204" pitchFamily="34" charset="0"/>
                <a:cs typeface="Arial" panose="020B0604020202020204" pitchFamily="34" charset="0"/>
              </a:rPr>
              <a:t>Team oriented: works well with people in cross functional teams</a:t>
            </a:r>
          </a:p>
          <a:p>
            <a:pPr marL="1295338" lvl="2" indent="-380972" defTabSz="609555">
              <a:spcBef>
                <a:spcPts val="1200"/>
              </a:spcBef>
              <a:buFont typeface="Arial" panose="020B0604020202020204" pitchFamily="34" charset="0"/>
              <a:buChar char="•"/>
            </a:pPr>
            <a:r>
              <a:rPr lang="en-US" sz="2000" dirty="0">
                <a:solidFill>
                  <a:prstClr val="white"/>
                </a:solidFill>
                <a:latin typeface="Arial" panose="020B0604020202020204" pitchFamily="34" charset="0"/>
                <a:cs typeface="Arial" panose="020B0604020202020204" pitchFamily="34" charset="0"/>
              </a:rPr>
              <a:t>Great communication skills</a:t>
            </a:r>
          </a:p>
          <a:p>
            <a:pPr marL="838138" lvl="1" indent="-380972" defTabSz="609555">
              <a:spcBef>
                <a:spcPts val="1200"/>
              </a:spcBef>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Shared Value System</a:t>
            </a:r>
          </a:p>
          <a:p>
            <a:pPr marL="1295338" lvl="2" indent="-380972" defTabSz="609555">
              <a:spcBef>
                <a:spcPts val="1200"/>
              </a:spcBef>
              <a:buFont typeface="Arial" panose="020B0604020202020204" pitchFamily="34" charset="0"/>
              <a:buChar char="•"/>
            </a:pPr>
            <a:r>
              <a:rPr lang="en-US" sz="2000" dirty="0">
                <a:solidFill>
                  <a:prstClr val="white"/>
                </a:solidFill>
                <a:latin typeface="Arial" panose="020B0604020202020204" pitchFamily="34" charset="0"/>
                <a:cs typeface="Arial" panose="020B0604020202020204" pitchFamily="34" charset="0"/>
              </a:rPr>
              <a:t>Can be trusted</a:t>
            </a:r>
          </a:p>
          <a:p>
            <a:pPr marL="1295338" lvl="2" indent="-380972" defTabSz="609555">
              <a:spcBef>
                <a:spcPts val="1200"/>
              </a:spcBef>
              <a:buFont typeface="Arial" panose="020B0604020202020204" pitchFamily="34" charset="0"/>
              <a:buChar char="•"/>
            </a:pPr>
            <a:r>
              <a:rPr lang="en-US" sz="2000" dirty="0">
                <a:solidFill>
                  <a:prstClr val="white"/>
                </a:solidFill>
                <a:latin typeface="Arial" panose="020B0604020202020204" pitchFamily="34" charset="0"/>
                <a:cs typeface="Arial" panose="020B0604020202020204" pitchFamily="34" charset="0"/>
              </a:rPr>
              <a:t>A sense of common purpose and vision</a:t>
            </a:r>
          </a:p>
          <a:p>
            <a:pPr marL="1295338" lvl="2" indent="-380972" defTabSz="609555">
              <a:spcBef>
                <a:spcPts val="1200"/>
              </a:spcBef>
              <a:buFont typeface="Arial" panose="020B0604020202020204" pitchFamily="34" charset="0"/>
              <a:buChar char="•"/>
            </a:pPr>
            <a:r>
              <a:rPr lang="en-US" sz="2000" dirty="0">
                <a:solidFill>
                  <a:prstClr val="white"/>
                </a:solidFill>
                <a:latin typeface="Arial" panose="020B0604020202020204" pitchFamily="34" charset="0"/>
                <a:cs typeface="Arial" panose="020B0604020202020204" pitchFamily="34" charset="0"/>
              </a:rPr>
              <a:t>Keeps their ego in their pocket!</a:t>
            </a:r>
          </a:p>
          <a:p>
            <a:pPr marL="1295338" lvl="2" indent="-380972" defTabSz="609555">
              <a:spcBef>
                <a:spcPts val="1200"/>
              </a:spcBef>
              <a:buFont typeface="Arial" panose="020B0604020202020204" pitchFamily="34" charset="0"/>
              <a:buChar char="•"/>
            </a:pPr>
            <a:r>
              <a:rPr lang="en-US" sz="2000" dirty="0">
                <a:solidFill>
                  <a:prstClr val="white"/>
                </a:solidFill>
                <a:latin typeface="Arial" panose="020B0604020202020204" pitchFamily="34" charset="0"/>
                <a:cs typeface="Arial" panose="020B0604020202020204" pitchFamily="34" charset="0"/>
              </a:rPr>
              <a:t>Has a great sense of humor</a:t>
            </a:r>
          </a:p>
        </p:txBody>
      </p:sp>
      <p:sp>
        <p:nvSpPr>
          <p:cNvPr id="9" name="Parallelogram 8"/>
          <p:cNvSpPr/>
          <p:nvPr/>
        </p:nvSpPr>
        <p:spPr>
          <a:xfrm>
            <a:off x="317029" y="340657"/>
            <a:ext cx="11618977" cy="577689"/>
          </a:xfrm>
          <a:prstGeom prst="parallelogram">
            <a:avLst/>
          </a:prstGeom>
          <a:solidFill>
            <a:srgbClr val="C00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609555"/>
            <a:endParaRPr lang="en-US">
              <a:solidFill>
                <a:prstClr val="white"/>
              </a:solidFill>
              <a:latin typeface="Calibri"/>
            </a:endParaRPr>
          </a:p>
        </p:txBody>
      </p:sp>
      <p:sp>
        <p:nvSpPr>
          <p:cNvPr id="10" name="TextBox 9"/>
          <p:cNvSpPr txBox="1"/>
          <p:nvPr/>
        </p:nvSpPr>
        <p:spPr>
          <a:xfrm>
            <a:off x="317029" y="302793"/>
            <a:ext cx="11618977" cy="615547"/>
          </a:xfrm>
          <a:prstGeom prst="rect">
            <a:avLst/>
          </a:prstGeom>
          <a:noFill/>
        </p:spPr>
        <p:txBody>
          <a:bodyPr wrap="square" lIns="121915" tIns="60957" rIns="121915" bIns="60957" rtlCol="0">
            <a:spAutoFit/>
          </a:bodyPr>
          <a:lstStyle/>
          <a:p>
            <a:pPr algn="ctr" defTabSz="609555"/>
            <a:r>
              <a:rPr lang="en-US" sz="3200" b="1" dirty="0">
                <a:solidFill>
                  <a:prstClr val="white"/>
                </a:solidFill>
                <a:latin typeface="Arial" panose="020B0604020202020204" pitchFamily="34" charset="0"/>
                <a:cs typeface="Arial" panose="020B0604020202020204" pitchFamily="34" charset="0"/>
              </a:rPr>
              <a:t>Team </a:t>
            </a:r>
            <a:r>
              <a:rPr lang="en-US" sz="3200" b="1" dirty="0" err="1">
                <a:solidFill>
                  <a:prstClr val="white"/>
                </a:solidFill>
                <a:latin typeface="Arial" panose="020B0604020202020204" pitchFamily="34" charset="0"/>
                <a:cs typeface="Arial" panose="020B0604020202020204" pitchFamily="34" charset="0"/>
              </a:rPr>
              <a:t>Memberspreneurship</a:t>
            </a:r>
            <a:endParaRPr lang="en-US" sz="3200" b="1" dirty="0">
              <a:solidFill>
                <a:prstClr val="white"/>
              </a:solidFill>
              <a:latin typeface="Arial" panose="020B0604020202020204" pitchFamily="34" charset="0"/>
              <a:cs typeface="Arial" panose="020B0604020202020204" pitchFamily="34" charset="0"/>
            </a:endParaRPr>
          </a:p>
        </p:txBody>
      </p:sp>
      <p:pic>
        <p:nvPicPr>
          <p:cNvPr id="7170" name="Picture 2" descr="fox tv sharing GIF by American Gri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20213" y="3740589"/>
            <a:ext cx="4290941" cy="24136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elebrate pacific ocean GIF by Monterey Bay Aquarium">
            <a:extLst>
              <a:ext uri="{FF2B5EF4-FFF2-40B4-BE49-F238E27FC236}">
                <a16:creationId xmlns:a16="http://schemas.microsoft.com/office/drawing/2014/main" id="{52E03E09-3EF7-8E35-738F-437A6E3D51E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89832" y="1038806"/>
            <a:ext cx="3412543" cy="1918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92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p:cNvSpPr/>
          <p:nvPr/>
        </p:nvSpPr>
        <p:spPr>
          <a:xfrm>
            <a:off x="317030" y="340658"/>
            <a:ext cx="11618977" cy="577689"/>
          </a:xfrm>
          <a:prstGeom prst="parallelogram">
            <a:avLst/>
          </a:prstGeom>
          <a:solidFill>
            <a:srgbClr val="C00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609539"/>
            <a:endParaRPr lang="en-US">
              <a:solidFill>
                <a:prstClr val="white"/>
              </a:solidFill>
              <a:latin typeface="Calibri"/>
            </a:endParaRPr>
          </a:p>
        </p:txBody>
      </p:sp>
      <p:sp>
        <p:nvSpPr>
          <p:cNvPr id="10" name="TextBox 9"/>
          <p:cNvSpPr txBox="1"/>
          <p:nvPr/>
        </p:nvSpPr>
        <p:spPr>
          <a:xfrm>
            <a:off x="495221" y="299630"/>
            <a:ext cx="11618977" cy="615547"/>
          </a:xfrm>
          <a:prstGeom prst="rect">
            <a:avLst/>
          </a:prstGeom>
          <a:noFill/>
        </p:spPr>
        <p:txBody>
          <a:bodyPr wrap="square" lIns="121915" tIns="60957" rIns="121915" bIns="60957" rtlCol="0">
            <a:spAutoFit/>
          </a:bodyPr>
          <a:lstStyle/>
          <a:p>
            <a:pPr algn="ctr" defTabSz="609539"/>
            <a:r>
              <a:rPr lang="en-US" sz="3200" b="1" dirty="0">
                <a:solidFill>
                  <a:prstClr val="white"/>
                </a:solidFill>
                <a:latin typeface="Arial" panose="020B0604020202020204" pitchFamily="34" charset="0"/>
                <a:cs typeface="Arial" panose="020B0604020202020204" pitchFamily="34" charset="0"/>
              </a:rPr>
              <a:t>The “Black Arts” of Selection: 3 Key Questions</a:t>
            </a:r>
          </a:p>
        </p:txBody>
      </p:sp>
      <p:pic>
        <p:nvPicPr>
          <p:cNvPr id="2" name="Picture 1"/>
          <p:cNvPicPr>
            <a:picLocks noChangeAspect="1"/>
          </p:cNvPicPr>
          <p:nvPr/>
        </p:nvPicPr>
        <p:blipFill>
          <a:blip r:embed="rId2"/>
          <a:stretch>
            <a:fillRect/>
          </a:stretch>
        </p:blipFill>
        <p:spPr>
          <a:xfrm>
            <a:off x="1449888" y="1255860"/>
            <a:ext cx="9292224" cy="5071788"/>
          </a:xfrm>
          <a:prstGeom prst="rect">
            <a:avLst/>
          </a:prstGeom>
        </p:spPr>
      </p:pic>
    </p:spTree>
    <p:extLst>
      <p:ext uri="{BB962C8B-B14F-4D97-AF65-F5344CB8AC3E}">
        <p14:creationId xmlns:p14="http://schemas.microsoft.com/office/powerpoint/2010/main" val="52954972"/>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p:cNvSpPr/>
          <p:nvPr/>
        </p:nvSpPr>
        <p:spPr>
          <a:xfrm>
            <a:off x="317030" y="340658"/>
            <a:ext cx="11618977" cy="577689"/>
          </a:xfrm>
          <a:prstGeom prst="parallelogram">
            <a:avLst/>
          </a:prstGeom>
          <a:solidFill>
            <a:srgbClr val="C00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609539"/>
            <a:endParaRPr lang="en-US">
              <a:solidFill>
                <a:prstClr val="white"/>
              </a:solidFill>
              <a:latin typeface="Calibri"/>
            </a:endParaRPr>
          </a:p>
        </p:txBody>
      </p:sp>
      <p:sp>
        <p:nvSpPr>
          <p:cNvPr id="10" name="TextBox 9"/>
          <p:cNvSpPr txBox="1"/>
          <p:nvPr/>
        </p:nvSpPr>
        <p:spPr>
          <a:xfrm>
            <a:off x="495221" y="299630"/>
            <a:ext cx="11618977" cy="615547"/>
          </a:xfrm>
          <a:prstGeom prst="rect">
            <a:avLst/>
          </a:prstGeom>
          <a:noFill/>
        </p:spPr>
        <p:txBody>
          <a:bodyPr wrap="square" lIns="121915" tIns="60957" rIns="121915" bIns="60957" rtlCol="0">
            <a:spAutoFit/>
          </a:bodyPr>
          <a:lstStyle/>
          <a:p>
            <a:pPr algn="ctr" defTabSz="609539"/>
            <a:r>
              <a:rPr lang="en-US" sz="3200" b="1" dirty="0">
                <a:solidFill>
                  <a:prstClr val="white"/>
                </a:solidFill>
                <a:latin typeface="Arial" panose="020B0604020202020204" pitchFamily="34" charset="0"/>
                <a:cs typeface="Arial" panose="020B0604020202020204" pitchFamily="34" charset="0"/>
              </a:rPr>
              <a:t>Let’s Talk Equity</a:t>
            </a:r>
          </a:p>
        </p:txBody>
      </p:sp>
      <p:pic>
        <p:nvPicPr>
          <p:cNvPr id="3" name="Picture 2"/>
          <p:cNvPicPr>
            <a:picLocks noChangeAspect="1"/>
          </p:cNvPicPr>
          <p:nvPr/>
        </p:nvPicPr>
        <p:blipFill>
          <a:blip r:embed="rId2"/>
          <a:stretch>
            <a:fillRect/>
          </a:stretch>
        </p:blipFill>
        <p:spPr>
          <a:xfrm>
            <a:off x="1904198" y="1113024"/>
            <a:ext cx="8383603" cy="5370668"/>
          </a:xfrm>
          <a:prstGeom prst="rect">
            <a:avLst/>
          </a:prstGeom>
        </p:spPr>
      </p:pic>
    </p:spTree>
    <p:extLst>
      <p:ext uri="{BB962C8B-B14F-4D97-AF65-F5344CB8AC3E}">
        <p14:creationId xmlns:p14="http://schemas.microsoft.com/office/powerpoint/2010/main" val="3827787409"/>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TotalTime>
  <Words>392</Words>
  <Application>Microsoft Office PowerPoint</Application>
  <PresentationFormat>Widescreen</PresentationFormat>
  <Paragraphs>73</Paragraphs>
  <Slides>19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Times</vt:lpstr>
      <vt:lpstr>Verdana</vt:lpstr>
      <vt:lpstr>Wingdings</vt:lpstr>
      <vt:lpstr>1_Office Theme</vt:lpstr>
      <vt:lpstr>  Nova Southeastern University  H. Wayne Huizenga College of Business and Entrepreneurship    Michele Migliuolo, Ph.D.  Building the Entrepreneurial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Sharn Kee</dc:creator>
  <cp:lastModifiedBy>Karen Rose</cp:lastModifiedBy>
  <cp:revision>110</cp:revision>
  <dcterms:created xsi:type="dcterms:W3CDTF">2018-08-01T21:10:49Z</dcterms:created>
  <dcterms:modified xsi:type="dcterms:W3CDTF">2024-10-29T23:22:56Z</dcterms:modified>
</cp:coreProperties>
</file>