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57"/>
  </p:notesMasterIdLst>
  <p:sldIdLst>
    <p:sldId id="283" r:id="rId2"/>
    <p:sldId id="760" r:id="rId3"/>
    <p:sldId id="779" r:id="rId4"/>
    <p:sldId id="704" r:id="rId5"/>
    <p:sldId id="705" r:id="rId6"/>
    <p:sldId id="708" r:id="rId7"/>
    <p:sldId id="766" r:id="rId8"/>
    <p:sldId id="723" r:id="rId9"/>
    <p:sldId id="719" r:id="rId10"/>
    <p:sldId id="720" r:id="rId11"/>
    <p:sldId id="721" r:id="rId12"/>
    <p:sldId id="722" r:id="rId13"/>
    <p:sldId id="703" r:id="rId14"/>
    <p:sldId id="727" r:id="rId15"/>
    <p:sldId id="778" r:id="rId16"/>
    <p:sldId id="777" r:id="rId17"/>
    <p:sldId id="730" r:id="rId18"/>
    <p:sldId id="731" r:id="rId19"/>
    <p:sldId id="775" r:id="rId20"/>
    <p:sldId id="732" r:id="rId21"/>
    <p:sldId id="733" r:id="rId22"/>
    <p:sldId id="773" r:id="rId23"/>
    <p:sldId id="717" r:id="rId24"/>
    <p:sldId id="697" r:id="rId25"/>
    <p:sldId id="735" r:id="rId26"/>
    <p:sldId id="736" r:id="rId27"/>
    <p:sldId id="764" r:id="rId28"/>
    <p:sldId id="698" r:id="rId29"/>
    <p:sldId id="725" r:id="rId30"/>
    <p:sldId id="677" r:id="rId31"/>
    <p:sldId id="678" r:id="rId32"/>
    <p:sldId id="679" r:id="rId33"/>
    <p:sldId id="686" r:id="rId34"/>
    <p:sldId id="688" r:id="rId35"/>
    <p:sldId id="738" r:id="rId36"/>
    <p:sldId id="739" r:id="rId37"/>
    <p:sldId id="740" r:id="rId38"/>
    <p:sldId id="742" r:id="rId39"/>
    <p:sldId id="744" r:id="rId40"/>
    <p:sldId id="689" r:id="rId41"/>
    <p:sldId id="745" r:id="rId42"/>
    <p:sldId id="746" r:id="rId43"/>
    <p:sldId id="690" r:id="rId44"/>
    <p:sldId id="749" r:id="rId45"/>
    <p:sldId id="747" r:id="rId46"/>
    <p:sldId id="748" r:id="rId47"/>
    <p:sldId id="753" r:id="rId48"/>
    <p:sldId id="752" r:id="rId49"/>
    <p:sldId id="761" r:id="rId50"/>
    <p:sldId id="754" r:id="rId51"/>
    <p:sldId id="691" r:id="rId52"/>
    <p:sldId id="692" r:id="rId53"/>
    <p:sldId id="693" r:id="rId54"/>
    <p:sldId id="694" r:id="rId55"/>
    <p:sldId id="70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orial Integra" initials="Q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F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02EECF-A47D-3D45-A911-20702C6399A5}" type="doc">
      <dgm:prSet loTypeId="urn:microsoft.com/office/officeart/2005/8/layout/default#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48A264-975D-034B-93E8-5408E396B033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Agriculture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(USDA)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0AAB3995-D32F-2A42-96CD-EF1834381E20}" type="parTrans" cxnId="{6A3873E8-6486-5647-A1F7-93B8A788BD57}">
      <dgm:prSet/>
      <dgm:spPr/>
      <dgm:t>
        <a:bodyPr/>
        <a:lstStyle/>
        <a:p>
          <a:endParaRPr lang="en-US"/>
        </a:p>
      </dgm:t>
    </dgm:pt>
    <dgm:pt modelId="{7C3B7B02-3DD8-3C43-9F79-EC35706BB3E4}" type="sibTrans" cxnId="{6A3873E8-6486-5647-A1F7-93B8A788BD57}">
      <dgm:prSet/>
      <dgm:spPr/>
      <dgm:t>
        <a:bodyPr/>
        <a:lstStyle/>
        <a:p>
          <a:endParaRPr lang="en-US"/>
        </a:p>
      </dgm:t>
    </dgm:pt>
    <dgm:pt modelId="{579D8C11-C8F9-D24F-A2B2-A809649F94E1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Commerce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</a:t>
          </a:r>
          <a:r>
            <a:rPr lang="en-US" sz="1600" b="1" i="0" dirty="0" err="1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DoC</a:t>
          </a:r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289EC8F0-183A-8045-B10D-2823E85F384A}" type="parTrans" cxnId="{84C561B9-53D9-9C48-8B4F-3F6642CFEA97}">
      <dgm:prSet/>
      <dgm:spPr/>
      <dgm:t>
        <a:bodyPr/>
        <a:lstStyle/>
        <a:p>
          <a:endParaRPr lang="en-US"/>
        </a:p>
      </dgm:t>
    </dgm:pt>
    <dgm:pt modelId="{1E36402F-43F9-4D4B-9A7C-8AD60EAE80F1}" type="sibTrans" cxnId="{84C561B9-53D9-9C48-8B4F-3F6642CFEA97}">
      <dgm:prSet/>
      <dgm:spPr/>
      <dgm:t>
        <a:bodyPr/>
        <a:lstStyle/>
        <a:p>
          <a:endParaRPr lang="en-US"/>
        </a:p>
      </dgm:t>
    </dgm:pt>
    <dgm:pt modelId="{523BF77C-5EBC-8D45-AECC-61EE3902D90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Defense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(DoD)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3FF96D93-4BB7-6941-B8F1-58393CAD35EB}" type="parTrans" cxnId="{57028B5B-1B61-D44D-B7D8-135FF52D5C88}">
      <dgm:prSet/>
      <dgm:spPr/>
      <dgm:t>
        <a:bodyPr/>
        <a:lstStyle/>
        <a:p>
          <a:endParaRPr lang="en-US"/>
        </a:p>
      </dgm:t>
    </dgm:pt>
    <dgm:pt modelId="{B1A064CE-AD92-7542-B3CD-F3AA06C81D03}" type="sibTrans" cxnId="{57028B5B-1B61-D44D-B7D8-135FF52D5C88}">
      <dgm:prSet/>
      <dgm:spPr/>
      <dgm:t>
        <a:bodyPr/>
        <a:lstStyle/>
        <a:p>
          <a:endParaRPr lang="en-US"/>
        </a:p>
      </dgm:t>
    </dgm:pt>
    <dgm:pt modelId="{D31AB47B-BFDC-D046-BBD6-5DB4851CBD02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Education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(ED)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F02B8803-B364-0344-BDB9-9E78AFD01D3B}" type="parTrans" cxnId="{382099CC-7ECF-5D47-9E6C-1F20C69A4BAE}">
      <dgm:prSet/>
      <dgm:spPr/>
      <dgm:t>
        <a:bodyPr/>
        <a:lstStyle/>
        <a:p>
          <a:endParaRPr lang="en-US"/>
        </a:p>
      </dgm:t>
    </dgm:pt>
    <dgm:pt modelId="{E5A3A988-F56E-8F4F-9507-D2973B36EEB2}" type="sibTrans" cxnId="{382099CC-7ECF-5D47-9E6C-1F20C69A4BAE}">
      <dgm:prSet/>
      <dgm:spPr/>
      <dgm:t>
        <a:bodyPr/>
        <a:lstStyle/>
        <a:p>
          <a:endParaRPr lang="en-US"/>
        </a:p>
      </dgm:t>
    </dgm:pt>
    <dgm:pt modelId="{93569022-9399-1E49-BEED-DFAAC2E64242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Energy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(DOE)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5C31260D-A543-974A-B6ED-C749F3DB66B6}" type="parTrans" cxnId="{45E38CC1-BFDE-6443-B463-F3E510905868}">
      <dgm:prSet/>
      <dgm:spPr/>
      <dgm:t>
        <a:bodyPr/>
        <a:lstStyle/>
        <a:p>
          <a:endParaRPr lang="en-US"/>
        </a:p>
      </dgm:t>
    </dgm:pt>
    <dgm:pt modelId="{733E31A0-0125-1D4C-A374-FF8F7032AE24}" type="sibTrans" cxnId="{45E38CC1-BFDE-6443-B463-F3E510905868}">
      <dgm:prSet/>
      <dgm:spPr/>
      <dgm:t>
        <a:bodyPr/>
        <a:lstStyle/>
        <a:p>
          <a:endParaRPr lang="en-US"/>
        </a:p>
      </dgm:t>
    </dgm:pt>
    <dgm:pt modelId="{C189FDD6-55D6-8E46-8E68-6CD1042CE62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Health and Human Services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(HHS)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9FD84DAF-E7B3-3249-9CC6-109D43B7E2BE}" type="parTrans" cxnId="{41260664-CD73-0240-9370-6385DEEA3FF8}">
      <dgm:prSet/>
      <dgm:spPr/>
      <dgm:t>
        <a:bodyPr/>
        <a:lstStyle/>
        <a:p>
          <a:endParaRPr lang="en-US"/>
        </a:p>
      </dgm:t>
    </dgm:pt>
    <dgm:pt modelId="{E82371A4-8823-874B-B9C5-278D22AE0316}" type="sibTrans" cxnId="{41260664-CD73-0240-9370-6385DEEA3FF8}">
      <dgm:prSet/>
      <dgm:spPr/>
      <dgm:t>
        <a:bodyPr/>
        <a:lstStyle/>
        <a:p>
          <a:endParaRPr lang="en-US"/>
        </a:p>
      </dgm:t>
    </dgm:pt>
    <dgm:pt modelId="{5B399E0E-D70E-B344-9E4C-67B2D44178B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Homeland Security 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(DHS)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936E9DB0-F9E8-E747-B3CC-C95578101EDA}" type="parTrans" cxnId="{A746A608-C8CA-EC49-B6C1-3E30C20E3B7F}">
      <dgm:prSet/>
      <dgm:spPr/>
      <dgm:t>
        <a:bodyPr/>
        <a:lstStyle/>
        <a:p>
          <a:endParaRPr lang="en-US"/>
        </a:p>
      </dgm:t>
    </dgm:pt>
    <dgm:pt modelId="{01A4E27D-455A-7948-ABE5-2D59B1915610}" type="sibTrans" cxnId="{A746A608-C8CA-EC49-B6C1-3E30C20E3B7F}">
      <dgm:prSet/>
      <dgm:spPr/>
      <dgm:t>
        <a:bodyPr/>
        <a:lstStyle/>
        <a:p>
          <a:endParaRPr lang="en-US"/>
        </a:p>
      </dgm:t>
    </dgm:pt>
    <dgm:pt modelId="{077DA2E1-9F65-634F-87BF-9F3A0800AF0A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Transportation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(DOT)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470E6C82-1633-F043-8AB2-BCA1EFF6D9F1}" type="parTrans" cxnId="{84492F82-13F3-6C48-979A-1D12B5874097}">
      <dgm:prSet/>
      <dgm:spPr/>
      <dgm:t>
        <a:bodyPr/>
        <a:lstStyle/>
        <a:p>
          <a:endParaRPr lang="en-US"/>
        </a:p>
      </dgm:t>
    </dgm:pt>
    <dgm:pt modelId="{FF9CB851-31ED-D144-9A91-AA6D2F3C768A}" type="sibTrans" cxnId="{84492F82-13F3-6C48-979A-1D12B5874097}">
      <dgm:prSet/>
      <dgm:spPr/>
      <dgm:t>
        <a:bodyPr/>
        <a:lstStyle/>
        <a:p>
          <a:endParaRPr lang="en-US"/>
        </a:p>
      </dgm:t>
    </dgm:pt>
    <dgm:pt modelId="{0229E579-93A4-6048-9992-C928DB099F19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Environmental Protection Agency 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(EPA)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D2FACFBE-3654-CF42-BFA9-CFED75428153}" type="parTrans" cxnId="{51A97E09-4168-524E-9604-96CB83573EBD}">
      <dgm:prSet/>
      <dgm:spPr/>
      <dgm:t>
        <a:bodyPr/>
        <a:lstStyle/>
        <a:p>
          <a:endParaRPr lang="en-US"/>
        </a:p>
      </dgm:t>
    </dgm:pt>
    <dgm:pt modelId="{47A2BFC7-B89C-0349-8796-DF3A9FC1C85F}" type="sibTrans" cxnId="{51A97E09-4168-524E-9604-96CB83573EBD}">
      <dgm:prSet/>
      <dgm:spPr/>
      <dgm:t>
        <a:bodyPr/>
        <a:lstStyle/>
        <a:p>
          <a:endParaRPr lang="en-US"/>
        </a:p>
      </dgm:t>
    </dgm:pt>
    <dgm:pt modelId="{D817371D-3A5A-634C-8A63-23F2D794A06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National Aeronautics and Space Administration 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(NASA)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979FCE86-1F4B-6E4C-B0D0-FE4DE315ADA3}" type="parTrans" cxnId="{0AE34A54-69D9-B345-8426-1DB10F6D42A2}">
      <dgm:prSet/>
      <dgm:spPr/>
      <dgm:t>
        <a:bodyPr/>
        <a:lstStyle/>
        <a:p>
          <a:endParaRPr lang="en-US"/>
        </a:p>
      </dgm:t>
    </dgm:pt>
    <dgm:pt modelId="{291BCE6B-F4DB-4D44-8CE2-45D5EFAA2EAB}" type="sibTrans" cxnId="{0AE34A54-69D9-B345-8426-1DB10F6D42A2}">
      <dgm:prSet/>
      <dgm:spPr/>
      <dgm:t>
        <a:bodyPr/>
        <a:lstStyle/>
        <a:p>
          <a:endParaRPr lang="en-US"/>
        </a:p>
      </dgm:t>
    </dgm:pt>
    <dgm:pt modelId="{4FFFB797-1171-8B4F-A772-F1940C5D146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National Science Foundation</a:t>
          </a:r>
        </a:p>
        <a:p>
          <a:r>
            <a:rPr lang="en-US" sz="1600" b="1" i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(NSF)</a:t>
          </a:r>
          <a:endParaRPr lang="en-US" sz="1600" b="1" i="0" dirty="0">
            <a:latin typeface="Helvetica" charset="0"/>
            <a:ea typeface="Helvetica" charset="0"/>
            <a:cs typeface="Helvetica" charset="0"/>
          </a:endParaRPr>
        </a:p>
      </dgm:t>
    </dgm:pt>
    <dgm:pt modelId="{677C652E-3937-594E-A4CD-4C1BDDC9DF5F}" type="parTrans" cxnId="{A00E2A4B-A16E-C149-86E5-AE9F347B5E7D}">
      <dgm:prSet/>
      <dgm:spPr/>
      <dgm:t>
        <a:bodyPr/>
        <a:lstStyle/>
        <a:p>
          <a:endParaRPr lang="en-US"/>
        </a:p>
      </dgm:t>
    </dgm:pt>
    <dgm:pt modelId="{C7B5A2B9-E15D-2340-8055-6772DC29C292}" type="sibTrans" cxnId="{A00E2A4B-A16E-C149-86E5-AE9F347B5E7D}">
      <dgm:prSet/>
      <dgm:spPr/>
      <dgm:t>
        <a:bodyPr/>
        <a:lstStyle/>
        <a:p>
          <a:endParaRPr lang="en-US"/>
        </a:p>
      </dgm:t>
    </dgm:pt>
    <dgm:pt modelId="{F61F019D-55EA-EF4F-A3DF-1FA550A1F08B}" type="pres">
      <dgm:prSet presAssocID="{A202EECF-A47D-3D45-A911-20702C6399A5}" presName="diagram" presStyleCnt="0">
        <dgm:presLayoutVars>
          <dgm:dir/>
          <dgm:resizeHandles val="exact"/>
        </dgm:presLayoutVars>
      </dgm:prSet>
      <dgm:spPr/>
    </dgm:pt>
    <dgm:pt modelId="{12D27D06-5139-ED40-BF2E-3CA44B73ECC0}" type="pres">
      <dgm:prSet presAssocID="{8548A264-975D-034B-93E8-5408E396B033}" presName="node" presStyleLbl="node1" presStyleIdx="0" presStyleCnt="11">
        <dgm:presLayoutVars>
          <dgm:bulletEnabled val="1"/>
        </dgm:presLayoutVars>
      </dgm:prSet>
      <dgm:spPr/>
    </dgm:pt>
    <dgm:pt modelId="{EAB2723C-D60B-584F-AC5C-12CD9763589A}" type="pres">
      <dgm:prSet presAssocID="{7C3B7B02-3DD8-3C43-9F79-EC35706BB3E4}" presName="sibTrans" presStyleCnt="0"/>
      <dgm:spPr/>
    </dgm:pt>
    <dgm:pt modelId="{A52386A0-FF03-C04D-AA6F-CC81117AE6FD}" type="pres">
      <dgm:prSet presAssocID="{579D8C11-C8F9-D24F-A2B2-A809649F94E1}" presName="node" presStyleLbl="node1" presStyleIdx="1" presStyleCnt="11">
        <dgm:presLayoutVars>
          <dgm:bulletEnabled val="1"/>
        </dgm:presLayoutVars>
      </dgm:prSet>
      <dgm:spPr/>
    </dgm:pt>
    <dgm:pt modelId="{26908CD7-AFEE-B849-BBE5-7BFE746EA0C5}" type="pres">
      <dgm:prSet presAssocID="{1E36402F-43F9-4D4B-9A7C-8AD60EAE80F1}" presName="sibTrans" presStyleCnt="0"/>
      <dgm:spPr/>
    </dgm:pt>
    <dgm:pt modelId="{301C2A9D-7DC5-DB42-AC77-E8C9DD554E9A}" type="pres">
      <dgm:prSet presAssocID="{523BF77C-5EBC-8D45-AECC-61EE3902D908}" presName="node" presStyleLbl="node1" presStyleIdx="2" presStyleCnt="11">
        <dgm:presLayoutVars>
          <dgm:bulletEnabled val="1"/>
        </dgm:presLayoutVars>
      </dgm:prSet>
      <dgm:spPr/>
    </dgm:pt>
    <dgm:pt modelId="{A5701B79-047E-2D49-9FF9-4ED484226AD9}" type="pres">
      <dgm:prSet presAssocID="{B1A064CE-AD92-7542-B3CD-F3AA06C81D03}" presName="sibTrans" presStyleCnt="0"/>
      <dgm:spPr/>
    </dgm:pt>
    <dgm:pt modelId="{C2633E0B-43EA-7646-A633-E95FE98D101C}" type="pres">
      <dgm:prSet presAssocID="{D31AB47B-BFDC-D046-BBD6-5DB4851CBD02}" presName="node" presStyleLbl="node1" presStyleIdx="3" presStyleCnt="11">
        <dgm:presLayoutVars>
          <dgm:bulletEnabled val="1"/>
        </dgm:presLayoutVars>
      </dgm:prSet>
      <dgm:spPr/>
    </dgm:pt>
    <dgm:pt modelId="{A44FA2BA-1B21-AA45-8364-686BCFB2DE46}" type="pres">
      <dgm:prSet presAssocID="{E5A3A988-F56E-8F4F-9507-D2973B36EEB2}" presName="sibTrans" presStyleCnt="0"/>
      <dgm:spPr/>
    </dgm:pt>
    <dgm:pt modelId="{09E81874-8852-D546-A023-F7DD6DFA3621}" type="pres">
      <dgm:prSet presAssocID="{93569022-9399-1E49-BEED-DFAAC2E64242}" presName="node" presStyleLbl="node1" presStyleIdx="4" presStyleCnt="11">
        <dgm:presLayoutVars>
          <dgm:bulletEnabled val="1"/>
        </dgm:presLayoutVars>
      </dgm:prSet>
      <dgm:spPr/>
    </dgm:pt>
    <dgm:pt modelId="{F92F40B3-841D-6445-8204-63D70FB4B663}" type="pres">
      <dgm:prSet presAssocID="{733E31A0-0125-1D4C-A374-FF8F7032AE24}" presName="sibTrans" presStyleCnt="0"/>
      <dgm:spPr/>
    </dgm:pt>
    <dgm:pt modelId="{858D8FEF-6369-4D4D-A390-0292A6B86973}" type="pres">
      <dgm:prSet presAssocID="{C189FDD6-55D6-8E46-8E68-6CD1042CE62E}" presName="node" presStyleLbl="node1" presStyleIdx="5" presStyleCnt="11">
        <dgm:presLayoutVars>
          <dgm:bulletEnabled val="1"/>
        </dgm:presLayoutVars>
      </dgm:prSet>
      <dgm:spPr/>
    </dgm:pt>
    <dgm:pt modelId="{CD4D2E15-FF45-B145-B82D-761797E0FAEB}" type="pres">
      <dgm:prSet presAssocID="{E82371A4-8823-874B-B9C5-278D22AE0316}" presName="sibTrans" presStyleCnt="0"/>
      <dgm:spPr/>
    </dgm:pt>
    <dgm:pt modelId="{81D3EBAE-6A40-B14E-AC82-84DFB63AA914}" type="pres">
      <dgm:prSet presAssocID="{5B399E0E-D70E-B344-9E4C-67B2D44178BB}" presName="node" presStyleLbl="node1" presStyleIdx="6" presStyleCnt="11" custLinFactNeighborX="-908" custLinFactNeighborY="547">
        <dgm:presLayoutVars>
          <dgm:bulletEnabled val="1"/>
        </dgm:presLayoutVars>
      </dgm:prSet>
      <dgm:spPr/>
    </dgm:pt>
    <dgm:pt modelId="{16F7B85B-D83C-E84C-B06A-C10F11CAD4AB}" type="pres">
      <dgm:prSet presAssocID="{01A4E27D-455A-7948-ABE5-2D59B1915610}" presName="sibTrans" presStyleCnt="0"/>
      <dgm:spPr/>
    </dgm:pt>
    <dgm:pt modelId="{A00E83B7-A10F-5C44-9A99-6FA6C7296F74}" type="pres">
      <dgm:prSet presAssocID="{077DA2E1-9F65-634F-87BF-9F3A0800AF0A}" presName="node" presStyleLbl="node1" presStyleIdx="7" presStyleCnt="11">
        <dgm:presLayoutVars>
          <dgm:bulletEnabled val="1"/>
        </dgm:presLayoutVars>
      </dgm:prSet>
      <dgm:spPr/>
    </dgm:pt>
    <dgm:pt modelId="{7FDA0C3D-A68D-5842-9736-F09C658216A3}" type="pres">
      <dgm:prSet presAssocID="{FF9CB851-31ED-D144-9A91-AA6D2F3C768A}" presName="sibTrans" presStyleCnt="0"/>
      <dgm:spPr/>
    </dgm:pt>
    <dgm:pt modelId="{593FDB99-DCC9-A34A-A605-CF65596BD6B1}" type="pres">
      <dgm:prSet presAssocID="{0229E579-93A4-6048-9992-C928DB099F19}" presName="node" presStyleLbl="node1" presStyleIdx="8" presStyleCnt="11">
        <dgm:presLayoutVars>
          <dgm:bulletEnabled val="1"/>
        </dgm:presLayoutVars>
      </dgm:prSet>
      <dgm:spPr/>
    </dgm:pt>
    <dgm:pt modelId="{F62BDA8B-7605-5F4A-9A9F-DB881BBEDDE4}" type="pres">
      <dgm:prSet presAssocID="{47A2BFC7-B89C-0349-8796-DF3A9FC1C85F}" presName="sibTrans" presStyleCnt="0"/>
      <dgm:spPr/>
    </dgm:pt>
    <dgm:pt modelId="{E1291F76-0DCD-F44C-80D1-6215EE2FB71D}" type="pres">
      <dgm:prSet presAssocID="{D817371D-3A5A-634C-8A63-23F2D794A067}" presName="node" presStyleLbl="node1" presStyleIdx="9" presStyleCnt="11">
        <dgm:presLayoutVars>
          <dgm:bulletEnabled val="1"/>
        </dgm:presLayoutVars>
      </dgm:prSet>
      <dgm:spPr/>
    </dgm:pt>
    <dgm:pt modelId="{261E18C3-4F88-544E-81D1-8646083CA3F4}" type="pres">
      <dgm:prSet presAssocID="{291BCE6B-F4DB-4D44-8CE2-45D5EFAA2EAB}" presName="sibTrans" presStyleCnt="0"/>
      <dgm:spPr/>
    </dgm:pt>
    <dgm:pt modelId="{846BC47F-CCC6-A348-A259-7B8CD16A1DCE}" type="pres">
      <dgm:prSet presAssocID="{4FFFB797-1171-8B4F-A772-F1940C5D1467}" presName="node" presStyleLbl="node1" presStyleIdx="10" presStyleCnt="11">
        <dgm:presLayoutVars>
          <dgm:bulletEnabled val="1"/>
        </dgm:presLayoutVars>
      </dgm:prSet>
      <dgm:spPr/>
    </dgm:pt>
  </dgm:ptLst>
  <dgm:cxnLst>
    <dgm:cxn modelId="{A746A608-C8CA-EC49-B6C1-3E30C20E3B7F}" srcId="{A202EECF-A47D-3D45-A911-20702C6399A5}" destId="{5B399E0E-D70E-B344-9E4C-67B2D44178BB}" srcOrd="6" destOrd="0" parTransId="{936E9DB0-F9E8-E747-B3CC-C95578101EDA}" sibTransId="{01A4E27D-455A-7948-ABE5-2D59B1915610}"/>
    <dgm:cxn modelId="{51A97E09-4168-524E-9604-96CB83573EBD}" srcId="{A202EECF-A47D-3D45-A911-20702C6399A5}" destId="{0229E579-93A4-6048-9992-C928DB099F19}" srcOrd="8" destOrd="0" parTransId="{D2FACFBE-3654-CF42-BFA9-CFED75428153}" sibTransId="{47A2BFC7-B89C-0349-8796-DF3A9FC1C85F}"/>
    <dgm:cxn modelId="{8201A115-F548-4047-BD61-728FCD1E27DA}" type="presOf" srcId="{579D8C11-C8F9-D24F-A2B2-A809649F94E1}" destId="{A52386A0-FF03-C04D-AA6F-CC81117AE6FD}" srcOrd="0" destOrd="0" presId="urn:microsoft.com/office/officeart/2005/8/layout/default#1"/>
    <dgm:cxn modelId="{57028B5B-1B61-D44D-B7D8-135FF52D5C88}" srcId="{A202EECF-A47D-3D45-A911-20702C6399A5}" destId="{523BF77C-5EBC-8D45-AECC-61EE3902D908}" srcOrd="2" destOrd="0" parTransId="{3FF96D93-4BB7-6941-B8F1-58393CAD35EB}" sibTransId="{B1A064CE-AD92-7542-B3CD-F3AA06C81D03}"/>
    <dgm:cxn modelId="{41260664-CD73-0240-9370-6385DEEA3FF8}" srcId="{A202EECF-A47D-3D45-A911-20702C6399A5}" destId="{C189FDD6-55D6-8E46-8E68-6CD1042CE62E}" srcOrd="5" destOrd="0" parTransId="{9FD84DAF-E7B3-3249-9CC6-109D43B7E2BE}" sibTransId="{E82371A4-8823-874B-B9C5-278D22AE0316}"/>
    <dgm:cxn modelId="{A00E2A4B-A16E-C149-86E5-AE9F347B5E7D}" srcId="{A202EECF-A47D-3D45-A911-20702C6399A5}" destId="{4FFFB797-1171-8B4F-A772-F1940C5D1467}" srcOrd="10" destOrd="0" parTransId="{677C652E-3937-594E-A4CD-4C1BDDC9DF5F}" sibTransId="{C7B5A2B9-E15D-2340-8055-6772DC29C292}"/>
    <dgm:cxn modelId="{6FB0A170-5EF4-3741-B2EF-6A3425F8CA35}" type="presOf" srcId="{D31AB47B-BFDC-D046-BBD6-5DB4851CBD02}" destId="{C2633E0B-43EA-7646-A633-E95FE98D101C}" srcOrd="0" destOrd="0" presId="urn:microsoft.com/office/officeart/2005/8/layout/default#1"/>
    <dgm:cxn modelId="{C627DB50-D1B0-B24E-8E87-6B2496AFCAED}" type="presOf" srcId="{8548A264-975D-034B-93E8-5408E396B033}" destId="{12D27D06-5139-ED40-BF2E-3CA44B73ECC0}" srcOrd="0" destOrd="0" presId="urn:microsoft.com/office/officeart/2005/8/layout/default#1"/>
    <dgm:cxn modelId="{0AE34A54-69D9-B345-8426-1DB10F6D42A2}" srcId="{A202EECF-A47D-3D45-A911-20702C6399A5}" destId="{D817371D-3A5A-634C-8A63-23F2D794A067}" srcOrd="9" destOrd="0" parTransId="{979FCE86-1F4B-6E4C-B0D0-FE4DE315ADA3}" sibTransId="{291BCE6B-F4DB-4D44-8CE2-45D5EFAA2EAB}"/>
    <dgm:cxn modelId="{84492F82-13F3-6C48-979A-1D12B5874097}" srcId="{A202EECF-A47D-3D45-A911-20702C6399A5}" destId="{077DA2E1-9F65-634F-87BF-9F3A0800AF0A}" srcOrd="7" destOrd="0" parTransId="{470E6C82-1633-F043-8AB2-BCA1EFF6D9F1}" sibTransId="{FF9CB851-31ED-D144-9A91-AA6D2F3C768A}"/>
    <dgm:cxn modelId="{84C561B9-53D9-9C48-8B4F-3F6642CFEA97}" srcId="{A202EECF-A47D-3D45-A911-20702C6399A5}" destId="{579D8C11-C8F9-D24F-A2B2-A809649F94E1}" srcOrd="1" destOrd="0" parTransId="{289EC8F0-183A-8045-B10D-2823E85F384A}" sibTransId="{1E36402F-43F9-4D4B-9A7C-8AD60EAE80F1}"/>
    <dgm:cxn modelId="{AA41C7BD-5989-C041-93EE-9C8469782388}" type="presOf" srcId="{4FFFB797-1171-8B4F-A772-F1940C5D1467}" destId="{846BC47F-CCC6-A348-A259-7B8CD16A1DCE}" srcOrd="0" destOrd="0" presId="urn:microsoft.com/office/officeart/2005/8/layout/default#1"/>
    <dgm:cxn modelId="{45E38CC1-BFDE-6443-B463-F3E510905868}" srcId="{A202EECF-A47D-3D45-A911-20702C6399A5}" destId="{93569022-9399-1E49-BEED-DFAAC2E64242}" srcOrd="4" destOrd="0" parTransId="{5C31260D-A543-974A-B6ED-C749F3DB66B6}" sibTransId="{733E31A0-0125-1D4C-A374-FF8F7032AE24}"/>
    <dgm:cxn modelId="{22D66CC3-5EF8-6344-81C8-6DC74C31F8BD}" type="presOf" srcId="{D817371D-3A5A-634C-8A63-23F2D794A067}" destId="{E1291F76-0DCD-F44C-80D1-6215EE2FB71D}" srcOrd="0" destOrd="0" presId="urn:microsoft.com/office/officeart/2005/8/layout/default#1"/>
    <dgm:cxn modelId="{BEC275C5-9AF6-3F4F-9531-4959DF213CD7}" type="presOf" srcId="{077DA2E1-9F65-634F-87BF-9F3A0800AF0A}" destId="{A00E83B7-A10F-5C44-9A99-6FA6C7296F74}" srcOrd="0" destOrd="0" presId="urn:microsoft.com/office/officeart/2005/8/layout/default#1"/>
    <dgm:cxn modelId="{DC65D3C5-256E-474D-BB9F-7999BBFFED22}" type="presOf" srcId="{A202EECF-A47D-3D45-A911-20702C6399A5}" destId="{F61F019D-55EA-EF4F-A3DF-1FA550A1F08B}" srcOrd="0" destOrd="0" presId="urn:microsoft.com/office/officeart/2005/8/layout/default#1"/>
    <dgm:cxn modelId="{382099CC-7ECF-5D47-9E6C-1F20C69A4BAE}" srcId="{A202EECF-A47D-3D45-A911-20702C6399A5}" destId="{D31AB47B-BFDC-D046-BBD6-5DB4851CBD02}" srcOrd="3" destOrd="0" parTransId="{F02B8803-B364-0344-BDB9-9E78AFD01D3B}" sibTransId="{E5A3A988-F56E-8F4F-9507-D2973B36EEB2}"/>
    <dgm:cxn modelId="{C949F7CF-23EC-C64C-8378-BACAE7089A92}" type="presOf" srcId="{93569022-9399-1E49-BEED-DFAAC2E64242}" destId="{09E81874-8852-D546-A023-F7DD6DFA3621}" srcOrd="0" destOrd="0" presId="urn:microsoft.com/office/officeart/2005/8/layout/default#1"/>
    <dgm:cxn modelId="{E7B6E2D8-441D-5E47-BB40-3399A177FAB0}" type="presOf" srcId="{0229E579-93A4-6048-9992-C928DB099F19}" destId="{593FDB99-DCC9-A34A-A605-CF65596BD6B1}" srcOrd="0" destOrd="0" presId="urn:microsoft.com/office/officeart/2005/8/layout/default#1"/>
    <dgm:cxn modelId="{EFD68BDD-7B35-6F43-891B-3349AAEA1A1C}" type="presOf" srcId="{C189FDD6-55D6-8E46-8E68-6CD1042CE62E}" destId="{858D8FEF-6369-4D4D-A390-0292A6B86973}" srcOrd="0" destOrd="0" presId="urn:microsoft.com/office/officeart/2005/8/layout/default#1"/>
    <dgm:cxn modelId="{1859ADDF-3A0A-F84B-A138-A1F4AD437864}" type="presOf" srcId="{523BF77C-5EBC-8D45-AECC-61EE3902D908}" destId="{301C2A9D-7DC5-DB42-AC77-E8C9DD554E9A}" srcOrd="0" destOrd="0" presId="urn:microsoft.com/office/officeart/2005/8/layout/default#1"/>
    <dgm:cxn modelId="{6A3873E8-6486-5647-A1F7-93B8A788BD57}" srcId="{A202EECF-A47D-3D45-A911-20702C6399A5}" destId="{8548A264-975D-034B-93E8-5408E396B033}" srcOrd="0" destOrd="0" parTransId="{0AAB3995-D32F-2A42-96CD-EF1834381E20}" sibTransId="{7C3B7B02-3DD8-3C43-9F79-EC35706BB3E4}"/>
    <dgm:cxn modelId="{ABF15EFB-818C-9548-8951-7C2B5D6090AE}" type="presOf" srcId="{5B399E0E-D70E-B344-9E4C-67B2D44178BB}" destId="{81D3EBAE-6A40-B14E-AC82-84DFB63AA914}" srcOrd="0" destOrd="0" presId="urn:microsoft.com/office/officeart/2005/8/layout/default#1"/>
    <dgm:cxn modelId="{F067AC3E-5D78-6E46-B6A7-4A1156862CB5}" type="presParOf" srcId="{F61F019D-55EA-EF4F-A3DF-1FA550A1F08B}" destId="{12D27D06-5139-ED40-BF2E-3CA44B73ECC0}" srcOrd="0" destOrd="0" presId="urn:microsoft.com/office/officeart/2005/8/layout/default#1"/>
    <dgm:cxn modelId="{AE634763-108D-9347-B76E-5A051B95C804}" type="presParOf" srcId="{F61F019D-55EA-EF4F-A3DF-1FA550A1F08B}" destId="{EAB2723C-D60B-584F-AC5C-12CD9763589A}" srcOrd="1" destOrd="0" presId="urn:microsoft.com/office/officeart/2005/8/layout/default#1"/>
    <dgm:cxn modelId="{5C9633E0-D2C9-F64E-B10F-D84845528B60}" type="presParOf" srcId="{F61F019D-55EA-EF4F-A3DF-1FA550A1F08B}" destId="{A52386A0-FF03-C04D-AA6F-CC81117AE6FD}" srcOrd="2" destOrd="0" presId="urn:microsoft.com/office/officeart/2005/8/layout/default#1"/>
    <dgm:cxn modelId="{F79ED350-2DD3-A640-AEDB-9A15EC57C73B}" type="presParOf" srcId="{F61F019D-55EA-EF4F-A3DF-1FA550A1F08B}" destId="{26908CD7-AFEE-B849-BBE5-7BFE746EA0C5}" srcOrd="3" destOrd="0" presId="urn:microsoft.com/office/officeart/2005/8/layout/default#1"/>
    <dgm:cxn modelId="{C230153A-B105-034F-9B18-C3908FC6D017}" type="presParOf" srcId="{F61F019D-55EA-EF4F-A3DF-1FA550A1F08B}" destId="{301C2A9D-7DC5-DB42-AC77-E8C9DD554E9A}" srcOrd="4" destOrd="0" presId="urn:microsoft.com/office/officeart/2005/8/layout/default#1"/>
    <dgm:cxn modelId="{DBFB6354-0AAF-9845-906A-0E74EF5FFCFD}" type="presParOf" srcId="{F61F019D-55EA-EF4F-A3DF-1FA550A1F08B}" destId="{A5701B79-047E-2D49-9FF9-4ED484226AD9}" srcOrd="5" destOrd="0" presId="urn:microsoft.com/office/officeart/2005/8/layout/default#1"/>
    <dgm:cxn modelId="{B23AFAEF-88D1-BF46-B927-E0EC2E6C996C}" type="presParOf" srcId="{F61F019D-55EA-EF4F-A3DF-1FA550A1F08B}" destId="{C2633E0B-43EA-7646-A633-E95FE98D101C}" srcOrd="6" destOrd="0" presId="urn:microsoft.com/office/officeart/2005/8/layout/default#1"/>
    <dgm:cxn modelId="{4DAAC97C-7C57-884B-8A59-9C1A0A45C91E}" type="presParOf" srcId="{F61F019D-55EA-EF4F-A3DF-1FA550A1F08B}" destId="{A44FA2BA-1B21-AA45-8364-686BCFB2DE46}" srcOrd="7" destOrd="0" presId="urn:microsoft.com/office/officeart/2005/8/layout/default#1"/>
    <dgm:cxn modelId="{EAB44A69-21A3-7447-B3F6-DE7AA15544F1}" type="presParOf" srcId="{F61F019D-55EA-EF4F-A3DF-1FA550A1F08B}" destId="{09E81874-8852-D546-A023-F7DD6DFA3621}" srcOrd="8" destOrd="0" presId="urn:microsoft.com/office/officeart/2005/8/layout/default#1"/>
    <dgm:cxn modelId="{341FA18F-9AFE-804F-9675-8B39957E1F7F}" type="presParOf" srcId="{F61F019D-55EA-EF4F-A3DF-1FA550A1F08B}" destId="{F92F40B3-841D-6445-8204-63D70FB4B663}" srcOrd="9" destOrd="0" presId="urn:microsoft.com/office/officeart/2005/8/layout/default#1"/>
    <dgm:cxn modelId="{F073FD2A-2A4C-0041-948B-B9C9FD938F97}" type="presParOf" srcId="{F61F019D-55EA-EF4F-A3DF-1FA550A1F08B}" destId="{858D8FEF-6369-4D4D-A390-0292A6B86973}" srcOrd="10" destOrd="0" presId="urn:microsoft.com/office/officeart/2005/8/layout/default#1"/>
    <dgm:cxn modelId="{53EC1F8F-B319-E842-9B73-85D4D9D4ED19}" type="presParOf" srcId="{F61F019D-55EA-EF4F-A3DF-1FA550A1F08B}" destId="{CD4D2E15-FF45-B145-B82D-761797E0FAEB}" srcOrd="11" destOrd="0" presId="urn:microsoft.com/office/officeart/2005/8/layout/default#1"/>
    <dgm:cxn modelId="{810093EC-8A66-9D49-8799-B1176576F869}" type="presParOf" srcId="{F61F019D-55EA-EF4F-A3DF-1FA550A1F08B}" destId="{81D3EBAE-6A40-B14E-AC82-84DFB63AA914}" srcOrd="12" destOrd="0" presId="urn:microsoft.com/office/officeart/2005/8/layout/default#1"/>
    <dgm:cxn modelId="{3A2D430B-8DCD-4846-90C7-4704F4B5C7FB}" type="presParOf" srcId="{F61F019D-55EA-EF4F-A3DF-1FA550A1F08B}" destId="{16F7B85B-D83C-E84C-B06A-C10F11CAD4AB}" srcOrd="13" destOrd="0" presId="urn:microsoft.com/office/officeart/2005/8/layout/default#1"/>
    <dgm:cxn modelId="{45C9FB58-11A2-1645-8914-64961B0A0EC3}" type="presParOf" srcId="{F61F019D-55EA-EF4F-A3DF-1FA550A1F08B}" destId="{A00E83B7-A10F-5C44-9A99-6FA6C7296F74}" srcOrd="14" destOrd="0" presId="urn:microsoft.com/office/officeart/2005/8/layout/default#1"/>
    <dgm:cxn modelId="{EDD30313-716C-2844-90CC-93FE943DDA63}" type="presParOf" srcId="{F61F019D-55EA-EF4F-A3DF-1FA550A1F08B}" destId="{7FDA0C3D-A68D-5842-9736-F09C658216A3}" srcOrd="15" destOrd="0" presId="urn:microsoft.com/office/officeart/2005/8/layout/default#1"/>
    <dgm:cxn modelId="{76C01352-3D1B-334D-B5AC-A3403EAE884D}" type="presParOf" srcId="{F61F019D-55EA-EF4F-A3DF-1FA550A1F08B}" destId="{593FDB99-DCC9-A34A-A605-CF65596BD6B1}" srcOrd="16" destOrd="0" presId="urn:microsoft.com/office/officeart/2005/8/layout/default#1"/>
    <dgm:cxn modelId="{FB2A6279-81BB-AB4C-85CF-ED889D08445B}" type="presParOf" srcId="{F61F019D-55EA-EF4F-A3DF-1FA550A1F08B}" destId="{F62BDA8B-7605-5F4A-9A9F-DB881BBEDDE4}" srcOrd="17" destOrd="0" presId="urn:microsoft.com/office/officeart/2005/8/layout/default#1"/>
    <dgm:cxn modelId="{2ED2E458-07C4-A547-971F-5567CD2DAC6E}" type="presParOf" srcId="{F61F019D-55EA-EF4F-A3DF-1FA550A1F08B}" destId="{E1291F76-0DCD-F44C-80D1-6215EE2FB71D}" srcOrd="18" destOrd="0" presId="urn:microsoft.com/office/officeart/2005/8/layout/default#1"/>
    <dgm:cxn modelId="{43BBF34A-B142-9547-B4CF-C7DA8B062DF4}" type="presParOf" srcId="{F61F019D-55EA-EF4F-A3DF-1FA550A1F08B}" destId="{261E18C3-4F88-544E-81D1-8646083CA3F4}" srcOrd="19" destOrd="0" presId="urn:microsoft.com/office/officeart/2005/8/layout/default#1"/>
    <dgm:cxn modelId="{1661E7DC-7FCC-1E4B-82C7-461676C09154}" type="presParOf" srcId="{F61F019D-55EA-EF4F-A3DF-1FA550A1F08B}" destId="{846BC47F-CCC6-A348-A259-7B8CD16A1DCE}" srcOrd="2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27D06-5139-ED40-BF2E-3CA44B73ECC0}">
      <dsp:nvSpPr>
        <dsp:cNvPr id="0" name=""/>
        <dsp:cNvSpPr/>
      </dsp:nvSpPr>
      <dsp:spPr>
        <a:xfrm>
          <a:off x="579249" y="457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Agriculture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(USDA)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579249" y="457"/>
        <a:ext cx="2051863" cy="1231118"/>
      </dsp:txXfrm>
    </dsp:sp>
    <dsp:sp modelId="{A52386A0-FF03-C04D-AA6F-CC81117AE6FD}">
      <dsp:nvSpPr>
        <dsp:cNvPr id="0" name=""/>
        <dsp:cNvSpPr/>
      </dsp:nvSpPr>
      <dsp:spPr>
        <a:xfrm>
          <a:off x="2836298" y="457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Commerce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</a:t>
          </a:r>
          <a:r>
            <a:rPr lang="en-US" sz="1600" b="1" i="0" kern="1200" dirty="0" err="1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DoC</a:t>
          </a: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2836298" y="457"/>
        <a:ext cx="2051863" cy="1231118"/>
      </dsp:txXfrm>
    </dsp:sp>
    <dsp:sp modelId="{301C2A9D-7DC5-DB42-AC77-E8C9DD554E9A}">
      <dsp:nvSpPr>
        <dsp:cNvPr id="0" name=""/>
        <dsp:cNvSpPr/>
      </dsp:nvSpPr>
      <dsp:spPr>
        <a:xfrm>
          <a:off x="5093348" y="457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Defense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(DoD)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5093348" y="457"/>
        <a:ext cx="2051863" cy="1231118"/>
      </dsp:txXfrm>
    </dsp:sp>
    <dsp:sp modelId="{C2633E0B-43EA-7646-A633-E95FE98D101C}">
      <dsp:nvSpPr>
        <dsp:cNvPr id="0" name=""/>
        <dsp:cNvSpPr/>
      </dsp:nvSpPr>
      <dsp:spPr>
        <a:xfrm>
          <a:off x="7350398" y="457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Education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(ED)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7350398" y="457"/>
        <a:ext cx="2051863" cy="1231118"/>
      </dsp:txXfrm>
    </dsp:sp>
    <dsp:sp modelId="{09E81874-8852-D546-A023-F7DD6DFA3621}">
      <dsp:nvSpPr>
        <dsp:cNvPr id="0" name=""/>
        <dsp:cNvSpPr/>
      </dsp:nvSpPr>
      <dsp:spPr>
        <a:xfrm>
          <a:off x="579249" y="1436761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Energy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(DOE)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579249" y="1436761"/>
        <a:ext cx="2051863" cy="1231118"/>
      </dsp:txXfrm>
    </dsp:sp>
    <dsp:sp modelId="{858D8FEF-6369-4D4D-A390-0292A6B86973}">
      <dsp:nvSpPr>
        <dsp:cNvPr id="0" name=""/>
        <dsp:cNvSpPr/>
      </dsp:nvSpPr>
      <dsp:spPr>
        <a:xfrm>
          <a:off x="2836298" y="1436761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Health and Human Services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(HHS)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2836298" y="1436761"/>
        <a:ext cx="2051863" cy="1231118"/>
      </dsp:txXfrm>
    </dsp:sp>
    <dsp:sp modelId="{81D3EBAE-6A40-B14E-AC82-84DFB63AA914}">
      <dsp:nvSpPr>
        <dsp:cNvPr id="0" name=""/>
        <dsp:cNvSpPr/>
      </dsp:nvSpPr>
      <dsp:spPr>
        <a:xfrm>
          <a:off x="5074717" y="1443495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Homeland Security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(DHS)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5074717" y="1443495"/>
        <a:ext cx="2051863" cy="1231118"/>
      </dsp:txXfrm>
    </dsp:sp>
    <dsp:sp modelId="{A00E83B7-A10F-5C44-9A99-6FA6C7296F74}">
      <dsp:nvSpPr>
        <dsp:cNvPr id="0" name=""/>
        <dsp:cNvSpPr/>
      </dsp:nvSpPr>
      <dsp:spPr>
        <a:xfrm>
          <a:off x="7350398" y="1436761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Department of Transportation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(DOT)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7350398" y="1436761"/>
        <a:ext cx="2051863" cy="1231118"/>
      </dsp:txXfrm>
    </dsp:sp>
    <dsp:sp modelId="{593FDB99-DCC9-A34A-A605-CF65596BD6B1}">
      <dsp:nvSpPr>
        <dsp:cNvPr id="0" name=""/>
        <dsp:cNvSpPr/>
      </dsp:nvSpPr>
      <dsp:spPr>
        <a:xfrm>
          <a:off x="1707774" y="2873065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Environmental Protection Agency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(EPA)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1707774" y="2873065"/>
        <a:ext cx="2051863" cy="1231118"/>
      </dsp:txXfrm>
    </dsp:sp>
    <dsp:sp modelId="{E1291F76-0DCD-F44C-80D1-6215EE2FB71D}">
      <dsp:nvSpPr>
        <dsp:cNvPr id="0" name=""/>
        <dsp:cNvSpPr/>
      </dsp:nvSpPr>
      <dsp:spPr>
        <a:xfrm>
          <a:off x="3964823" y="2873065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National Aeronautics and Space Administration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(NASA)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3964823" y="2873065"/>
        <a:ext cx="2051863" cy="1231118"/>
      </dsp:txXfrm>
    </dsp:sp>
    <dsp:sp modelId="{846BC47F-CCC6-A348-A259-7B8CD16A1DCE}">
      <dsp:nvSpPr>
        <dsp:cNvPr id="0" name=""/>
        <dsp:cNvSpPr/>
      </dsp:nvSpPr>
      <dsp:spPr>
        <a:xfrm>
          <a:off x="6221873" y="2873065"/>
          <a:ext cx="2051863" cy="123111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National Science Foundation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rPr>
            <a:t>(NSF)</a:t>
          </a:r>
          <a:endParaRPr lang="en-US" sz="1600" b="1" i="0" kern="1200" dirty="0">
            <a:latin typeface="Helvetica" charset="0"/>
            <a:ea typeface="Helvetica" charset="0"/>
            <a:cs typeface="Helvetica" charset="0"/>
          </a:endParaRPr>
        </a:p>
      </dsp:txBody>
      <dsp:txXfrm>
        <a:off x="6221873" y="2873065"/>
        <a:ext cx="2051863" cy="1231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353-0C48-4B83-9AEC-843C7116827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3E17D-C50C-4CCE-8336-E6BC0A28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9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90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1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775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5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0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2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4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58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870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7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0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2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65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69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0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98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54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42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08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18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88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58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403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81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235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27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8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9907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50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81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27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4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82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34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94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693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929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864D9-3BCE-4B9B-80CC-223FEDB44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6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9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4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7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16A09-1702-4EB1-9847-83272B3B3E6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4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5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5FEC8-3E81-D447-BBC9-C5FA792F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1860A8-6FC3-F94E-AF91-6606AE200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BCC49-F116-AC4F-A903-E6BC2C0D2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26844-F848-FD48-B543-E900372F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4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4BE23-EDF3-0649-8F08-2C52A69F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6184E-83C9-A547-838B-998B9CBB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95800-5B7F-2447-894A-D6193A0B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9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21F2-E45A-A84D-AE84-D4926E2C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19BC-34AF-C548-AD65-87EC91C68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3A9A9-9AE0-0F4D-91CD-E191EDA6A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5BE58-9C15-754C-A444-EC745F65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83664-148E-2B4B-BFBE-25E7AD53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CAFD2-11A7-E24A-A07A-C591603E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7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A783-67B0-7C43-A4D6-FD3081C3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5F2FC-50F5-F94F-BEE6-A8AD085C7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93BCB-0524-9C40-B0D2-798434C62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01EAE-821B-A14A-8169-35631B84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E448A-0C13-4D4F-9980-95B3F6F1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EEE0F-33DB-604A-A87E-ECBE9E21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1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B4B7-5DB2-994C-8649-2931EAFB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204B2-81A9-3849-B7D9-0FAFA37CA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EC04C-D5DA-A848-AC9E-9D28D92C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D82A-28DB-B041-A9B1-705208F7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A91F-5463-5045-875B-EFB59F5B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0808A-0A56-8448-A78D-26844B94A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21CD5-116F-1749-96CB-0C04A1AFC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F36CE-A396-0640-8FCB-B08AEC4F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1E06E-F25A-7A4D-B4C7-D330F20B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DC7FA-0982-654F-A10E-438369E8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3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0"/>
            <a:ext cx="3657600" cy="3657600"/>
          </a:xfrm>
        </p:spPr>
        <p:txBody>
          <a:bodyPr wrap="square" anchor="ctr"/>
          <a:lstStyle>
            <a:lvl1pPr>
              <a:lnSpc>
                <a:spcPct val="80000"/>
              </a:lnSpc>
              <a:defRPr sz="45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376" y="1828800"/>
            <a:ext cx="6385024" cy="3657600"/>
          </a:xfrm>
        </p:spPr>
        <p:txBody>
          <a:bodyPr anchor="ctr" anchorCtr="0"/>
          <a:lstStyle>
            <a:lvl1pPr marL="304792" indent="-304792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ct val="80000"/>
              <a:defRPr/>
            </a:lvl1pPr>
            <a:lvl2pPr marL="914377" indent="-304792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ct val="80000"/>
              <a:defRPr/>
            </a:lvl2pPr>
            <a:lvl3pPr marL="1523962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ct val="80000"/>
              <a:defRPr/>
            </a:lvl3pPr>
            <a:lvl4pPr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ct val="80000"/>
              <a:defRPr/>
            </a:lvl4pPr>
            <a:lvl5pPr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ct val="8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04801" y="463296"/>
            <a:ext cx="7902911" cy="648685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66CC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95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0675"/>
            <a:ext cx="10363200" cy="1468967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bg1"/>
                </a:solidFill>
                <a:latin typeface="Times"/>
                <a:cs typeface="Time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08863"/>
            <a:ext cx="8534400" cy="5065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>
                <a:solidFill>
                  <a:srgbClr val="00A3E0"/>
                </a:solidFill>
                <a:latin typeface="Arial"/>
                <a:cs typeface="Arial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5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ing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4439"/>
            <a:ext cx="10972800" cy="4572000"/>
          </a:xfrm>
          <a:prstGeom prst="rect">
            <a:avLst/>
          </a:prstGeom>
        </p:spPr>
        <p:txBody>
          <a:bodyPr/>
          <a:lstStyle>
            <a:lvl1pPr>
              <a:defRPr sz="26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09600" y="164370"/>
            <a:ext cx="10972800" cy="584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46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24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54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81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334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498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5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CB1B-9DB6-7148-B271-1F28A0BC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AA282-66F0-F243-9B04-044A59957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F4FEC-005F-2B41-BDE1-E927D9DFD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EEBA6F-2EFE-1F4A-A9AE-47C16EDC3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4D303-EBAA-5642-9C68-2CC2727A1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02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854CE-AFFA-C147-AED1-C8935FBE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0DED-85FE-BD43-AE09-CD831AF14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2CE9-FDD4-6443-B07C-6543F1CB9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196F8-1C1E-CB4F-86F2-26FB75B138AD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C07A9-EF78-2644-832D-CFAF445EC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AF807-985B-5E44-8D96-184453752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1E29-609A-9949-97DD-11AA226B56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6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4" r:id="rId17"/>
    <p:sldLayoutId id="2147483675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dc.duq.edu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dc.duq.edu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2880" y="987425"/>
            <a:ext cx="5366067" cy="4864735"/>
          </a:xfrm>
        </p:spPr>
        <p:txBody>
          <a:bodyPr>
            <a:normAutofit/>
          </a:bodyPr>
          <a:lstStyle/>
          <a:p>
            <a:pPr algn="ctr"/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Nova Southeastern University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 Wayne Huizenga College of Business and Entrepreneurship</a:t>
            </a: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latin typeface="+mn-lt"/>
              </a:rPr>
              <a:t>Michele Migliuolo, Ph.D.</a:t>
            </a: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latin typeface="+mn-lt"/>
              </a:rPr>
              <a:t>F</a:t>
            </a:r>
            <a:r>
              <a:rPr lang="en-IN" sz="2400" dirty="0" err="1">
                <a:solidFill>
                  <a:schemeClr val="bg1"/>
                </a:solidFill>
                <a:latin typeface="+mn-lt"/>
              </a:rPr>
              <a:t>unding</a:t>
            </a:r>
            <a:r>
              <a:rPr lang="en-IN" sz="2400" dirty="0">
                <a:solidFill>
                  <a:schemeClr val="bg1"/>
                </a:solidFill>
                <a:latin typeface="+mn-lt"/>
              </a:rPr>
              <a:t> The Startup</a:t>
            </a: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" b="57"/>
          <a:stretch>
            <a:fillRect/>
          </a:stretch>
        </p:blipFill>
        <p:spPr>
          <a:xfrm>
            <a:off x="5548947" y="987425"/>
            <a:ext cx="6290866" cy="49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4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511" y="30279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Florida Investments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F8D2B9-0040-FBE4-9516-17841574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884" y="1482757"/>
            <a:ext cx="1933669" cy="4676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5BCFF4-6419-343F-0431-4D43806C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3" y="1484351"/>
            <a:ext cx="8505476" cy="46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893" y="30279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Deals in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1E6E5-81D8-7E68-813F-B52DF1D1B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598" y="1429946"/>
            <a:ext cx="8449640" cy="50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0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511" y="276445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Exits in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9E805-52C4-9421-AB96-7A4FB41F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47" y="1817721"/>
            <a:ext cx="9703306" cy="37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5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77755" y="291209"/>
            <a:ext cx="11797215" cy="77784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873" y="163941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Journey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299"/>
            <a:ext cx="12210794" cy="25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3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lvl="0" algn="ctr" defTabSz="609539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Supports R&amp;D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78EAB-CD59-32D0-F06D-1F4395B7B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85" y="1117495"/>
            <a:ext cx="8948629" cy="51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6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742" y="385220"/>
            <a:ext cx="11618977" cy="55399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l"/>
            <a:r>
              <a:rPr 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US government is the largest source of funding for basic R&amp;D</a:t>
            </a:r>
            <a:endParaRPr lang="en-US" sz="2800" b="1" i="0" dirty="0">
              <a:solidFill>
                <a:srgbClr val="404040"/>
              </a:solidFill>
              <a:effectLst/>
              <a:latin typeface="Avenir Nex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8496E-E7AA-8244-794D-F8E8BA22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57" y="1051527"/>
            <a:ext cx="9323486" cy="5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21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lvl="0" algn="ctr" defTabSz="609539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Helps Companies Grow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029" y="956205"/>
            <a:ext cx="116189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Non-dilutive funding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money out and not expecting a return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economic payoff of the company/society &gt; debt of the grant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Grant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SBIR* (1982)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STTR* (1992)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help companies conduct their own R&amp;D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important to start-ups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initial funding and allows them to demonstrate proof of a product concept to investors</a:t>
            </a:r>
          </a:p>
        </p:txBody>
      </p:sp>
    </p:spTree>
    <p:extLst>
      <p:ext uri="{BB962C8B-B14F-4D97-AF65-F5344CB8AC3E}">
        <p14:creationId xmlns:p14="http://schemas.microsoft.com/office/powerpoint/2010/main" val="95962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029" y="533706"/>
            <a:ext cx="10258206" cy="3139315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marL="838138" lvl="1" indent="-380972" defTabSz="609555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set-aside program for small business to engage in Federal R&amp;D with potential for commercialization</a:t>
            </a:r>
            <a:br>
              <a:rPr lang="en-US" sz="2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spc="-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3.0% of the extramural research budget (FY2015 ~2.0 Billion in summation) for all agencies with a budget greater than $100M per year.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317029" y="340657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29" y="302793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 Business Innovation Research Program</a:t>
            </a:r>
          </a:p>
        </p:txBody>
      </p:sp>
      <p:pic>
        <p:nvPicPr>
          <p:cNvPr id="1028" name="Picture 4" descr="Image result for sb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65" y="5577642"/>
            <a:ext cx="3024947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6"/>
          <p:cNvGraphicFramePr>
            <a:graphicFrameLocks/>
          </p:cNvGraphicFramePr>
          <p:nvPr/>
        </p:nvGraphicFramePr>
        <p:xfrm>
          <a:off x="1353457" y="3759425"/>
          <a:ext cx="8962572" cy="706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6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FY 2017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2.5%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2.6%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2.7%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2.8%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2.9%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3.0%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3.2%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BEFEBB-266C-2EA4-126C-7B7FE158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963" y="4557366"/>
            <a:ext cx="7865550" cy="9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29" y="340657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29" y="302793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Participating Agencies</a:t>
            </a:r>
          </a:p>
        </p:txBody>
      </p:sp>
      <p:graphicFrame>
        <p:nvGraphicFramePr>
          <p:cNvPr id="12" name="Diagram 11"/>
          <p:cNvGraphicFramePr/>
          <p:nvPr/>
        </p:nvGraphicFramePr>
        <p:xfrm>
          <a:off x="912411" y="1241258"/>
          <a:ext cx="9981511" cy="4104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4" descr="Image result for sbi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92" y="5474869"/>
            <a:ext cx="3024947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14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29" y="340657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29" y="302793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Equity and IP</a:t>
            </a:r>
          </a:p>
        </p:txBody>
      </p:sp>
      <p:pic>
        <p:nvPicPr>
          <p:cNvPr id="13" name="Picture 4" descr="Image result for sb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92" y="5474869"/>
            <a:ext cx="3024947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2E3AC-44F6-9549-9E32-2E1B330CB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92" y="1101267"/>
            <a:ext cx="5075145" cy="41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97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Session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038216" y="1050131"/>
            <a:ext cx="9674695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Industry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 Capital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Capital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Grants: The SBIR Program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Friends, Family, (&amp; Fools)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Investors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Investment Groups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 Development Agencies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Development Financial Institutions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 Capital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Crowdfunding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4BCEB4B2-EBAD-9F4F-CF66-8A9D225F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07" y="1347107"/>
            <a:ext cx="3049233" cy="42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35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29" y="340657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29" y="302793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Three-Step Program</a:t>
            </a:r>
          </a:p>
        </p:txBody>
      </p:sp>
      <p:pic>
        <p:nvPicPr>
          <p:cNvPr id="13" name="Picture 4" descr="Image result for sb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86" y="5361627"/>
            <a:ext cx="3024947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59038" y="3192365"/>
            <a:ext cx="9080844" cy="1752505"/>
            <a:chOff x="1236402" y="2953298"/>
            <a:chExt cx="9080844" cy="1752505"/>
          </a:xfrm>
        </p:grpSpPr>
        <p:sp>
          <p:nvSpPr>
            <p:cNvPr id="11" name="Pentagon 10"/>
            <p:cNvSpPr/>
            <p:nvPr/>
          </p:nvSpPr>
          <p:spPr>
            <a:xfrm>
              <a:off x="1236402" y="2953298"/>
              <a:ext cx="3313557" cy="1752503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tIns="274320" rtlCol="0" anchor="t" anchorCtr="0"/>
            <a:lstStyle/>
            <a:p>
              <a:r>
                <a:rPr lang="en-US" sz="2400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Phase I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Concept Development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6 months</a:t>
              </a:r>
            </a:p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Source Sans Pro Web"/>
                </a:rPr>
                <a:t>$50,000 - $275,000</a:t>
              </a:r>
              <a:endPara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Pentagon 13"/>
            <p:cNvSpPr/>
            <p:nvPr/>
          </p:nvSpPr>
          <p:spPr>
            <a:xfrm>
              <a:off x="4544293" y="2953298"/>
              <a:ext cx="3298830" cy="1752503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tIns="274320" rtlCol="0" anchor="t" anchorCtr="0"/>
            <a:lstStyle/>
            <a:p>
              <a:r>
                <a:rPr lang="en-US" sz="2400" b="1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Phase II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Prototype Development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24 months</a:t>
              </a:r>
            </a:p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Source Sans Pro Web"/>
                </a:rPr>
                <a:t>$750,000 - $1.8 million</a:t>
              </a:r>
              <a:endPara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57850" y="2953299"/>
              <a:ext cx="2459396" cy="17525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74320" tIns="274320" rtlCol="0" anchor="t" anchorCtr="0"/>
            <a:lstStyle/>
            <a:p>
              <a:r>
                <a:rPr lang="en-US" sz="2400" b="1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Phase III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Commercialization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No SBIR funding</a:t>
              </a:r>
            </a:p>
          </p:txBody>
        </p:sp>
      </p:grpSp>
      <p:pic>
        <p:nvPicPr>
          <p:cNvPr id="16" name="Picture 8" descr="Image result for sbir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38" y="956204"/>
            <a:ext cx="9080844" cy="18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36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29" y="340657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29" y="302793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Total Awards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19" y="-1529197"/>
            <a:ext cx="11486169" cy="67720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3628" y="1057912"/>
            <a:ext cx="3007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California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Massachusetts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Virginia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New York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Maryland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Colorado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Pennsylvania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Texas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Ohio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LucidaGrande" charset="0"/>
              <a:buChar char="→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Florida</a:t>
            </a:r>
          </a:p>
        </p:txBody>
      </p:sp>
      <p:pic>
        <p:nvPicPr>
          <p:cNvPr id="17" name="Picture 4" descr="Image result for sb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26" y="5474869"/>
            <a:ext cx="3024947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24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29" y="340657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29" y="302793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 by Agency</a:t>
            </a:r>
          </a:p>
        </p:txBody>
      </p:sp>
      <p:pic>
        <p:nvPicPr>
          <p:cNvPr id="17" name="Picture 4" descr="Image result for sb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26" y="5474869"/>
            <a:ext cx="3024947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nt News – SciNcite">
            <a:extLst>
              <a:ext uri="{FF2B5EF4-FFF2-40B4-BE49-F238E27FC236}">
                <a16:creationId xmlns:a16="http://schemas.microsoft.com/office/drawing/2014/main" id="{CBAE58F6-0DB6-920A-92E5-923C8471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9" y="1098381"/>
            <a:ext cx="5112182" cy="41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DAAB36-EB2A-47EA-C615-82E671138C34}"/>
              </a:ext>
            </a:extLst>
          </p:cNvPr>
          <p:cNvGrpSpPr/>
          <p:nvPr/>
        </p:nvGrpSpPr>
        <p:grpSpPr>
          <a:xfrm>
            <a:off x="5786163" y="1098381"/>
            <a:ext cx="6149843" cy="4138799"/>
            <a:chOff x="5786163" y="1098381"/>
            <a:chExt cx="6149843" cy="41387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21805F-C7BB-F914-27A0-62D9B3708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6163" y="1098381"/>
              <a:ext cx="6149843" cy="41387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928A75-048B-EEE1-D202-84AF5E973D11}"/>
                </a:ext>
              </a:extLst>
            </p:cNvPr>
            <p:cNvSpPr/>
            <p:nvPr/>
          </p:nvSpPr>
          <p:spPr>
            <a:xfrm>
              <a:off x="6776357" y="1098381"/>
              <a:ext cx="653143" cy="297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42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1C6C-87F1-B4DF-40F7-5E39827C6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50" y="956205"/>
            <a:ext cx="9067761" cy="55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8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“Series”?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F67D1-CC9F-FCE1-BECD-2592DD07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639" y="1070505"/>
            <a:ext cx="8296721" cy="53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88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Major Sources of Capital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030" y="1084820"/>
            <a:ext cx="9964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 capital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acquired by a business as a result of selling some form of ownership of that business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capital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acquired by a business with the understanding that the capital will have to be repaid by the business, within a defined time period, usually with interest</a:t>
            </a:r>
          </a:p>
        </p:txBody>
      </p:sp>
    </p:spTree>
    <p:extLst>
      <p:ext uri="{BB962C8B-B14F-4D97-AF65-F5344CB8AC3E}">
        <p14:creationId xmlns:p14="http://schemas.microsoft.com/office/powerpoint/2010/main" val="1828164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Sources of Funding Are Best?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369DD3-5BB6-4BCD-8300-54C5A7D01EB5}"/>
              </a:ext>
            </a:extLst>
          </p:cNvPr>
          <p:cNvSpPr txBox="1">
            <a:spLocks/>
          </p:cNvSpPr>
          <p:nvPr/>
        </p:nvSpPr>
        <p:spPr>
          <a:xfrm>
            <a:off x="317029" y="1155441"/>
            <a:ext cx="10783362" cy="433705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Think about the following: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Once you give away or sell ownership (equity) it is very unlikely you will get it back.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Investors in start-ups take on risk and expect profit, to be repaid, or to be given a means to exit.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Debt needs to be repaid.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There are limits to the amount of debt any company can obtain and support.</a:t>
            </a:r>
          </a:p>
        </p:txBody>
      </p:sp>
    </p:spTree>
    <p:extLst>
      <p:ext uri="{BB962C8B-B14F-4D97-AF65-F5344CB8AC3E}">
        <p14:creationId xmlns:p14="http://schemas.microsoft.com/office/powerpoint/2010/main" val="208729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96" y="1347017"/>
            <a:ext cx="8673282" cy="50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8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Diluted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http://old.startitup.sk/public/how-startup-funding-works11-e1369833450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64" y="984977"/>
            <a:ext cx="8671672" cy="55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373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Diluted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265A3E12-B3B0-EAB9-FF1D-E91633398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05" y="956205"/>
            <a:ext cx="63722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1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32C049-19B6-3ED2-4A25-EDD390F39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311" y="30068"/>
            <a:ext cx="5260796" cy="67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Do You Need?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17030" y="959910"/>
            <a:ext cx="8858250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how much money you will need: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year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a significant milestone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30% buffer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will take 6-9 months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(Current climate 9-12 months)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(seed) or Venture Capital (Series A)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17600" y="1326090"/>
            <a:ext cx="3557370" cy="3017520"/>
            <a:chOff x="7532229" y="2514147"/>
            <a:chExt cx="3557370" cy="3017520"/>
          </a:xfrm>
        </p:grpSpPr>
        <p:sp>
          <p:nvSpPr>
            <p:cNvPr id="2" name="Rectangle 1"/>
            <p:cNvSpPr/>
            <p:nvPr/>
          </p:nvSpPr>
          <p:spPr>
            <a:xfrm>
              <a:off x="7532406" y="2514147"/>
              <a:ext cx="3557016" cy="30175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https://mosaichub.files.wordpress.com/2011/12/stages-of-fund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229" y="2514147"/>
              <a:ext cx="3557370" cy="301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06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Ideal Investor?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17029" y="956205"/>
            <a:ext cx="11684471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needs dictate investor type: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R&amp;D: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Government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Micro-seed, &lt;$100k:</a:t>
            </a:r>
          </a:p>
          <a:p>
            <a:pPr marL="1181055" lvl="1" indent="-5715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Alphalab, Innovation Works,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Ycombinator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Techstars, F&amp;F, Visa/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Mastercard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$0.1-2M:</a:t>
            </a:r>
          </a:p>
          <a:p>
            <a:pPr marL="1181055" lvl="1" indent="-5715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Angels, angel funds, venture development organizations, early stage VC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 A, $2-10M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181055" lvl="1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 Capital, Strategic Partner, Investment Bank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money is best:</a:t>
            </a:r>
          </a:p>
          <a:p>
            <a:pPr marL="952455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some point you will need money in. If not smart, then a hands-off investor is second best</a:t>
            </a:r>
          </a:p>
        </p:txBody>
      </p:sp>
      <p:pic>
        <p:nvPicPr>
          <p:cNvPr id="7" name="Picture 2" descr="Image result for equity fu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87" y="1103342"/>
            <a:ext cx="36671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2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Your Target Investors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42950" y="974462"/>
            <a:ext cx="10911168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Learn about their preferences for startups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Avoid people or firms with competing investments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Get to know the lead partner/investor in your deal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 your own due diligence!</a:t>
            </a:r>
          </a:p>
        </p:txBody>
      </p:sp>
      <p:pic>
        <p:nvPicPr>
          <p:cNvPr id="11" name="Picture 2" descr="http://techangel.london/wp-content/uploads/2015/09/dt150911-624x19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09" y="3581908"/>
            <a:ext cx="7973049" cy="24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4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Friends, Family, (&amp; Fools)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95221" y="956205"/>
            <a:ext cx="10453968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round ~$10k-100k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investor ~$5k-20k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money value of the deal: anything!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you maintain control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you determine the valuation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accredited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sophisticated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to no added value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commitment to follow on funding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fail, you will still be seeing them every Holiday</a:t>
            </a:r>
          </a:p>
        </p:txBody>
      </p:sp>
      <p:pic>
        <p:nvPicPr>
          <p:cNvPr id="11" name="Picture 2" descr="http://www.advantagewest.com/scc/SCC%20FF%20Funding%20HTML/html-css/chapter3/Chapter3_files/image00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t="17897" r="7087" b="18469"/>
          <a:stretch/>
        </p:blipFill>
        <p:spPr bwMode="auto">
          <a:xfrm>
            <a:off x="7864743" y="3645042"/>
            <a:ext cx="3774059" cy="18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riends and family fun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43" y="1207777"/>
            <a:ext cx="3663880" cy="21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014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Investors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317030" y="915177"/>
            <a:ext cx="9505950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round ~$50,000 - $1M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investor ~$10,000 - $150,000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Pre-money valuation, if necessary, ~$1M - $2M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deal: convertible debt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investor: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working alone, including “Super-angels”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working together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Organized angel groups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funds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act as a mentor and guide</a:t>
            </a:r>
          </a:p>
        </p:txBody>
      </p:sp>
      <p:pic>
        <p:nvPicPr>
          <p:cNvPr id="12" name="Picture 2" descr="Image result for equity fu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80590"/>
            <a:ext cx="3364287" cy="223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i.wsj.net/public/resources/images/SM-AA808_SMCOVE_GV_20131125125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871" y="996786"/>
            <a:ext cx="2360519" cy="36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8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Investors Look for These Characteristics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://si.wsj.net/public/resources/images/SM-AA808_SMCOVE_GV_20131125125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408" y="1266819"/>
            <a:ext cx="2919599" cy="447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7029" y="1141081"/>
            <a:ext cx="8699379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Product, service, or business model has clear competitive advantage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Pursuing large or fast-growing market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Passionate founding team with necessary skills to deliver product or service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00"/>
                </a:solidFill>
              </a:rPr>
              <a:t>An extremely likable and coachable CEO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Potential for 10 times return on investment in five years</a:t>
            </a:r>
          </a:p>
        </p:txBody>
      </p:sp>
    </p:spTree>
    <p:extLst>
      <p:ext uri="{BB962C8B-B14F-4D97-AF65-F5344CB8AC3E}">
        <p14:creationId xmlns:p14="http://schemas.microsoft.com/office/powerpoint/2010/main" val="2789687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Investments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://si.wsj.net/public/resources/images/SM-AA808_SMCOVE_GV_20131125125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871" y="996786"/>
            <a:ext cx="2360519" cy="36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709969-225A-4A60-BA41-D57D1A44F1F8}"/>
              </a:ext>
            </a:extLst>
          </p:cNvPr>
          <p:cNvSpPr txBox="1">
            <a:spLocks/>
          </p:cNvSpPr>
          <p:nvPr/>
        </p:nvSpPr>
        <p:spPr>
          <a:xfrm>
            <a:off x="412722" y="1092478"/>
            <a:ext cx="8731277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Typically $10,000 to $150,000 per company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An angel is more likely than not to lose some or all of any individual investment.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90% of all cash returns are produced by 10% of an angel’s investments.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Over a four-year period, the typical U.S. angel investor makes a 2.5x return on all investments combined, an approximate 25% annual return.</a:t>
            </a:r>
          </a:p>
          <a:p>
            <a:pPr algn="l">
              <a:buFont typeface="Calibri" panose="020F0502020204030204" pitchFamily="34" charset="0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algn="l">
              <a:buFont typeface="Calibri" panose="020F0502020204030204" pitchFamily="34" charset="0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31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Groups and Networks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5220" y="1096925"/>
            <a:ext cx="10743393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Pool investment capital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Share research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Find sources of experienced advice for their portfolio companies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Angel Capital Association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Angel Resource Institute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Gust.com, Funded.com</a:t>
            </a:r>
          </a:p>
        </p:txBody>
      </p:sp>
      <p:pic>
        <p:nvPicPr>
          <p:cNvPr id="12" name="Picture 2" descr="https://www.bluetreealliedangels.com/assets/images/logos/logo-white2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23" y="1251643"/>
            <a:ext cx="3378200" cy="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personal entrepreneurial pitch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72" y="3112005"/>
            <a:ext cx="3191968" cy="19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479EB80B-3FA6-738F-321B-FD60FFD3A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473" y="5487573"/>
            <a:ext cx="1504950" cy="619125"/>
          </a:xfrm>
          <a:prstGeom prst="rect">
            <a:avLst/>
          </a:prstGeom>
        </p:spPr>
      </p:pic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25CA7A4F-8A6A-7372-9B6E-EC8340E48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759" y="5487573"/>
            <a:ext cx="1719478" cy="627511"/>
          </a:xfrm>
          <a:prstGeom prst="rect">
            <a:avLst/>
          </a:prstGeom>
        </p:spPr>
      </p:pic>
      <p:pic>
        <p:nvPicPr>
          <p:cNvPr id="7" name="Picture 6" descr="A blue and green text on a blue background&#10;&#10;Description automatically generated">
            <a:extLst>
              <a:ext uri="{FF2B5EF4-FFF2-40B4-BE49-F238E27FC236}">
                <a16:creationId xmlns:a16="http://schemas.microsoft.com/office/drawing/2014/main" id="{96F854D2-3217-81E2-6E17-C3E7694CD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763" y="5511272"/>
            <a:ext cx="3120201" cy="611542"/>
          </a:xfrm>
          <a:prstGeom prst="rect">
            <a:avLst/>
          </a:prstGeom>
        </p:spPr>
      </p:pic>
      <p:pic>
        <p:nvPicPr>
          <p:cNvPr id="13" name="Picture 12" descr="A blue and white logo&#10;&#10;Description automatically generated">
            <a:extLst>
              <a:ext uri="{FF2B5EF4-FFF2-40B4-BE49-F238E27FC236}">
                <a16:creationId xmlns:a16="http://schemas.microsoft.com/office/drawing/2014/main" id="{6DFE0845-3BB2-23A8-F80A-AA73F4A10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551" y="5514427"/>
            <a:ext cx="2750972" cy="608388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79456F60-5C6A-3501-535E-75292701D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5" y="5514426"/>
            <a:ext cx="1924021" cy="6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9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8432" y="793948"/>
            <a:ext cx="11783568" cy="5524583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marL="838118" lvl="1" indent="-380962" defTabSz="609539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headquartered within 250 miles of Pittsburgh.</a:t>
            </a: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Experienced and talented management team.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product preferred.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sales commitments preferred.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path to cash flow breakeven.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exit strategy.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10x return expected within 3-5 years.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Seeking investment between $200,000 and $3M.</a:t>
            </a:r>
          </a:p>
          <a:p>
            <a:pPr marL="380990" indent="-380990" defTabSz="60958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Pre-money valuation of less than $5M.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3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30" y="278731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39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Tree Allied Angels Investment Criteria</a:t>
            </a:r>
          </a:p>
        </p:txBody>
      </p:sp>
      <p:pic>
        <p:nvPicPr>
          <p:cNvPr id="1028" name="Picture 4" descr="hustling shark tan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255" y="2291840"/>
            <a:ext cx="3711389" cy="20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63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3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30" y="278731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39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Tree Allied Angels Process</a:t>
            </a:r>
          </a:p>
        </p:txBody>
      </p:sp>
      <p:pic>
        <p:nvPicPr>
          <p:cNvPr id="4098" name="Picture 2" descr="quickflo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0" y="1041241"/>
            <a:ext cx="10887287" cy="430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2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512" y="30279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Industry</a:t>
            </a:r>
          </a:p>
        </p:txBody>
      </p:sp>
      <p:pic>
        <p:nvPicPr>
          <p:cNvPr id="1028" name="Picture 4" descr="Venture Capital 2021 Recap—A Record Breaking Year">
            <a:extLst>
              <a:ext uri="{FF2B5EF4-FFF2-40B4-BE49-F238E27FC236}">
                <a16:creationId xmlns:a16="http://schemas.microsoft.com/office/drawing/2014/main" id="{74A0D6B7-70A0-CA1B-712D-DF489306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28" y="1294758"/>
            <a:ext cx="8539616" cy="50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F34EC-9455-C7F0-9268-D123C9569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190" y="1420506"/>
            <a:ext cx="1133633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99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 Development Organization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06275" y="956205"/>
            <a:ext cx="11529732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Typical round ~$50,000-$500,000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Most of the time this is convertible debt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They are friendly investors who truly want to help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Often they are funded by state economic development funds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Board observer position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Often very active investors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Keep “dry powder”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Frequent deal networkers</a:t>
            </a:r>
          </a:p>
        </p:txBody>
      </p:sp>
      <p:pic>
        <p:nvPicPr>
          <p:cNvPr id="7" name="Picture 2" descr="Image result for startup fu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73" y="2946177"/>
            <a:ext cx="4536763" cy="226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043" y="5896742"/>
            <a:ext cx="3237863" cy="510236"/>
          </a:xfrm>
          <a:prstGeom prst="rect">
            <a:avLst/>
          </a:prstGeom>
        </p:spPr>
      </p:pic>
      <p:pic>
        <p:nvPicPr>
          <p:cNvPr id="12" name="Picture 6" descr="PLSG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30" y="1162178"/>
            <a:ext cx="1989751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681" y="5762689"/>
            <a:ext cx="3609107" cy="714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913" y="5828619"/>
            <a:ext cx="2438400" cy="6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3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30" y="278731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39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Development Financial Institutions (1)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06574D-CB54-4421-B8B0-5337718FDD2B}"/>
              </a:ext>
            </a:extLst>
          </p:cNvPr>
          <p:cNvSpPr txBox="1">
            <a:spLocks/>
          </p:cNvSpPr>
          <p:nvPr/>
        </p:nvSpPr>
        <p:spPr>
          <a:xfrm>
            <a:off x="493823" y="980274"/>
            <a:ext cx="10574670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economic opportunity in low-income communities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 to businesses that support local economic development</a:t>
            </a:r>
          </a:p>
          <a:p>
            <a:pPr marL="1676310" lvl="2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of local jobs</a:t>
            </a:r>
          </a:p>
          <a:p>
            <a:pPr marL="1676310" lvl="2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affordable housing</a:t>
            </a:r>
          </a:p>
          <a:p>
            <a:pPr algn="l">
              <a:buFont typeface="Calibri" panose="020F0502020204030204" pitchFamily="34" charset="0"/>
              <a:buNone/>
              <a:defRPr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Logo of the Urban Redevelopment Authority (Singapore).sv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71" y="2810499"/>
            <a:ext cx="3657600" cy="112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183471" y="4080264"/>
            <a:ext cx="4572000" cy="630621"/>
            <a:chOff x="2133403" y="1164937"/>
            <a:chExt cx="6629400" cy="914400"/>
          </a:xfrm>
        </p:grpSpPr>
        <p:sp>
          <p:nvSpPr>
            <p:cNvPr id="12" name="Rectangle 11"/>
            <p:cNvSpPr/>
            <p:nvPr/>
          </p:nvSpPr>
          <p:spPr>
            <a:xfrm>
              <a:off x="2133403" y="1164937"/>
              <a:ext cx="6629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Company Logo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167" y="1164937"/>
              <a:ext cx="662587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142383" y="4886199"/>
            <a:ext cx="465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Center of Excellence in Technology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Robotics, Healthcare &amp; Life Sciences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6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3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030" y="278731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39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Development Financial Institutions (2)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4613" y="980274"/>
            <a:ext cx="10352494" cy="48768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CDFI support can be in the form of: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Loans or loan support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 investment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or awards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guarantees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credit allocations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CDFIs: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from banks, credit unions, community development loan funds and venture capital funds</a:t>
            </a:r>
          </a:p>
          <a:p>
            <a:pPr marL="1562010" lvl="2" indent="-342900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sense as a source of funding when traditional financing from banks or private investors is not an option due to: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1118" lvl="4" indent="-34290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than perfect credit</a:t>
            </a:r>
          </a:p>
          <a:p>
            <a:pPr marL="2781118" lvl="4" indent="-34290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Returns too low to interest an angel or venture capital</a:t>
            </a:r>
          </a:p>
        </p:txBody>
      </p:sp>
      <p:pic>
        <p:nvPicPr>
          <p:cNvPr id="1026" name="Picture 2" descr="Logo of the Urban Redevelopment Authority (Singapore).sv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71" y="1364475"/>
            <a:ext cx="3657600" cy="112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183471" y="2634240"/>
            <a:ext cx="4572000" cy="630621"/>
            <a:chOff x="2133403" y="1164937"/>
            <a:chExt cx="6629400" cy="914400"/>
          </a:xfrm>
        </p:grpSpPr>
        <p:sp>
          <p:nvSpPr>
            <p:cNvPr id="12" name="Rectangle 11"/>
            <p:cNvSpPr/>
            <p:nvPr/>
          </p:nvSpPr>
          <p:spPr>
            <a:xfrm>
              <a:off x="2133403" y="1164937"/>
              <a:ext cx="6629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Company Logo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167" y="1164937"/>
              <a:ext cx="662587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142383" y="3440175"/>
            <a:ext cx="465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Center of Excellence in Technology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Robotics, Healthcare &amp; Life Sciences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7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 Capital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317030" y="956205"/>
            <a:ext cx="8858250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Typical round ~$10M - $100M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Each investor ~$2M - $25M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 money </a:t>
            </a:r>
            <a:r>
              <a:rPr lang="en-US" sz="3200">
                <a:solidFill>
                  <a:schemeClr val="bg1"/>
                </a:solidFill>
              </a:rPr>
              <a:t>valuation ~$5M </a:t>
            </a:r>
            <a:r>
              <a:rPr lang="en-US" sz="3200" dirty="0">
                <a:solidFill>
                  <a:schemeClr val="bg1"/>
                </a:solidFill>
              </a:rPr>
              <a:t>minimum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Board position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Often very active investors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Keep “dry powder”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Frequent deal syndicators</a:t>
            </a:r>
          </a:p>
        </p:txBody>
      </p:sp>
      <p:pic>
        <p:nvPicPr>
          <p:cNvPr id="12" name="Picture 2" descr="https://s-media-cache-ak0.pinimg.com/236x/dc/e7/bf/dce7bf2a9cbcda78eeeb8a711e54a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88" y="1361732"/>
            <a:ext cx="3647362" cy="457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95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Crowdfunding (1)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3FE81D-CF9F-43B4-AB61-8638A9149C25}"/>
              </a:ext>
            </a:extLst>
          </p:cNvPr>
          <p:cNvSpPr txBox="1">
            <a:spLocks/>
          </p:cNvSpPr>
          <p:nvPr/>
        </p:nvSpPr>
        <p:spPr>
          <a:xfrm>
            <a:off x="495220" y="859404"/>
            <a:ext cx="10594537" cy="46482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Reward-based crowdfunding: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accumulation of small amounts of capital from a large number of individuals via a campaign on the internet, such individuals generally expecting nothing in return (other than a news update, a small token gift, or a promised product or service, usually of nominal value)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 does not give away any ownership or take on any debt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 are usually advocates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567" y="5562541"/>
            <a:ext cx="2864668" cy="61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B2337-E646-214C-A186-65ED71C57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37" y="4715743"/>
            <a:ext cx="3103371" cy="1842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5DE9D-FAAB-1F44-731F-148DF922A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86" y="5171522"/>
            <a:ext cx="2032843" cy="13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Crowdfunding (2)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12DE25-F904-41F2-871D-C01E4961601F}"/>
              </a:ext>
            </a:extLst>
          </p:cNvPr>
          <p:cNvSpPr txBox="1">
            <a:spLocks/>
          </p:cNvSpPr>
          <p:nvPr/>
        </p:nvSpPr>
        <p:spPr>
          <a:xfrm>
            <a:off x="495221" y="1086292"/>
            <a:ext cx="10767163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Lending-based crowdfunding: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accumulation of small amounts of capital from a large number of individuals via a campaign on the internet, such individuals expecting to be repaid by the company, with interest; also called crowd lending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 does not give away ownership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 can be advocates</a:t>
            </a:r>
          </a:p>
          <a:p>
            <a:pPr marL="1066755" lvl="1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financing</a:t>
            </a:r>
          </a:p>
          <a:p>
            <a:pPr algn="l">
              <a:buFont typeface="Calibri" panose="020F0502020204030204" pitchFamily="34" charset="0"/>
              <a:buNone/>
              <a:defRPr/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518" y="5720776"/>
            <a:ext cx="2743200" cy="515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165" y="5774151"/>
            <a:ext cx="2743200" cy="4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6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Crowdfunding (3)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FED7B7-F6DD-4315-A5BA-ED8496948B45}"/>
              </a:ext>
            </a:extLst>
          </p:cNvPr>
          <p:cNvSpPr txBox="1">
            <a:spLocks/>
          </p:cNvSpPr>
          <p:nvPr/>
        </p:nvSpPr>
        <p:spPr>
          <a:xfrm>
            <a:off x="495220" y="1065028"/>
            <a:ext cx="10785923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Equity crowdfunding:</a:t>
            </a:r>
          </a:p>
          <a:p>
            <a:pPr marL="952455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accumulation of small amounts of capital from a large number of individuals via a campaign on the internet, such individuals receiving an ownership interest in the company in which they invest</a:t>
            </a:r>
          </a:p>
          <a:p>
            <a:pPr marL="952455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by Securities and Exchange Commission (SEC)</a:t>
            </a:r>
          </a:p>
          <a:p>
            <a:pPr marL="952455" lvl="1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participant is </a:t>
            </a:r>
            <a:r>
              <a:rPr lang="en-US" alt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accredited investor</a:t>
            </a:r>
          </a:p>
          <a:p>
            <a:pPr algn="l">
              <a:buFont typeface="Calibri" panose="020F0502020204030204" pitchFamily="34" charset="0"/>
              <a:buNone/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(1)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029" y="1033131"/>
            <a:ext cx="10379323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well-known and often-used means of raising capital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attractive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require valuing the company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involve giving away ownership or % of profits</a:t>
            </a:r>
            <a:endParaRPr lang="en-US" altLang="en-US" sz="386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 attractive:</a:t>
            </a:r>
          </a:p>
          <a:p>
            <a:pPr marL="1066755" lvl="1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 it converts to an equity investment, it must be repaid, with interest</a:t>
            </a:r>
            <a:endParaRPr lang="en-US" altLang="en-US" sz="386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7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(2)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3D0466-F2AA-448A-9BFA-216323448D85}"/>
              </a:ext>
            </a:extLst>
          </p:cNvPr>
          <p:cNvSpPr txBox="1">
            <a:spLocks/>
          </p:cNvSpPr>
          <p:nvPr/>
        </p:nvSpPr>
        <p:spPr>
          <a:xfrm>
            <a:off x="495220" y="1107558"/>
            <a:ext cx="10828453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Convertible note:</a:t>
            </a:r>
          </a:p>
          <a:p>
            <a:pPr marL="1181055" lvl="1" indent="-571500" algn="l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security that documents the terms of an investor’s loan to a company</a:t>
            </a:r>
          </a:p>
          <a:p>
            <a:pPr marL="1181055" lvl="1" indent="-571500" algn="l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an option for the investor to convert the loan into an equity position in the company if desired by the investor at a future time</a:t>
            </a:r>
          </a:p>
          <a:p>
            <a:pPr marL="1181055" lvl="1" indent="-571500" algn="l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commonly used tool of angel investors</a:t>
            </a:r>
          </a:p>
        </p:txBody>
      </p:sp>
    </p:spTree>
    <p:extLst>
      <p:ext uri="{BB962C8B-B14F-4D97-AF65-F5344CB8AC3E}">
        <p14:creationId xmlns:p14="http://schemas.microsoft.com/office/powerpoint/2010/main" val="376060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7710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How Convertible notes 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3D0466-F2AA-448A-9BFA-216323448D85}"/>
              </a:ext>
            </a:extLst>
          </p:cNvPr>
          <p:cNvSpPr txBox="1">
            <a:spLocks/>
          </p:cNvSpPr>
          <p:nvPr/>
        </p:nvSpPr>
        <p:spPr>
          <a:xfrm>
            <a:off x="495220" y="959375"/>
            <a:ext cx="11618978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2024: Bob “lends” Mike $100k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10% interest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5-year maturity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Valuation Cap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rgbClr val="FFFF00"/>
                </a:solidFill>
              </a:rPr>
              <a:t>Mandatory conversion into equity </a:t>
            </a:r>
            <a:r>
              <a:rPr lang="en-US" altLang="en-US" sz="2000" dirty="0">
                <a:solidFill>
                  <a:schemeClr val="bg1"/>
                </a:solidFill>
              </a:rPr>
              <a:t>upon a “qualifying” event within 2 years.</a:t>
            </a:r>
            <a:br>
              <a:rPr lang="en-US" altLang="en-US" sz="2000" dirty="0">
                <a:solidFill>
                  <a:schemeClr val="bg1"/>
                </a:solidFill>
              </a:rPr>
            </a:br>
            <a:r>
              <a:rPr lang="en-US" altLang="en-US" sz="2000" dirty="0">
                <a:solidFill>
                  <a:schemeClr val="bg1"/>
                </a:solidFill>
              </a:rPr>
              <a:t>	</a:t>
            </a:r>
            <a:r>
              <a:rPr lang="en-US" altLang="en-US" sz="1800" dirty="0">
                <a:solidFill>
                  <a:srgbClr val="FFC000"/>
                </a:solidFill>
              </a:rPr>
              <a:t>A “qualifying event” could be a sale of Mike’s company or a fundraise of $1M in one single round</a:t>
            </a:r>
            <a:endParaRPr lang="en-US" altLang="en-US" sz="2000" dirty="0">
              <a:solidFill>
                <a:srgbClr val="FFC000"/>
              </a:solidFill>
            </a:endParaRP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2025: Mike raises $1M </a:t>
            </a:r>
            <a:r>
              <a:rPr lang="en-US" altLang="en-US" sz="2400" i="1" u="sng" dirty="0">
                <a:solidFill>
                  <a:schemeClr val="bg1"/>
                </a:solidFill>
              </a:rPr>
              <a:t>in one round </a:t>
            </a:r>
            <a:r>
              <a:rPr lang="en-US" altLang="en-US" sz="2400" dirty="0">
                <a:solidFill>
                  <a:schemeClr val="bg1"/>
                </a:solidFill>
              </a:rPr>
              <a:t>from John (or multiple investors)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Bob’s debt, now $110k, “converts” into equity, </a:t>
            </a:r>
            <a:r>
              <a:rPr lang="en-US" altLang="en-US" sz="2000" b="1" u="sng" dirty="0">
                <a:solidFill>
                  <a:srgbClr val="FFFF00"/>
                </a:solidFill>
              </a:rPr>
              <a:t>BUT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John is purchasing $1M of Mike’s company at $1 per share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Bob’s $110k </a:t>
            </a: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converts into equity at a “discount”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example 25%</a:t>
            </a:r>
          </a:p>
          <a:p>
            <a:pPr marL="1352505" lvl="1" indent="-742950" algn="l">
              <a:buFont typeface="+mj-lt"/>
              <a:buAutoNum type="alphaLcPeriod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that Bob is buying into Mike’s company at $0.75 per share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if John purchased 1M shares for $1M, Mike is purchasing 147k shares for $110k</a:t>
            </a:r>
            <a:endParaRPr lang="en-US" altLang="en-US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516D2-D69A-BFC2-AEC3-AEFA0A0D0050}"/>
              </a:ext>
            </a:extLst>
          </p:cNvPr>
          <p:cNvSpPr txBox="1"/>
          <p:nvPr/>
        </p:nvSpPr>
        <p:spPr>
          <a:xfrm>
            <a:off x="236022" y="5668386"/>
            <a:ext cx="12590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is “rewarded” for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risk 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Mike’s company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 than anyone else would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30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029" y="30279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U.S. Continues to Lead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22" y="1523158"/>
            <a:ext cx="4706516" cy="4314306"/>
          </a:xfrm>
          <a:prstGeom prst="rect">
            <a:avLst/>
          </a:prstGeom>
        </p:spPr>
      </p:pic>
      <p:pic>
        <p:nvPicPr>
          <p:cNvPr id="1026" name="Picture 2" descr="Top tech ecosystems by VC raised in 2024 year to date">
            <a:extLst>
              <a:ext uri="{FF2B5EF4-FFF2-40B4-BE49-F238E27FC236}">
                <a16:creationId xmlns:a16="http://schemas.microsoft.com/office/drawing/2014/main" id="{8BB973D5-EC66-E007-998C-8914C878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28" y="1523158"/>
            <a:ext cx="5813600" cy="43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6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(3)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029" y="956205"/>
            <a:ext cx="11431948" cy="4724400"/>
          </a:xfrm>
          <a:prstGeom prst="rect">
            <a:avLst/>
          </a:prstGeom>
        </p:spPr>
        <p:txBody>
          <a:bodyPr/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Beyond founders, friends, families, angel investors, venture capital funds, and CDFIs other sources of debt are:</a:t>
            </a:r>
          </a:p>
          <a:p>
            <a:pPr marL="1676310" lvl="2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credit</a:t>
            </a:r>
          </a:p>
          <a:p>
            <a:pPr marL="1676310" lvl="2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Banks, commercial lenders</a:t>
            </a:r>
          </a:p>
          <a:p>
            <a:pPr marL="1676310" lvl="2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 loans</a:t>
            </a:r>
          </a:p>
          <a:p>
            <a:pPr marL="1676310" lvl="2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Access Programs (CAPs)</a:t>
            </a:r>
          </a:p>
          <a:p>
            <a:pPr marL="1676310" lvl="2" indent="-457200" algn="l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Lending-based crowdfunding</a:t>
            </a:r>
          </a:p>
        </p:txBody>
      </p:sp>
    </p:spTree>
    <p:extLst>
      <p:ext uri="{BB962C8B-B14F-4D97-AF65-F5344CB8AC3E}">
        <p14:creationId xmlns:p14="http://schemas.microsoft.com/office/powerpoint/2010/main" val="370067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Positives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094013" y="974462"/>
            <a:ext cx="8858250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Defined problem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truly GREAT team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Large number of potential customers</a:t>
            </a:r>
          </a:p>
          <a:p>
            <a:pPr marL="952455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Willingness to pay</a:t>
            </a:r>
          </a:p>
          <a:p>
            <a:pPr marL="952455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Capacity to pay</a:t>
            </a:r>
          </a:p>
          <a:p>
            <a:pPr marL="952455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Easy to reach</a:t>
            </a:r>
          </a:p>
          <a:p>
            <a:pPr marL="952455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Easy to target</a:t>
            </a:r>
          </a:p>
          <a:p>
            <a:pPr marL="952455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Low friction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Execution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Definable business model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switching costs / high switching costs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Network effects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Natural monopolies</a:t>
            </a:r>
          </a:p>
        </p:txBody>
      </p:sp>
      <p:pic>
        <p:nvPicPr>
          <p:cNvPr id="2" name="Picture 2" descr="Image may contain Human Person Building Architecture Lighting Electronics Screen Outdoors Nature Shelter and Rural">
            <a:extLst>
              <a:ext uri="{FF2B5EF4-FFF2-40B4-BE49-F238E27FC236}">
                <a16:creationId xmlns:a16="http://schemas.microsoft.com/office/drawing/2014/main" id="{AEF36004-751B-137B-4E5B-8068C599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72" y="1495616"/>
            <a:ext cx="5254507" cy="32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 of a “Yes” is a “No”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075462" y="974462"/>
            <a:ext cx="8858250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Investment thesis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Too early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Too late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Founder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Team gaps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Immature product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Immature market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Product / market fit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Competition / “Winners” already identified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Conflict with portfolio investment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Valuation or terms</a:t>
            </a:r>
          </a:p>
        </p:txBody>
      </p:sp>
      <p:pic>
        <p:nvPicPr>
          <p:cNvPr id="11" name="Picture 2" descr="http://www.trueventurestec.com/wp-content/uploads/2015/07/venturecapi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66" y="1062732"/>
            <a:ext cx="4306141" cy="380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80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“Yes” By Reducing Their Perception of Risk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54524" y="947457"/>
            <a:ext cx="10639425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Demonstrate your ability to perform against plan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Stage the investment and tie it to milestones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Build in “Go/No Go” decision points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credible intermediaries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Halo effect of advisors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Third party confirmation or endorsement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Relevant analog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FF00"/>
                </a:solidFill>
              </a:rPr>
              <a:t>GET SALES!</a:t>
            </a:r>
          </a:p>
        </p:txBody>
      </p:sp>
      <p:pic>
        <p:nvPicPr>
          <p:cNvPr id="11" name="Picture 2" descr="http://img.photobucket.com/albums/v720/skohayes/political%20stuff/concern%20troll_zpsva6adjo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249" y="2200981"/>
            <a:ext cx="3640744" cy="36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64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For Thought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42950" y="974462"/>
            <a:ext cx="11215968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rgbClr val="00A3E0"/>
                </a:solidFill>
                <a:latin typeface="Arial"/>
                <a:ea typeface="+mn-ea"/>
                <a:cs typeface="Arial"/>
              </a:defRPr>
            </a:lvl1pPr>
            <a:lvl2pPr marL="60955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1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327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60955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Too high of a valuation can turn off future investors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Don’t spend too much time negotiating terms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Each time you close a round, it is a race to optimize your value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Raise as much money as possible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Value every penny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Writing a business plan is a great exercise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Support your team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Focus on your product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Secure customers!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Get sales!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2" descr="http://www.rightsidecapital.com/assets/images/strip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48" y="4198734"/>
            <a:ext cx="5773440" cy="19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48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317030" y="340658"/>
            <a:ext cx="11618977" cy="577689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21" y="299630"/>
            <a:ext cx="1161897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When You Are Indeed Successful…..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hamletferra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3171" y="957377"/>
            <a:ext cx="6845658" cy="56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76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029" y="30279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West Coast is Still Biggest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54517" y="1513286"/>
            <a:ext cx="9144000" cy="4517421"/>
            <a:chOff x="916401" y="1937828"/>
            <a:chExt cx="9144000" cy="4517421"/>
          </a:xfrm>
        </p:grpSpPr>
        <p:sp>
          <p:nvSpPr>
            <p:cNvPr id="9" name="Rectangle 8"/>
            <p:cNvSpPr/>
            <p:nvPr/>
          </p:nvSpPr>
          <p:spPr>
            <a:xfrm>
              <a:off x="916401" y="1937970"/>
              <a:ext cx="9144000" cy="4517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401" y="1937828"/>
              <a:ext cx="9144000" cy="4517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894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029" y="30279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Technologies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5E9AB-37C6-7DE6-8554-FC47D17C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49" y="1395687"/>
            <a:ext cx="6639536" cy="4981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128DC-115A-7F8D-2F1D-4678B3804DB9}"/>
              </a:ext>
            </a:extLst>
          </p:cNvPr>
          <p:cNvSpPr txBox="1"/>
          <p:nvPr/>
        </p:nvSpPr>
        <p:spPr>
          <a:xfrm>
            <a:off x="5622431" y="2483575"/>
            <a:ext cx="367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 Q2 Investments ($ millions)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7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511" y="343373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Categories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A609C-DDAE-BFF7-3112-6975FA9C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332" y="1558565"/>
            <a:ext cx="9389336" cy="43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2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286512" y="340657"/>
            <a:ext cx="11618977" cy="916237"/>
          </a:xfrm>
          <a:prstGeom prst="parallelogram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60955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222" y="278278"/>
            <a:ext cx="11618977" cy="95410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609555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Florida Ranks Well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909BB-FDA7-3BB9-1E8A-64C4F9D7D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77" y="1438597"/>
            <a:ext cx="7275573" cy="4748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977CF-45F4-BFB8-635A-90DA0AA9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909" y="1438597"/>
            <a:ext cx="2085101" cy="47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7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2061</Words>
  <Application>Microsoft Office PowerPoint</Application>
  <PresentationFormat>Widescreen</PresentationFormat>
  <Paragraphs>383</Paragraphs>
  <Slides>55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Avenir Next</vt:lpstr>
      <vt:lpstr>Calibri</vt:lpstr>
      <vt:lpstr>Calibri Light</vt:lpstr>
      <vt:lpstr>Helvetica</vt:lpstr>
      <vt:lpstr>LucidaGrande</vt:lpstr>
      <vt:lpstr>Source Sans Pro Web</vt:lpstr>
      <vt:lpstr>Times</vt:lpstr>
      <vt:lpstr>Verdana</vt:lpstr>
      <vt:lpstr>1_Office Theme</vt:lpstr>
      <vt:lpstr>  Nova Southeastern University  H. Wayne Huizenga College of Business and Entrepreneurship    Michele Migliuolo, Ph.D.  Funding The Startup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Sharn Kee</dc:creator>
  <cp:lastModifiedBy>Karen Rose</cp:lastModifiedBy>
  <cp:revision>104</cp:revision>
  <dcterms:created xsi:type="dcterms:W3CDTF">2018-08-01T21:10:49Z</dcterms:created>
  <dcterms:modified xsi:type="dcterms:W3CDTF">2024-10-29T23:25:34Z</dcterms:modified>
</cp:coreProperties>
</file>