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7" r:id="rId2"/>
    <p:sldMasterId id="2147483674" r:id="rId3"/>
  </p:sldMasterIdLst>
  <p:notesMasterIdLst>
    <p:notesMasterId r:id="rId14"/>
  </p:notesMasterIdLst>
  <p:handoutMasterIdLst>
    <p:handoutMasterId r:id="rId15"/>
  </p:handoutMasterIdLst>
  <p:sldIdLst>
    <p:sldId id="2147476942" r:id="rId4"/>
    <p:sldId id="2147476960" r:id="rId5"/>
    <p:sldId id="2147476956" r:id="rId6"/>
    <p:sldId id="2147476957" r:id="rId7"/>
    <p:sldId id="2147476958" r:id="rId8"/>
    <p:sldId id="2147476961" r:id="rId9"/>
    <p:sldId id="2147476959" r:id="rId10"/>
    <p:sldId id="2147476952" r:id="rId11"/>
    <p:sldId id="2147476955" r:id="rId12"/>
    <p:sldId id="684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000"/>
    <a:srgbClr val="1B2A47"/>
    <a:srgbClr val="007AC3"/>
    <a:srgbClr val="4472C4"/>
    <a:srgbClr val="00778F"/>
    <a:srgbClr val="05779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62" d="100"/>
          <a:sy n="62" d="100"/>
        </p:scale>
        <p:origin x="762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7.xml"/><Relationship Id="rId19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CC4A2DC-B39E-E4CD-B82B-224FA98C118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BBF6D1B-0851-9873-572F-8F0907509CC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992F23-3A72-4ED7-B5E7-E9107721E547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0BFB23F-F4E7-5BBA-EA84-0DFF9C51885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34BD9A-D0D0-1461-4CF7-0BD006B859A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07658D-8BA3-47D2-9493-B74E65EBBE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13782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633A6A-27F1-45ED-92E7-7098922C39DF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3444A6-6865-4114-8B12-5DFB97F192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84636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Thank you!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918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6C8200-E943-468B-845B-DE376F8F9A5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918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02193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Thank you!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918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6C8200-E943-468B-845B-DE376F8F9A5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918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88421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Thank you!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918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6C8200-E943-468B-845B-DE376F8F9A5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918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11273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Thank you!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918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6C8200-E943-468B-845B-DE376F8F9A5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918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82624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Thank you!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918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6C8200-E943-468B-845B-DE376F8F9A5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918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91341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Thank you!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918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6C8200-E943-468B-845B-DE376F8F9A5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918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33312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3203194" y="1060526"/>
            <a:ext cx="5236845" cy="12458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800" b="1" i="0">
                <a:solidFill>
                  <a:srgbClr val="1C2A47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145539" y="3826509"/>
            <a:ext cx="9567545" cy="12452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>
                <a:solidFill>
                  <a:srgbClr val="1C2A47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2FCB3E-448A-4618-9837-DB7278499788}" type="datetime1">
              <a:rPr lang="en-US" smtClean="0"/>
              <a:t>10/30/2024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193876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00" b="1" i="0">
                <a:solidFill>
                  <a:srgbClr val="1C2A47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C178AE-7F56-4540-9D6A-C7F7F81623E3}" type="datetime1">
              <a:rPr lang="en-US" smtClean="0"/>
              <a:t>10/30/2024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136951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00" b="1" i="0">
                <a:solidFill>
                  <a:srgbClr val="1C2A47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525D73-3803-49DF-8B1A-B33C1D8D8E5C}" type="datetime1">
              <a:rPr lang="en-US" smtClean="0"/>
              <a:t>10/30/2024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234524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2F0F0C-DF7B-46BD-A78D-F96F7818F665}" type="datetime1">
              <a:rPr lang="en-US" smtClean="0"/>
              <a:t>10/30/2024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411479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CF5AD8-1CD5-40DD-B2C7-FAC92772A6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294885"/>
            <a:ext cx="9144000" cy="2387600"/>
          </a:xfrm>
        </p:spPr>
        <p:txBody>
          <a:bodyPr anchor="b">
            <a:normAutofit/>
          </a:bodyPr>
          <a:lstStyle>
            <a:lvl1pPr algn="ctr">
              <a:defRPr sz="9600"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F735451-AE42-440E-8249-308C4558B4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774560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107F89-B42A-4A5B-B5EE-5E08D23D04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1EF123-53C1-4A38-AAFC-2D503E46D60A}" type="datetimeFigureOut">
              <a:rPr lang="en-US" smtClean="0"/>
              <a:t>10/30/2024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33695B-6625-4FA3-BA03-9243B84D28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31C31A-F575-404B-9AFF-295C77F69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3D9E4-BB01-4F1F-83F1-FA752BA1A7E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02648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7AEDEE-5B8A-4DC6-8FF4-08DFF6479C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DA0675-9B03-404B-AB10-E7DAD0E33D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E63131-2F38-4735-85E6-887AEBC1DF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1EF123-53C1-4A38-AAFC-2D503E46D60A}" type="datetimeFigureOut">
              <a:rPr lang="en-US" smtClean="0"/>
              <a:t>10/30/2024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D8FBB7-8D98-421C-A37B-2C5D36FB15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4F6229-9D51-4918-B2B8-F135F1E0D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3D9E4-BB01-4F1F-83F1-FA752BA1A7E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95687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AD3C61-F4E2-4A97-B363-C7AEAAF968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7200"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460EB7-A5E7-423F-BAEE-6143C0FA7D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4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9B3D0A-B90C-4479-964C-563F5E6D63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1EF123-53C1-4A38-AAFC-2D503E46D60A}" type="datetimeFigureOut">
              <a:rPr lang="en-US" smtClean="0"/>
              <a:t>10/30/2024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E061AE-8818-4852-B493-1AB4828DFF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01CE7E-FAB7-4FF0-B131-EA4C564ED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3D9E4-BB01-4F1F-83F1-FA752BA1A7E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7538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A079D9-9F5D-41B3-9BEB-85C789DB6C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7AF13C-B280-4DE8-88D3-CF965D5574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584689-59A8-4806-AF58-96F261D72C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A2053D-3FD5-4CBA-B6AD-A74F478808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1EF123-53C1-4A38-AAFC-2D503E46D60A}" type="datetimeFigureOut">
              <a:rPr lang="en-US" smtClean="0"/>
              <a:t>10/30/2024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B03440-D8C9-4FFB-8F6E-D65ED3E948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E49BA7-7934-430F-958C-47FDBC7FC5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3D9E4-BB01-4F1F-83F1-FA752BA1A7E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5042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BB7366-7EC4-46B6-A354-A74337ED47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24B1C4-AF3A-4595-850C-4D098E7F52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BBFF5A-FAC6-4513-A748-1C51D6B9CA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DC9EDEB-DD13-461A-AEDB-A2AC83CE2A6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8142617-B9B0-46AE-A8C8-E36D311895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5111FC9-A788-44E8-BB7A-253070D137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1EF123-53C1-4A38-AAFC-2D503E46D60A}" type="datetimeFigureOut">
              <a:rPr lang="en-US" smtClean="0"/>
              <a:t>10/30/2024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C389CB4-F8BB-46A8-B6EA-65B4799C09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5626F63-7278-4B5A-96C8-587629593D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3D9E4-BB01-4F1F-83F1-FA752BA1A7E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35508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B2F0D2-4D1B-4003-B610-0703C24B03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DDC45A9-3EA7-4D37-948F-891C3EBBE4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1EF123-53C1-4A38-AAFC-2D503E46D60A}" type="datetimeFigureOut">
              <a:rPr lang="en-US" smtClean="0"/>
              <a:t>10/30/2024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FC0BAC6-A5CC-4DAF-8952-9D91EF92AA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5E138B-C6AE-4F66-AFFB-93E8B873E6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3D9E4-BB01-4F1F-83F1-FA752BA1A7E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31308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61850E5-072A-418D-8457-53D6E1CA1C6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1EF123-53C1-4A38-AAFC-2D503E46D60A}" type="datetimeFigureOut">
              <a:rPr lang="en-US" smtClean="0"/>
              <a:t>10/30/2024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4D24E4E-BD16-46F8-91CC-2B08BD35C1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BE69E2-F801-455A-AB08-F5CBFB32ED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3D9E4-BB01-4F1F-83F1-FA752BA1A7E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21385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3203194" y="1060526"/>
            <a:ext cx="5236845" cy="12458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800" b="1" i="0">
                <a:solidFill>
                  <a:srgbClr val="1C2A47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145539" y="3826509"/>
            <a:ext cx="9567545" cy="12452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>
                <a:solidFill>
                  <a:srgbClr val="1C2A47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2FCB3E-448A-4618-9837-DB7278499788}" type="datetime1">
              <a:rPr lang="en-US" smtClean="0"/>
              <a:t>10/30/2024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28089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C720B5-92AD-40CB-882C-DA4A11B47C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EF6DE6-FD45-4B01-9590-8FCE09F526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4B1D50-F0C9-452B-A7AF-7392B454E3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07061D-C15A-4933-8216-9607B46A1AD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1EF123-53C1-4A38-AAFC-2D503E46D60A}" type="datetimeFigureOut">
              <a:rPr lang="en-US" smtClean="0"/>
              <a:t>10/30/2024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BE3D04-B22A-40A1-A9AA-F2DF207AA4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0FF0EB-55F5-4A16-81B6-FCC722C90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3D9E4-BB01-4F1F-83F1-FA752BA1A7E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25059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E9628B3-B224-4335-9BEF-F8818E016F5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FAAEEBC-88DF-4536-966A-AF9D07406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45A1A5-3806-4E5C-BFDA-5FF04A6897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67A977-F840-4568-B046-2FCBC93FA0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1EF123-53C1-4A38-AAFC-2D503E46D60A}" type="datetimeFigureOut">
              <a:rPr lang="en-US" smtClean="0"/>
              <a:t>10/30/2024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3E17CF-8062-4C97-8D5D-92588C9E39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7289A2-3E97-44CA-9E98-EB16FDEAC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3D9E4-BB01-4F1F-83F1-FA752BA1A7E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26745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6ACBCA-2315-4162-938A-2822062A93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D2A8B79-5970-4F9F-A566-96363E9541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1EF123-53C1-4A38-AAFC-2D503E46D60A}" type="datetimeFigureOut">
              <a:rPr lang="en-US" smtClean="0"/>
              <a:t>10/30/2024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A37DDE-FCD9-4235-A4E8-D41E0EC71B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F26692-8755-4136-8712-34EEE99B7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3D9E4-BB01-4F1F-83F1-FA752BA1A7E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65316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00" b="1" i="0">
                <a:solidFill>
                  <a:srgbClr val="1C2A47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rgbClr val="1C2A47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CF4A35-6385-41F5-87D4-9D7776F93901}" type="datetime1">
              <a:rPr lang="en-US" smtClean="0"/>
              <a:t>10/30/2024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530351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00" b="1" i="0">
                <a:solidFill>
                  <a:srgbClr val="1C2A47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C178AE-7F56-4540-9D6A-C7F7F81623E3}" type="datetime1">
              <a:rPr lang="en-US" smtClean="0"/>
              <a:t>10/30/2024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607526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00" b="1" i="0">
                <a:solidFill>
                  <a:srgbClr val="1C2A47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525D73-3803-49DF-8B1A-B33C1D8D8E5C}" type="datetime1">
              <a:rPr lang="en-US" smtClean="0"/>
              <a:t>10/30/2024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970058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2F0F0C-DF7B-46BD-A78D-F96F7818F665}" type="datetime1">
              <a:rPr lang="en-US" smtClean="0"/>
              <a:t>10/30/2024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896982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3203194" y="1060526"/>
            <a:ext cx="5236845" cy="12458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800" b="1" i="0">
                <a:solidFill>
                  <a:srgbClr val="1C2A47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145539" y="3826509"/>
            <a:ext cx="9567545" cy="12452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>
                <a:solidFill>
                  <a:srgbClr val="1C2A47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2FCB3E-448A-4618-9837-DB7278499788}" type="datetime1">
              <a:rPr lang="en-US" smtClean="0"/>
              <a:t>10/30/2024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865702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3203194" y="1060526"/>
            <a:ext cx="5236845" cy="12458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800" b="1" i="0">
                <a:solidFill>
                  <a:srgbClr val="1C2A47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145539" y="3826509"/>
            <a:ext cx="9567545" cy="12452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>
                <a:solidFill>
                  <a:srgbClr val="1C2A47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2FCB3E-448A-4618-9837-DB7278499788}" type="datetime1">
              <a:rPr lang="en-US" smtClean="0"/>
              <a:t>10/30/2024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997474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00" b="1" i="0">
                <a:solidFill>
                  <a:srgbClr val="1C2A47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rgbClr val="1C2A47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CF4A35-6385-41F5-87D4-9D7776F93901}" type="datetime1">
              <a:rPr lang="en-US" smtClean="0"/>
              <a:t>10/30/2024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85829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3.sv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5574564"/>
            <a:ext cx="12192000" cy="1283970"/>
          </a:xfrm>
          <a:custGeom>
            <a:avLst/>
            <a:gdLst/>
            <a:ahLst/>
            <a:cxnLst/>
            <a:rect l="l" t="t" r="r" b="b"/>
            <a:pathLst>
              <a:path w="12192000" h="1283970">
                <a:moveTo>
                  <a:pt x="4371566" y="0"/>
                </a:moveTo>
                <a:lnTo>
                  <a:pt x="2788624" y="115003"/>
                </a:lnTo>
                <a:lnTo>
                  <a:pt x="1324145" y="368010"/>
                </a:lnTo>
                <a:lnTo>
                  <a:pt x="247742" y="621017"/>
                </a:lnTo>
                <a:lnTo>
                  <a:pt x="0" y="689061"/>
                </a:lnTo>
                <a:lnTo>
                  <a:pt x="0" y="1283433"/>
                </a:lnTo>
                <a:lnTo>
                  <a:pt x="12192000" y="1283433"/>
                </a:lnTo>
                <a:lnTo>
                  <a:pt x="12192000" y="525032"/>
                </a:lnTo>
                <a:lnTo>
                  <a:pt x="8949280" y="525032"/>
                </a:lnTo>
                <a:lnTo>
                  <a:pt x="8784362" y="523428"/>
                </a:lnTo>
                <a:lnTo>
                  <a:pt x="8624987" y="518758"/>
                </a:lnTo>
                <a:lnTo>
                  <a:pt x="8470702" y="511232"/>
                </a:lnTo>
                <a:lnTo>
                  <a:pt x="8321052" y="501063"/>
                </a:lnTo>
                <a:lnTo>
                  <a:pt x="8175583" y="488462"/>
                </a:lnTo>
                <a:lnTo>
                  <a:pt x="8033838" y="473641"/>
                </a:lnTo>
                <a:lnTo>
                  <a:pt x="7895366" y="456810"/>
                </a:lnTo>
                <a:lnTo>
                  <a:pt x="7715038" y="431609"/>
                </a:lnTo>
                <a:lnTo>
                  <a:pt x="7538640" y="403714"/>
                </a:lnTo>
                <a:lnTo>
                  <a:pt x="7236160" y="349921"/>
                </a:lnTo>
                <a:lnTo>
                  <a:pt x="6413438" y="191337"/>
                </a:lnTo>
                <a:lnTo>
                  <a:pt x="6139646" y="143706"/>
                </a:lnTo>
                <a:lnTo>
                  <a:pt x="5950133" y="114119"/>
                </a:lnTo>
                <a:lnTo>
                  <a:pt x="5753776" y="86850"/>
                </a:lnTo>
                <a:lnTo>
                  <a:pt x="5601369" y="68221"/>
                </a:lnTo>
                <a:lnTo>
                  <a:pt x="5444051" y="51391"/>
                </a:lnTo>
                <a:lnTo>
                  <a:pt x="5281368" y="36569"/>
                </a:lnTo>
                <a:lnTo>
                  <a:pt x="5112865" y="23968"/>
                </a:lnTo>
                <a:lnTo>
                  <a:pt x="4938088" y="13799"/>
                </a:lnTo>
                <a:lnTo>
                  <a:pt x="4756582" y="6274"/>
                </a:lnTo>
                <a:lnTo>
                  <a:pt x="4567893" y="1603"/>
                </a:lnTo>
                <a:lnTo>
                  <a:pt x="4371566" y="0"/>
                </a:lnTo>
                <a:close/>
              </a:path>
              <a:path w="12192000" h="1283970">
                <a:moveTo>
                  <a:pt x="12192000" y="84757"/>
                </a:moveTo>
                <a:lnTo>
                  <a:pt x="12080683" y="113896"/>
                </a:lnTo>
                <a:lnTo>
                  <a:pt x="11310737" y="281396"/>
                </a:lnTo>
                <a:lnTo>
                  <a:pt x="10215626" y="448896"/>
                </a:lnTo>
                <a:lnTo>
                  <a:pt x="8949280" y="525032"/>
                </a:lnTo>
                <a:lnTo>
                  <a:pt x="12192000" y="525032"/>
                </a:lnTo>
                <a:lnTo>
                  <a:pt x="12192000" y="84757"/>
                </a:lnTo>
                <a:close/>
              </a:path>
            </a:pathLst>
          </a:custGeom>
          <a:solidFill>
            <a:srgbClr val="1B2A4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bg object 17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0093452" y="6199631"/>
            <a:ext cx="1260348" cy="524256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12140" y="762457"/>
            <a:ext cx="10967719" cy="8489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800" b="1" i="0">
                <a:solidFill>
                  <a:srgbClr val="1C2A47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499997" y="1681937"/>
            <a:ext cx="9655810" cy="37541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>
                <a:solidFill>
                  <a:srgbClr val="1C2A47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8DBB2D-02C1-4866-8817-D17D453CB2E6}" type="datetime1">
              <a:rPr lang="en-US" smtClean="0"/>
              <a:t>10/30/2024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9150380" y="6409652"/>
            <a:ext cx="2804160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7090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6" r:id="rId2"/>
    <p:sldLayoutId id="2147483662" r:id="rId3"/>
    <p:sldLayoutId id="2147483663" r:id="rId4"/>
    <p:sldLayoutId id="2147483664" r:id="rId5"/>
    <p:sldLayoutId id="2147483665" r:id="rId6"/>
  </p:sldLayoutIdLst>
  <p:hf hdr="0" ftr="0" dt="0"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5574564"/>
            <a:ext cx="12192000" cy="1283970"/>
          </a:xfrm>
          <a:custGeom>
            <a:avLst/>
            <a:gdLst/>
            <a:ahLst/>
            <a:cxnLst/>
            <a:rect l="l" t="t" r="r" b="b"/>
            <a:pathLst>
              <a:path w="12192000" h="1283970">
                <a:moveTo>
                  <a:pt x="4371566" y="0"/>
                </a:moveTo>
                <a:lnTo>
                  <a:pt x="2788624" y="115003"/>
                </a:lnTo>
                <a:lnTo>
                  <a:pt x="1324145" y="368010"/>
                </a:lnTo>
                <a:lnTo>
                  <a:pt x="247742" y="621017"/>
                </a:lnTo>
                <a:lnTo>
                  <a:pt x="0" y="689061"/>
                </a:lnTo>
                <a:lnTo>
                  <a:pt x="0" y="1283433"/>
                </a:lnTo>
                <a:lnTo>
                  <a:pt x="12192000" y="1283433"/>
                </a:lnTo>
                <a:lnTo>
                  <a:pt x="12192000" y="525032"/>
                </a:lnTo>
                <a:lnTo>
                  <a:pt x="8949280" y="525032"/>
                </a:lnTo>
                <a:lnTo>
                  <a:pt x="8784362" y="523428"/>
                </a:lnTo>
                <a:lnTo>
                  <a:pt x="8624987" y="518758"/>
                </a:lnTo>
                <a:lnTo>
                  <a:pt x="8470702" y="511232"/>
                </a:lnTo>
                <a:lnTo>
                  <a:pt x="8321052" y="501063"/>
                </a:lnTo>
                <a:lnTo>
                  <a:pt x="8175583" y="488462"/>
                </a:lnTo>
                <a:lnTo>
                  <a:pt x="8033838" y="473641"/>
                </a:lnTo>
                <a:lnTo>
                  <a:pt x="7895366" y="456810"/>
                </a:lnTo>
                <a:lnTo>
                  <a:pt x="7715038" y="431609"/>
                </a:lnTo>
                <a:lnTo>
                  <a:pt x="7538640" y="403714"/>
                </a:lnTo>
                <a:lnTo>
                  <a:pt x="7236160" y="349921"/>
                </a:lnTo>
                <a:lnTo>
                  <a:pt x="6413438" y="191337"/>
                </a:lnTo>
                <a:lnTo>
                  <a:pt x="6139646" y="143706"/>
                </a:lnTo>
                <a:lnTo>
                  <a:pt x="5950133" y="114119"/>
                </a:lnTo>
                <a:lnTo>
                  <a:pt x="5753776" y="86850"/>
                </a:lnTo>
                <a:lnTo>
                  <a:pt x="5601369" y="68221"/>
                </a:lnTo>
                <a:lnTo>
                  <a:pt x="5444051" y="51391"/>
                </a:lnTo>
                <a:lnTo>
                  <a:pt x="5281368" y="36569"/>
                </a:lnTo>
                <a:lnTo>
                  <a:pt x="5112865" y="23968"/>
                </a:lnTo>
                <a:lnTo>
                  <a:pt x="4938088" y="13799"/>
                </a:lnTo>
                <a:lnTo>
                  <a:pt x="4756582" y="6274"/>
                </a:lnTo>
                <a:lnTo>
                  <a:pt x="4567893" y="1603"/>
                </a:lnTo>
                <a:lnTo>
                  <a:pt x="4371566" y="0"/>
                </a:lnTo>
                <a:close/>
              </a:path>
              <a:path w="12192000" h="1283970">
                <a:moveTo>
                  <a:pt x="12192000" y="84757"/>
                </a:moveTo>
                <a:lnTo>
                  <a:pt x="12080683" y="113896"/>
                </a:lnTo>
                <a:lnTo>
                  <a:pt x="11310737" y="281396"/>
                </a:lnTo>
                <a:lnTo>
                  <a:pt x="10215626" y="448896"/>
                </a:lnTo>
                <a:lnTo>
                  <a:pt x="8949280" y="525032"/>
                </a:lnTo>
                <a:lnTo>
                  <a:pt x="12192000" y="525032"/>
                </a:lnTo>
                <a:lnTo>
                  <a:pt x="12192000" y="84757"/>
                </a:lnTo>
                <a:close/>
              </a:path>
            </a:pathLst>
          </a:custGeom>
          <a:solidFill>
            <a:srgbClr val="1B2A4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12140" y="762457"/>
            <a:ext cx="10967719" cy="8489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800" b="1" i="0">
                <a:solidFill>
                  <a:srgbClr val="1C2A47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499997" y="1681937"/>
            <a:ext cx="9655810" cy="37541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>
                <a:solidFill>
                  <a:srgbClr val="1C2A47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8DBB2D-02C1-4866-8817-D17D453CB2E6}" type="datetime1">
              <a:rPr lang="en-US" smtClean="0"/>
              <a:t>10/30/2024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9150380" y="6409652"/>
            <a:ext cx="2804160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333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</p:sldLayoutIdLst>
  <p:hf hdr="0" ftr="0" dt="0"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8080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2410D63-648A-458E-AD66-4ED0F44FB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9356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4AF610-8771-4914-9622-51B62C990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144435"/>
            <a:ext cx="10515600" cy="34165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FC2BC8-DD00-446A-A8B4-B52E257B34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  <a:latin typeface="ATC Arquette Bold" panose="00000800000000000000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675BD5-C1AD-491E-94D7-9188EE4E00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u="none">
                <a:solidFill>
                  <a:schemeClr val="tx2"/>
                </a:solidFill>
                <a:latin typeface="ATC Arquette Bold" panose="00000800000000000000" pitchFamily="2" charset="0"/>
              </a:defRPr>
            </a:lvl1pPr>
          </a:lstStyle>
          <a:p>
            <a:fld id="{D6B3D9E4-BB01-4F1F-83F1-FA752BA1A7ED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F0949BD4-2C38-46A7-A180-E38365080DE0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0092906" y="6198085"/>
            <a:ext cx="1260894" cy="523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8372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7200" kern="1200">
          <a:solidFill>
            <a:schemeClr val="bg1"/>
          </a:solidFill>
          <a:latin typeface="Calibri" panose="020F050202020403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800" b="0" kern="1200" cap="all" spc="-100" baseline="0">
          <a:solidFill>
            <a:schemeClr val="accent5"/>
          </a:solidFill>
          <a:latin typeface="ATC Arquette Bold" panose="00000800000000000000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400" b="0" kern="1200" cap="all" spc="-100" baseline="0">
          <a:solidFill>
            <a:schemeClr val="accent5"/>
          </a:solidFill>
          <a:latin typeface="ATC Arquette Bold" panose="00000800000000000000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b="0" kern="1200" cap="all" spc="-100" baseline="0">
          <a:solidFill>
            <a:schemeClr val="accent5"/>
          </a:solidFill>
          <a:latin typeface="ATC Arquette Bold" panose="00000800000000000000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b="0" kern="1200" cap="all" spc="-100" baseline="0">
          <a:solidFill>
            <a:schemeClr val="accent5"/>
          </a:solidFill>
          <a:latin typeface="ATC Arquette Bold" panose="00000800000000000000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b="0" kern="1200" cap="all" spc="-100" baseline="0">
          <a:solidFill>
            <a:schemeClr val="accent5"/>
          </a:solidFill>
          <a:latin typeface="ATC Arquette Bold" panose="00000800000000000000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smmcdonald@broward.org" TargetMode="Externa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hyperlink" Target="mailto:smmcdonald@broward.org" TargetMode="External"/><Relationship Id="rId10" Type="http://schemas.openxmlformats.org/officeDocument/2006/relationships/image" Target="../media/image29.png"/><Relationship Id="rId4" Type="http://schemas.openxmlformats.org/officeDocument/2006/relationships/image" Target="../media/image24.jpeg"/><Relationship Id="rId9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7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3.jpeg"/><Relationship Id="rId4" Type="http://schemas.openxmlformats.org/officeDocument/2006/relationships/image" Target="../media/image12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29950C6-DDCB-D1FD-0A48-644D79C2A8D5}"/>
              </a:ext>
            </a:extLst>
          </p:cNvPr>
          <p:cNvSpPr/>
          <p:nvPr/>
        </p:nvSpPr>
        <p:spPr>
          <a:xfrm>
            <a:off x="-1" y="0"/>
            <a:ext cx="12207090" cy="3623101"/>
          </a:xfrm>
          <a:prstGeom prst="rect">
            <a:avLst/>
          </a:prstGeom>
          <a:solidFill>
            <a:srgbClr val="1B2A4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89E74AAA-3FB7-CCB0-A65C-4355BFB01149}"/>
              </a:ext>
            </a:extLst>
          </p:cNvPr>
          <p:cNvSpPr txBox="1"/>
          <p:nvPr/>
        </p:nvSpPr>
        <p:spPr>
          <a:xfrm>
            <a:off x="0" y="3099881"/>
            <a:ext cx="12207089" cy="52322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50" charset="0"/>
              </a:rPr>
              <a:t>     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50" charset="0"/>
              </a:rPr>
              <a:t>Panelist</a:t>
            </a:r>
          </a:p>
        </p:txBody>
      </p:sp>
      <p:sp>
        <p:nvSpPr>
          <p:cNvPr id="46" name="Slide Number Placeholder 45">
            <a:extLst>
              <a:ext uri="{FF2B5EF4-FFF2-40B4-BE49-F238E27FC236}">
                <a16:creationId xmlns:a16="http://schemas.microsoft.com/office/drawing/2014/main" id="{770A5C45-4164-2F07-1C98-0A0E628F0E71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chemeClr val="bg1"/>
                </a:solidFill>
              </a:rPr>
              <a:t>1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BD540485-1714-7D7B-8229-DCC3899F5A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4" b="22918"/>
          <a:stretch/>
        </p:blipFill>
        <p:spPr>
          <a:xfrm>
            <a:off x="7034977" y="1666959"/>
            <a:ext cx="4230806" cy="4255079"/>
          </a:xfrm>
          <a:prstGeom prst="ellipse">
            <a:avLst/>
          </a:prstGeom>
          <a:ln w="63500" cap="rnd">
            <a:solidFill>
              <a:srgbClr val="FFC0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49EE6D2F-5B96-BEAE-229E-A05699B18B97}"/>
              </a:ext>
            </a:extLst>
          </p:cNvPr>
          <p:cNvSpPr txBox="1"/>
          <p:nvPr/>
        </p:nvSpPr>
        <p:spPr>
          <a:xfrm>
            <a:off x="548656" y="3694694"/>
            <a:ext cx="6346209" cy="14157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latin typeface="Montserrat" panose="00000500000000000000" pitchFamily="50" charset="0"/>
              </a:rPr>
              <a:t>Sandy-Michael E. McDonald</a:t>
            </a:r>
          </a:p>
          <a:p>
            <a:r>
              <a:rPr lang="en-US" dirty="0">
                <a:latin typeface="Montserrat" panose="00000500000000000000" pitchFamily="50" charset="0"/>
              </a:rPr>
              <a:t>Director, Broward County Office of Economic and Small Business Development</a:t>
            </a:r>
          </a:p>
          <a:p>
            <a:r>
              <a:rPr lang="en-US" b="1" dirty="0">
                <a:solidFill>
                  <a:srgbClr val="007AC3"/>
                </a:solidFill>
                <a:latin typeface="Montserrat" panose="00000500000000000000" pitchFamily="50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smmcdonald@broward.org</a:t>
            </a:r>
            <a:r>
              <a:rPr lang="en-US" b="1" dirty="0">
                <a:solidFill>
                  <a:srgbClr val="007AC3"/>
                </a:solidFill>
                <a:latin typeface="Montserrat" panose="00000500000000000000" pitchFamily="50" charset="0"/>
              </a:rPr>
              <a:t> </a:t>
            </a:r>
            <a:r>
              <a:rPr lang="en-US" b="1" dirty="0">
                <a:solidFill>
                  <a:srgbClr val="FFC000"/>
                </a:solidFill>
                <a:latin typeface="Montserrat" panose="00000500000000000000" pitchFamily="50" charset="0"/>
              </a:rPr>
              <a:t>|</a:t>
            </a:r>
            <a:r>
              <a:rPr lang="en-US" b="1" dirty="0">
                <a:solidFill>
                  <a:srgbClr val="007AC3"/>
                </a:solidFill>
                <a:latin typeface="Montserrat" panose="00000500000000000000" pitchFamily="50" charset="0"/>
              </a:rPr>
              <a:t> </a:t>
            </a:r>
            <a:r>
              <a:rPr lang="en-US" dirty="0">
                <a:latin typeface="Montserrat" panose="00000500000000000000" pitchFamily="50" charset="0"/>
              </a:rPr>
              <a:t>Broward.org/EconDev</a:t>
            </a:r>
          </a:p>
        </p:txBody>
      </p:sp>
      <p:pic>
        <p:nvPicPr>
          <p:cNvPr id="2" name="Picture 1" descr="A logo for a company&#10;&#10;Description automatically generated">
            <a:extLst>
              <a:ext uri="{FF2B5EF4-FFF2-40B4-BE49-F238E27FC236}">
                <a16:creationId xmlns:a16="http://schemas.microsoft.com/office/drawing/2014/main" id="{DB90B849-C347-C79B-9FB4-E9254A5BC9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760" y="5324362"/>
            <a:ext cx="2288515" cy="1270331"/>
          </a:xfrm>
          <a:prstGeom prst="rect">
            <a:avLst/>
          </a:prstGeom>
          <a:ln w="38100">
            <a:solidFill>
              <a:srgbClr val="1B2A47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F894B1B-FEF9-4073-856E-F7B84B8D4C82}"/>
              </a:ext>
            </a:extLst>
          </p:cNvPr>
          <p:cNvSpPr txBox="1"/>
          <p:nvPr/>
        </p:nvSpPr>
        <p:spPr>
          <a:xfrm>
            <a:off x="332192" y="125260"/>
            <a:ext cx="11874898" cy="230832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4800" b="1" i="0" dirty="0">
                <a:solidFill>
                  <a:srgbClr val="FFC000"/>
                </a:solidFill>
                <a:effectLst/>
                <a:latin typeface="Montserrat" panose="00000500000000000000" pitchFamily="50" charset="0"/>
              </a:rPr>
              <a:t>PANEL 3: </a:t>
            </a:r>
            <a:r>
              <a:rPr lang="en-US" sz="4800" i="0" dirty="0">
                <a:solidFill>
                  <a:srgbClr val="FFC000"/>
                </a:solidFill>
                <a:effectLst/>
                <a:latin typeface="Montserrat" panose="00000500000000000000" pitchFamily="50" charset="0"/>
              </a:rPr>
              <a:t>Community Resources and Support for Underserved Communities</a:t>
            </a:r>
            <a:endParaRPr lang="en-US" sz="4800" dirty="0">
              <a:solidFill>
                <a:srgbClr val="FFC000"/>
              </a:solidFill>
              <a:latin typeface="Montserrat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16391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F8B3D6C-1543-426A-A1C8-AFFFF741FA68}"/>
              </a:ext>
            </a:extLst>
          </p:cNvPr>
          <p:cNvSpPr/>
          <p:nvPr/>
        </p:nvSpPr>
        <p:spPr>
          <a:xfrm>
            <a:off x="0" y="-24817"/>
            <a:ext cx="12192000" cy="1295400"/>
          </a:xfrm>
          <a:prstGeom prst="rect">
            <a:avLst/>
          </a:prstGeom>
          <a:solidFill>
            <a:srgbClr val="EDB3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TC Arquette Semibold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357F72C-C6D5-4C19-9EB9-C37D2F7251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676400"/>
            <a:ext cx="3962400" cy="2467248"/>
          </a:xfrm>
          <a:prstGeom prst="rect">
            <a:avLst/>
          </a:prstGeom>
          <a:effectLst>
            <a:glow rad="38100">
              <a:srgbClr val="FFFFFF"/>
            </a:glo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A88A48B-EBE1-4389-A3CA-F318DA0C058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989" y="2840951"/>
            <a:ext cx="1271760" cy="1631856"/>
          </a:xfrm>
          <a:prstGeom prst="rect">
            <a:avLst/>
          </a:prstGeom>
          <a:ln>
            <a:solidFill>
              <a:srgbClr val="0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D7257DB-A517-4948-A865-EBC9285F1AD7}"/>
              </a:ext>
            </a:extLst>
          </p:cNvPr>
          <p:cNvSpPr txBox="1"/>
          <p:nvPr/>
        </p:nvSpPr>
        <p:spPr>
          <a:xfrm>
            <a:off x="5395220" y="2733263"/>
            <a:ext cx="4955858" cy="21852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B2A47"/>
                </a:solidFill>
                <a:effectLst/>
                <a:uLnTx/>
                <a:uFillTx/>
                <a:latin typeface="ATC Arquette Semibold"/>
                <a:ea typeface="+mn-ea"/>
                <a:cs typeface="Arial" panose="020B0604020202020204" pitchFamily="34" charset="0"/>
              </a:rPr>
              <a:t>Sandy-Michael E. McDonald</a:t>
            </a: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B2A47"/>
                </a:solidFill>
                <a:effectLst/>
                <a:uLnTx/>
                <a:uFillTx/>
                <a:latin typeface="ATC Arquette Semibold"/>
                <a:ea typeface="+mn-ea"/>
                <a:cs typeface="Arial" panose="020B0604020202020204" pitchFamily="34" charset="0"/>
              </a:rPr>
              <a:t>DIRECTOR</a:t>
            </a: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B2A47"/>
                </a:solidFill>
                <a:effectLst/>
                <a:uLnTx/>
                <a:uFillTx/>
                <a:latin typeface="ATC Arquette Semibold"/>
                <a:ea typeface="+mn-ea"/>
                <a:cs typeface="Arial" panose="020B0604020202020204" pitchFamily="34" charset="0"/>
              </a:rPr>
              <a:t>115 S. Andrews Avenue, Room A-680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B2A47"/>
                </a:solidFill>
                <a:effectLst/>
                <a:uLnTx/>
                <a:uFillTx/>
                <a:latin typeface="ATC Arquette Semibold"/>
                <a:ea typeface="+mn-ea"/>
                <a:cs typeface="Arial" panose="020B0604020202020204" pitchFamily="34" charset="0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B2A47"/>
                </a:solidFill>
                <a:effectLst/>
                <a:uLnTx/>
                <a:uFillTx/>
                <a:latin typeface="ATC Arquette Semibold"/>
                <a:ea typeface="+mn-ea"/>
                <a:cs typeface="Arial" panose="020B0604020202020204" pitchFamily="34" charset="0"/>
              </a:rPr>
              <a:t>Fort Lauderdale, FL 33301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B2A47"/>
                </a:solidFill>
                <a:effectLst/>
                <a:uLnTx/>
                <a:uFillTx/>
                <a:latin typeface="ATC Arquette Semibold"/>
                <a:ea typeface="+mn-ea"/>
                <a:cs typeface="Arial" panose="020B0604020202020204" pitchFamily="34" charset="0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B2A47"/>
                </a:solidFill>
                <a:effectLst/>
                <a:uLnTx/>
                <a:uFillTx/>
                <a:latin typeface="ATC Arquette Semibold"/>
                <a:ea typeface="+mn-ea"/>
                <a:cs typeface="Arial" panose="020B0604020202020204" pitchFamily="34" charset="0"/>
              </a:rPr>
              <a:t>954-357-6400 | Broward.org/EconDev</a:t>
            </a: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DB323"/>
                </a:solidFill>
                <a:effectLst/>
                <a:uLnTx/>
                <a:uFillTx/>
                <a:latin typeface="ATC Arquette Semibold"/>
                <a:ea typeface="+mn-ea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smmcdonald@broward.org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DB323"/>
                </a:solidFill>
                <a:effectLst/>
                <a:uLnTx/>
                <a:uFillTx/>
                <a:latin typeface="ATC Arquette Semibold"/>
                <a:ea typeface="+mn-ea"/>
                <a:cs typeface="Arial" panose="020B0604020202020204" pitchFamily="34" charset="0"/>
              </a:rPr>
              <a:t>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EDB323"/>
              </a:solidFill>
              <a:effectLst/>
              <a:uLnTx/>
              <a:uFillTx/>
              <a:latin typeface="ATC Arquette Semibold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FC2E696A-3B21-4AD4-B661-B37CD13F08B6}"/>
              </a:ext>
            </a:extLst>
          </p:cNvPr>
          <p:cNvSpPr txBox="1">
            <a:spLocks/>
          </p:cNvSpPr>
          <p:nvPr/>
        </p:nvSpPr>
        <p:spPr>
          <a:xfrm>
            <a:off x="0" y="380999"/>
            <a:ext cx="12192001" cy="914401"/>
          </a:xfrm>
          <a:prstGeom prst="rect">
            <a:avLst/>
          </a:prstGeom>
          <a:solidFill>
            <a:srgbClr val="1B2A47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7200" kern="1200">
                <a:solidFill>
                  <a:schemeClr val="accent1"/>
                </a:solidFill>
                <a:latin typeface="Ostrich Sans Medium" panose="02000508000000020004" pitchFamily="50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sm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haroni" panose="02010803020104030203" pitchFamily="2" charset="-79"/>
                <a:ea typeface="+mj-ea"/>
                <a:cs typeface="Aharoni" panose="02010803020104030203" pitchFamily="2" charset="-79"/>
              </a:rPr>
              <a:t>Thank You!</a:t>
            </a:r>
          </a:p>
        </p:txBody>
      </p:sp>
      <p:sp>
        <p:nvSpPr>
          <p:cNvPr id="22" name="Slide Number Placeholder 1">
            <a:extLst>
              <a:ext uri="{FF2B5EF4-FFF2-40B4-BE49-F238E27FC236}">
                <a16:creationId xmlns:a16="http://schemas.microsoft.com/office/drawing/2014/main" id="{4CD26B44-26E4-401B-8464-3102C521A57C}"/>
              </a:ext>
            </a:extLst>
          </p:cNvPr>
          <p:cNvSpPr txBox="1">
            <a:spLocks/>
          </p:cNvSpPr>
          <p:nvPr/>
        </p:nvSpPr>
        <p:spPr bwMode="grayWhite">
          <a:xfrm>
            <a:off x="114300" y="6366797"/>
            <a:ext cx="571500" cy="365125"/>
          </a:xfrm>
          <a:prstGeom prst="rect">
            <a:avLst/>
          </a:prstGeom>
        </p:spPr>
        <p:txBody>
          <a:bodyPr anchor="ctr">
            <a:norm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D495E168-DA5E-4888-8D8A-92B118324C14}" type="slidenum">
              <a:rPr kumimoji="0" lang="ru-RU" sz="1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TC Arquette Semibold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TC Arquette Semibold"/>
              <a:ea typeface="+mn-ea"/>
              <a:cs typeface="+mn-cs"/>
            </a:endParaRPr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3809867D-E6E2-3312-8618-ACB866153C46}"/>
              </a:ext>
            </a:extLst>
          </p:cNvPr>
          <p:cNvSpPr txBox="1"/>
          <p:nvPr/>
        </p:nvSpPr>
        <p:spPr>
          <a:xfrm>
            <a:off x="337591" y="5261476"/>
            <a:ext cx="11220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0" cap="none" spc="-10" normalizeH="0" baseline="0" noProof="0" dirty="0">
                <a:ln>
                  <a:noFill/>
                </a:ln>
                <a:solidFill>
                  <a:srgbClr val="0079C3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@BCOESBD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pic>
        <p:nvPicPr>
          <p:cNvPr id="9" name="object 7">
            <a:extLst>
              <a:ext uri="{FF2B5EF4-FFF2-40B4-BE49-F238E27FC236}">
                <a16:creationId xmlns:a16="http://schemas.microsoft.com/office/drawing/2014/main" id="{F3F05867-A5EA-19C5-09B8-6DAAC9D6D134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06958" y="4472807"/>
            <a:ext cx="669035" cy="682751"/>
          </a:xfrm>
          <a:prstGeom prst="rect">
            <a:avLst/>
          </a:prstGeom>
        </p:spPr>
      </p:pic>
      <p:grpSp>
        <p:nvGrpSpPr>
          <p:cNvPr id="10" name="object 8">
            <a:extLst>
              <a:ext uri="{FF2B5EF4-FFF2-40B4-BE49-F238E27FC236}">
                <a16:creationId xmlns:a16="http://schemas.microsoft.com/office/drawing/2014/main" id="{F8E6272B-5974-BEEC-F792-20716231FF35}"/>
              </a:ext>
            </a:extLst>
          </p:cNvPr>
          <p:cNvGrpSpPr/>
          <p:nvPr/>
        </p:nvGrpSpPr>
        <p:grpSpPr>
          <a:xfrm>
            <a:off x="1628622" y="4355458"/>
            <a:ext cx="800100" cy="800100"/>
            <a:chOff x="2162555" y="2801111"/>
            <a:chExt cx="800100" cy="800100"/>
          </a:xfrm>
        </p:grpSpPr>
        <p:sp>
          <p:nvSpPr>
            <p:cNvPr id="11" name="object 9">
              <a:extLst>
                <a:ext uri="{FF2B5EF4-FFF2-40B4-BE49-F238E27FC236}">
                  <a16:creationId xmlns:a16="http://schemas.microsoft.com/office/drawing/2014/main" id="{8839995F-D4FB-1EC8-9B4B-10B8E1BC0C44}"/>
                </a:ext>
              </a:extLst>
            </p:cNvPr>
            <p:cNvSpPr/>
            <p:nvPr/>
          </p:nvSpPr>
          <p:spPr>
            <a:xfrm>
              <a:off x="2162555" y="2801111"/>
              <a:ext cx="800100" cy="800100"/>
            </a:xfrm>
            <a:custGeom>
              <a:avLst/>
              <a:gdLst/>
              <a:ahLst/>
              <a:cxnLst/>
              <a:rect l="l" t="t" r="r" b="b"/>
              <a:pathLst>
                <a:path w="800100" h="800100">
                  <a:moveTo>
                    <a:pt x="400050" y="0"/>
                  </a:moveTo>
                  <a:lnTo>
                    <a:pt x="353388" y="2690"/>
                  </a:lnTo>
                  <a:lnTo>
                    <a:pt x="308310" y="10563"/>
                  </a:lnTo>
                  <a:lnTo>
                    <a:pt x="265114" y="23318"/>
                  </a:lnTo>
                  <a:lnTo>
                    <a:pt x="224101" y="40654"/>
                  </a:lnTo>
                  <a:lnTo>
                    <a:pt x="185570" y="62273"/>
                  </a:lnTo>
                  <a:lnTo>
                    <a:pt x="149822" y="87874"/>
                  </a:lnTo>
                  <a:lnTo>
                    <a:pt x="117157" y="117157"/>
                  </a:lnTo>
                  <a:lnTo>
                    <a:pt x="87874" y="149822"/>
                  </a:lnTo>
                  <a:lnTo>
                    <a:pt x="62273" y="185570"/>
                  </a:lnTo>
                  <a:lnTo>
                    <a:pt x="40654" y="224101"/>
                  </a:lnTo>
                  <a:lnTo>
                    <a:pt x="23318" y="265114"/>
                  </a:lnTo>
                  <a:lnTo>
                    <a:pt x="10563" y="308310"/>
                  </a:lnTo>
                  <a:lnTo>
                    <a:pt x="2690" y="353388"/>
                  </a:lnTo>
                  <a:lnTo>
                    <a:pt x="0" y="400050"/>
                  </a:lnTo>
                  <a:lnTo>
                    <a:pt x="2690" y="446711"/>
                  </a:lnTo>
                  <a:lnTo>
                    <a:pt x="10563" y="491789"/>
                  </a:lnTo>
                  <a:lnTo>
                    <a:pt x="23318" y="534985"/>
                  </a:lnTo>
                  <a:lnTo>
                    <a:pt x="40654" y="575998"/>
                  </a:lnTo>
                  <a:lnTo>
                    <a:pt x="62273" y="614529"/>
                  </a:lnTo>
                  <a:lnTo>
                    <a:pt x="87874" y="650277"/>
                  </a:lnTo>
                  <a:lnTo>
                    <a:pt x="117157" y="682942"/>
                  </a:lnTo>
                  <a:lnTo>
                    <a:pt x="149822" y="712225"/>
                  </a:lnTo>
                  <a:lnTo>
                    <a:pt x="185570" y="737826"/>
                  </a:lnTo>
                  <a:lnTo>
                    <a:pt x="224101" y="759445"/>
                  </a:lnTo>
                  <a:lnTo>
                    <a:pt x="265114" y="776781"/>
                  </a:lnTo>
                  <a:lnTo>
                    <a:pt x="308310" y="789536"/>
                  </a:lnTo>
                  <a:lnTo>
                    <a:pt x="353388" y="797409"/>
                  </a:lnTo>
                  <a:lnTo>
                    <a:pt x="400050" y="800100"/>
                  </a:lnTo>
                  <a:lnTo>
                    <a:pt x="446711" y="797409"/>
                  </a:lnTo>
                  <a:lnTo>
                    <a:pt x="491789" y="789536"/>
                  </a:lnTo>
                  <a:lnTo>
                    <a:pt x="534985" y="776781"/>
                  </a:lnTo>
                  <a:lnTo>
                    <a:pt x="575998" y="759445"/>
                  </a:lnTo>
                  <a:lnTo>
                    <a:pt x="614529" y="737826"/>
                  </a:lnTo>
                  <a:lnTo>
                    <a:pt x="650277" y="712225"/>
                  </a:lnTo>
                  <a:lnTo>
                    <a:pt x="682942" y="682942"/>
                  </a:lnTo>
                  <a:lnTo>
                    <a:pt x="712225" y="650277"/>
                  </a:lnTo>
                  <a:lnTo>
                    <a:pt x="737826" y="614529"/>
                  </a:lnTo>
                  <a:lnTo>
                    <a:pt x="759445" y="575998"/>
                  </a:lnTo>
                  <a:lnTo>
                    <a:pt x="776781" y="534985"/>
                  </a:lnTo>
                  <a:lnTo>
                    <a:pt x="789536" y="491789"/>
                  </a:lnTo>
                  <a:lnTo>
                    <a:pt x="797409" y="446711"/>
                  </a:lnTo>
                  <a:lnTo>
                    <a:pt x="800100" y="400050"/>
                  </a:lnTo>
                  <a:lnTo>
                    <a:pt x="797409" y="353388"/>
                  </a:lnTo>
                  <a:lnTo>
                    <a:pt x="789536" y="308310"/>
                  </a:lnTo>
                  <a:lnTo>
                    <a:pt x="776781" y="265114"/>
                  </a:lnTo>
                  <a:lnTo>
                    <a:pt x="759445" y="224101"/>
                  </a:lnTo>
                  <a:lnTo>
                    <a:pt x="737826" y="185570"/>
                  </a:lnTo>
                  <a:lnTo>
                    <a:pt x="712225" y="149822"/>
                  </a:lnTo>
                  <a:lnTo>
                    <a:pt x="682942" y="117157"/>
                  </a:lnTo>
                  <a:lnTo>
                    <a:pt x="650277" y="87874"/>
                  </a:lnTo>
                  <a:lnTo>
                    <a:pt x="614529" y="62273"/>
                  </a:lnTo>
                  <a:lnTo>
                    <a:pt x="575998" y="40654"/>
                  </a:lnTo>
                  <a:lnTo>
                    <a:pt x="534985" y="23318"/>
                  </a:lnTo>
                  <a:lnTo>
                    <a:pt x="491789" y="10563"/>
                  </a:lnTo>
                  <a:lnTo>
                    <a:pt x="446711" y="2690"/>
                  </a:lnTo>
                  <a:lnTo>
                    <a:pt x="400050" y="0"/>
                  </a:lnTo>
                  <a:close/>
                </a:path>
              </a:pathLst>
            </a:custGeom>
            <a:solidFill>
              <a:srgbClr val="4267B1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TC Arquette Semibold"/>
                <a:ea typeface="+mn-ea"/>
                <a:cs typeface="+mn-cs"/>
              </a:endParaRPr>
            </a:p>
          </p:txBody>
        </p:sp>
        <p:pic>
          <p:nvPicPr>
            <p:cNvPr id="12" name="object 10">
              <a:extLst>
                <a:ext uri="{FF2B5EF4-FFF2-40B4-BE49-F238E27FC236}">
                  <a16:creationId xmlns:a16="http://schemas.microsoft.com/office/drawing/2014/main" id="{627CE731-FBC4-74F4-C37F-CD0C8212A8FF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162555" y="2801111"/>
              <a:ext cx="702589" cy="757301"/>
            </a:xfrm>
            <a:prstGeom prst="rect">
              <a:avLst/>
            </a:prstGeom>
          </p:spPr>
        </p:pic>
      </p:grpSp>
      <p:sp>
        <p:nvSpPr>
          <p:cNvPr id="13" name="object 11">
            <a:extLst>
              <a:ext uri="{FF2B5EF4-FFF2-40B4-BE49-F238E27FC236}">
                <a16:creationId xmlns:a16="http://schemas.microsoft.com/office/drawing/2014/main" id="{D41C669C-5CEB-AF7F-B1CC-616DA11D56CC}"/>
              </a:ext>
            </a:extLst>
          </p:cNvPr>
          <p:cNvSpPr txBox="1"/>
          <p:nvPr/>
        </p:nvSpPr>
        <p:spPr>
          <a:xfrm>
            <a:off x="2079472" y="5261476"/>
            <a:ext cx="3334414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-10" normalizeH="0" baseline="0" noProof="0" dirty="0">
                <a:ln>
                  <a:noFill/>
                </a:ln>
                <a:solidFill>
                  <a:srgbClr val="0079C3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@</a:t>
            </a:r>
            <a:r>
              <a:rPr kumimoji="0" sz="1800" b="1" i="0" u="none" strike="noStrike" kern="0" cap="none" spc="-10" normalizeH="0" baseline="0" noProof="0" dirty="0">
                <a:ln>
                  <a:noFill/>
                </a:ln>
                <a:solidFill>
                  <a:srgbClr val="0079C3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BrowardCountyOESBD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grpSp>
        <p:nvGrpSpPr>
          <p:cNvPr id="14" name="object 12">
            <a:extLst>
              <a:ext uri="{FF2B5EF4-FFF2-40B4-BE49-F238E27FC236}">
                <a16:creationId xmlns:a16="http://schemas.microsoft.com/office/drawing/2014/main" id="{E34F5F7C-F609-B129-48DA-8CE594470926}"/>
              </a:ext>
            </a:extLst>
          </p:cNvPr>
          <p:cNvGrpSpPr/>
          <p:nvPr/>
        </p:nvGrpSpPr>
        <p:grpSpPr>
          <a:xfrm>
            <a:off x="2641105" y="4349744"/>
            <a:ext cx="816610" cy="828675"/>
            <a:chOff x="3290506" y="2787586"/>
            <a:chExt cx="816610" cy="828675"/>
          </a:xfrm>
        </p:grpSpPr>
        <p:pic>
          <p:nvPicPr>
            <p:cNvPr id="15" name="object 13">
              <a:extLst>
                <a:ext uri="{FF2B5EF4-FFF2-40B4-BE49-F238E27FC236}">
                  <a16:creationId xmlns:a16="http://schemas.microsoft.com/office/drawing/2014/main" id="{489962F4-B3A9-3FE5-D9C5-8AE9EDC86DBE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291840" y="2801111"/>
              <a:ext cx="800100" cy="800100"/>
            </a:xfrm>
            <a:prstGeom prst="rect">
              <a:avLst/>
            </a:prstGeom>
          </p:spPr>
        </p:pic>
        <p:sp>
          <p:nvSpPr>
            <p:cNvPr id="16" name="object 14">
              <a:extLst>
                <a:ext uri="{FF2B5EF4-FFF2-40B4-BE49-F238E27FC236}">
                  <a16:creationId xmlns:a16="http://schemas.microsoft.com/office/drawing/2014/main" id="{2D34BE69-5D0E-5663-90A2-7359E6DE4825}"/>
                </a:ext>
              </a:extLst>
            </p:cNvPr>
            <p:cNvSpPr/>
            <p:nvPr/>
          </p:nvSpPr>
          <p:spPr>
            <a:xfrm>
              <a:off x="3304794" y="2801873"/>
              <a:ext cx="788035" cy="800100"/>
            </a:xfrm>
            <a:custGeom>
              <a:avLst/>
              <a:gdLst/>
              <a:ahLst/>
              <a:cxnLst/>
              <a:rect l="l" t="t" r="r" b="b"/>
              <a:pathLst>
                <a:path w="788035" h="800100">
                  <a:moveTo>
                    <a:pt x="0" y="400050"/>
                  </a:moveTo>
                  <a:lnTo>
                    <a:pt x="2650" y="353388"/>
                  </a:lnTo>
                  <a:lnTo>
                    <a:pt x="10405" y="308310"/>
                  </a:lnTo>
                  <a:lnTo>
                    <a:pt x="22969" y="265114"/>
                  </a:lnTo>
                  <a:lnTo>
                    <a:pt x="40046" y="224101"/>
                  </a:lnTo>
                  <a:lnTo>
                    <a:pt x="61339" y="185570"/>
                  </a:lnTo>
                  <a:lnTo>
                    <a:pt x="86554" y="149822"/>
                  </a:lnTo>
                  <a:lnTo>
                    <a:pt x="115395" y="117157"/>
                  </a:lnTo>
                  <a:lnTo>
                    <a:pt x="147565" y="87874"/>
                  </a:lnTo>
                  <a:lnTo>
                    <a:pt x="182770" y="62273"/>
                  </a:lnTo>
                  <a:lnTo>
                    <a:pt x="220713" y="40654"/>
                  </a:lnTo>
                  <a:lnTo>
                    <a:pt x="261098" y="23318"/>
                  </a:lnTo>
                  <a:lnTo>
                    <a:pt x="303631" y="10563"/>
                  </a:lnTo>
                  <a:lnTo>
                    <a:pt x="348015" y="2690"/>
                  </a:lnTo>
                  <a:lnTo>
                    <a:pt x="393953" y="0"/>
                  </a:lnTo>
                  <a:lnTo>
                    <a:pt x="439892" y="2690"/>
                  </a:lnTo>
                  <a:lnTo>
                    <a:pt x="484276" y="10563"/>
                  </a:lnTo>
                  <a:lnTo>
                    <a:pt x="526809" y="23318"/>
                  </a:lnTo>
                  <a:lnTo>
                    <a:pt x="567194" y="40654"/>
                  </a:lnTo>
                  <a:lnTo>
                    <a:pt x="605137" y="62273"/>
                  </a:lnTo>
                  <a:lnTo>
                    <a:pt x="640342" y="87874"/>
                  </a:lnTo>
                  <a:lnTo>
                    <a:pt x="672512" y="117157"/>
                  </a:lnTo>
                  <a:lnTo>
                    <a:pt x="701353" y="149822"/>
                  </a:lnTo>
                  <a:lnTo>
                    <a:pt x="726568" y="185570"/>
                  </a:lnTo>
                  <a:lnTo>
                    <a:pt x="747861" y="224101"/>
                  </a:lnTo>
                  <a:lnTo>
                    <a:pt x="764938" y="265114"/>
                  </a:lnTo>
                  <a:lnTo>
                    <a:pt x="777502" y="308310"/>
                  </a:lnTo>
                  <a:lnTo>
                    <a:pt x="785257" y="353388"/>
                  </a:lnTo>
                  <a:lnTo>
                    <a:pt x="787907" y="400050"/>
                  </a:lnTo>
                  <a:lnTo>
                    <a:pt x="785257" y="446711"/>
                  </a:lnTo>
                  <a:lnTo>
                    <a:pt x="777502" y="491789"/>
                  </a:lnTo>
                  <a:lnTo>
                    <a:pt x="764938" y="534985"/>
                  </a:lnTo>
                  <a:lnTo>
                    <a:pt x="747861" y="575998"/>
                  </a:lnTo>
                  <a:lnTo>
                    <a:pt x="726568" y="614529"/>
                  </a:lnTo>
                  <a:lnTo>
                    <a:pt x="701353" y="650277"/>
                  </a:lnTo>
                  <a:lnTo>
                    <a:pt x="672512" y="682942"/>
                  </a:lnTo>
                  <a:lnTo>
                    <a:pt x="640342" y="712225"/>
                  </a:lnTo>
                  <a:lnTo>
                    <a:pt x="605137" y="737826"/>
                  </a:lnTo>
                  <a:lnTo>
                    <a:pt x="567194" y="759445"/>
                  </a:lnTo>
                  <a:lnTo>
                    <a:pt x="526809" y="776781"/>
                  </a:lnTo>
                  <a:lnTo>
                    <a:pt x="484276" y="789536"/>
                  </a:lnTo>
                  <a:lnTo>
                    <a:pt x="439892" y="797409"/>
                  </a:lnTo>
                  <a:lnTo>
                    <a:pt x="393953" y="800100"/>
                  </a:lnTo>
                  <a:lnTo>
                    <a:pt x="348015" y="797409"/>
                  </a:lnTo>
                  <a:lnTo>
                    <a:pt x="303631" y="789536"/>
                  </a:lnTo>
                  <a:lnTo>
                    <a:pt x="261098" y="776781"/>
                  </a:lnTo>
                  <a:lnTo>
                    <a:pt x="220713" y="759445"/>
                  </a:lnTo>
                  <a:lnTo>
                    <a:pt x="182770" y="737826"/>
                  </a:lnTo>
                  <a:lnTo>
                    <a:pt x="147565" y="712225"/>
                  </a:lnTo>
                  <a:lnTo>
                    <a:pt x="115395" y="682942"/>
                  </a:lnTo>
                  <a:lnTo>
                    <a:pt x="86554" y="650277"/>
                  </a:lnTo>
                  <a:lnTo>
                    <a:pt x="61339" y="614529"/>
                  </a:lnTo>
                  <a:lnTo>
                    <a:pt x="40046" y="575998"/>
                  </a:lnTo>
                  <a:lnTo>
                    <a:pt x="22969" y="534985"/>
                  </a:lnTo>
                  <a:lnTo>
                    <a:pt x="10405" y="491789"/>
                  </a:lnTo>
                  <a:lnTo>
                    <a:pt x="2650" y="446711"/>
                  </a:lnTo>
                  <a:lnTo>
                    <a:pt x="0" y="400050"/>
                  </a:lnTo>
                  <a:close/>
                </a:path>
              </a:pathLst>
            </a:custGeom>
            <a:ln w="285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TC Arquette Semibold"/>
                <a:ea typeface="+mn-ea"/>
                <a:cs typeface="+mn-cs"/>
              </a:endParaRPr>
            </a:p>
          </p:txBody>
        </p:sp>
        <p:pic>
          <p:nvPicPr>
            <p:cNvPr id="17" name="object 15">
              <a:extLst>
                <a:ext uri="{FF2B5EF4-FFF2-40B4-BE49-F238E27FC236}">
                  <a16:creationId xmlns:a16="http://schemas.microsoft.com/office/drawing/2014/main" id="{F0BDF5E1-CC64-7E55-46C2-162E1EEBDF3E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631438" y="3108705"/>
              <a:ext cx="172720" cy="172720"/>
            </a:xfrm>
            <a:prstGeom prst="rect">
              <a:avLst/>
            </a:prstGeom>
          </p:spPr>
        </p:pic>
      </p:grpSp>
      <p:grpSp>
        <p:nvGrpSpPr>
          <p:cNvPr id="18" name="object 16">
            <a:extLst>
              <a:ext uri="{FF2B5EF4-FFF2-40B4-BE49-F238E27FC236}">
                <a16:creationId xmlns:a16="http://schemas.microsoft.com/office/drawing/2014/main" id="{0A5F5455-1C2E-5281-D206-FFED43AA9252}"/>
              </a:ext>
            </a:extLst>
          </p:cNvPr>
          <p:cNvGrpSpPr/>
          <p:nvPr/>
        </p:nvGrpSpPr>
        <p:grpSpPr>
          <a:xfrm>
            <a:off x="3656256" y="4363269"/>
            <a:ext cx="800100" cy="800100"/>
            <a:chOff x="4421123" y="2801111"/>
            <a:chExt cx="800100" cy="800100"/>
          </a:xfrm>
        </p:grpSpPr>
        <p:sp>
          <p:nvSpPr>
            <p:cNvPr id="25" name="object 17">
              <a:extLst>
                <a:ext uri="{FF2B5EF4-FFF2-40B4-BE49-F238E27FC236}">
                  <a16:creationId xmlns:a16="http://schemas.microsoft.com/office/drawing/2014/main" id="{DC4F4A7E-158E-6600-3941-147A3481D409}"/>
                </a:ext>
              </a:extLst>
            </p:cNvPr>
            <p:cNvSpPr/>
            <p:nvPr/>
          </p:nvSpPr>
          <p:spPr>
            <a:xfrm>
              <a:off x="4421123" y="2801111"/>
              <a:ext cx="800100" cy="800100"/>
            </a:xfrm>
            <a:custGeom>
              <a:avLst/>
              <a:gdLst/>
              <a:ahLst/>
              <a:cxnLst/>
              <a:rect l="l" t="t" r="r" b="b"/>
              <a:pathLst>
                <a:path w="800100" h="800100">
                  <a:moveTo>
                    <a:pt x="400050" y="0"/>
                  </a:moveTo>
                  <a:lnTo>
                    <a:pt x="353388" y="2690"/>
                  </a:lnTo>
                  <a:lnTo>
                    <a:pt x="308310" y="10563"/>
                  </a:lnTo>
                  <a:lnTo>
                    <a:pt x="265114" y="23318"/>
                  </a:lnTo>
                  <a:lnTo>
                    <a:pt x="224101" y="40654"/>
                  </a:lnTo>
                  <a:lnTo>
                    <a:pt x="185570" y="62273"/>
                  </a:lnTo>
                  <a:lnTo>
                    <a:pt x="149822" y="87874"/>
                  </a:lnTo>
                  <a:lnTo>
                    <a:pt x="117157" y="117157"/>
                  </a:lnTo>
                  <a:lnTo>
                    <a:pt x="87874" y="149822"/>
                  </a:lnTo>
                  <a:lnTo>
                    <a:pt x="62273" y="185570"/>
                  </a:lnTo>
                  <a:lnTo>
                    <a:pt x="40654" y="224101"/>
                  </a:lnTo>
                  <a:lnTo>
                    <a:pt x="23318" y="265114"/>
                  </a:lnTo>
                  <a:lnTo>
                    <a:pt x="10563" y="308310"/>
                  </a:lnTo>
                  <a:lnTo>
                    <a:pt x="2690" y="353388"/>
                  </a:lnTo>
                  <a:lnTo>
                    <a:pt x="0" y="400050"/>
                  </a:lnTo>
                  <a:lnTo>
                    <a:pt x="2690" y="446711"/>
                  </a:lnTo>
                  <a:lnTo>
                    <a:pt x="10563" y="491789"/>
                  </a:lnTo>
                  <a:lnTo>
                    <a:pt x="23318" y="534985"/>
                  </a:lnTo>
                  <a:lnTo>
                    <a:pt x="40654" y="575998"/>
                  </a:lnTo>
                  <a:lnTo>
                    <a:pt x="62273" y="614529"/>
                  </a:lnTo>
                  <a:lnTo>
                    <a:pt x="87874" y="650277"/>
                  </a:lnTo>
                  <a:lnTo>
                    <a:pt x="117157" y="682942"/>
                  </a:lnTo>
                  <a:lnTo>
                    <a:pt x="149822" y="712225"/>
                  </a:lnTo>
                  <a:lnTo>
                    <a:pt x="185570" y="737826"/>
                  </a:lnTo>
                  <a:lnTo>
                    <a:pt x="224101" y="759445"/>
                  </a:lnTo>
                  <a:lnTo>
                    <a:pt x="265114" y="776781"/>
                  </a:lnTo>
                  <a:lnTo>
                    <a:pt x="308310" y="789536"/>
                  </a:lnTo>
                  <a:lnTo>
                    <a:pt x="353388" y="797409"/>
                  </a:lnTo>
                  <a:lnTo>
                    <a:pt x="400050" y="800100"/>
                  </a:lnTo>
                  <a:lnTo>
                    <a:pt x="446711" y="797409"/>
                  </a:lnTo>
                  <a:lnTo>
                    <a:pt x="491789" y="789536"/>
                  </a:lnTo>
                  <a:lnTo>
                    <a:pt x="534985" y="776781"/>
                  </a:lnTo>
                  <a:lnTo>
                    <a:pt x="575998" y="759445"/>
                  </a:lnTo>
                  <a:lnTo>
                    <a:pt x="614529" y="737826"/>
                  </a:lnTo>
                  <a:lnTo>
                    <a:pt x="650277" y="712225"/>
                  </a:lnTo>
                  <a:lnTo>
                    <a:pt x="682942" y="682942"/>
                  </a:lnTo>
                  <a:lnTo>
                    <a:pt x="712225" y="650277"/>
                  </a:lnTo>
                  <a:lnTo>
                    <a:pt x="737826" y="614529"/>
                  </a:lnTo>
                  <a:lnTo>
                    <a:pt x="759445" y="575998"/>
                  </a:lnTo>
                  <a:lnTo>
                    <a:pt x="776781" y="534985"/>
                  </a:lnTo>
                  <a:lnTo>
                    <a:pt x="789536" y="491789"/>
                  </a:lnTo>
                  <a:lnTo>
                    <a:pt x="797409" y="446711"/>
                  </a:lnTo>
                  <a:lnTo>
                    <a:pt x="800100" y="400050"/>
                  </a:lnTo>
                  <a:lnTo>
                    <a:pt x="797409" y="353388"/>
                  </a:lnTo>
                  <a:lnTo>
                    <a:pt x="789536" y="308310"/>
                  </a:lnTo>
                  <a:lnTo>
                    <a:pt x="776781" y="265114"/>
                  </a:lnTo>
                  <a:lnTo>
                    <a:pt x="759445" y="224101"/>
                  </a:lnTo>
                  <a:lnTo>
                    <a:pt x="737826" y="185570"/>
                  </a:lnTo>
                  <a:lnTo>
                    <a:pt x="712225" y="149822"/>
                  </a:lnTo>
                  <a:lnTo>
                    <a:pt x="682942" y="117157"/>
                  </a:lnTo>
                  <a:lnTo>
                    <a:pt x="650277" y="87874"/>
                  </a:lnTo>
                  <a:lnTo>
                    <a:pt x="614529" y="62273"/>
                  </a:lnTo>
                  <a:lnTo>
                    <a:pt x="575998" y="40654"/>
                  </a:lnTo>
                  <a:lnTo>
                    <a:pt x="534985" y="23318"/>
                  </a:lnTo>
                  <a:lnTo>
                    <a:pt x="491789" y="10563"/>
                  </a:lnTo>
                  <a:lnTo>
                    <a:pt x="446711" y="2690"/>
                  </a:lnTo>
                  <a:lnTo>
                    <a:pt x="400050" y="0"/>
                  </a:lnTo>
                  <a:close/>
                </a:path>
              </a:pathLst>
            </a:custGeom>
            <a:solidFill>
              <a:srgbClr val="0177BC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TC Arquette Semibold"/>
                <a:ea typeface="+mn-ea"/>
                <a:cs typeface="+mn-cs"/>
              </a:endParaRPr>
            </a:p>
          </p:txBody>
        </p:sp>
        <p:pic>
          <p:nvPicPr>
            <p:cNvPr id="28" name="object 18">
              <a:extLst>
                <a:ext uri="{FF2B5EF4-FFF2-40B4-BE49-F238E27FC236}">
                  <a16:creationId xmlns:a16="http://schemas.microsoft.com/office/drawing/2014/main" id="{FBC80FA9-2F1E-4786-8FB5-1532061DCFE2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558283" y="2936747"/>
              <a:ext cx="525779" cy="527303"/>
            </a:xfrm>
            <a:prstGeom prst="rect">
              <a:avLst/>
            </a:prstGeom>
          </p:spPr>
        </p:pic>
      </p:grpSp>
      <p:pic>
        <p:nvPicPr>
          <p:cNvPr id="30" name="object 21">
            <a:extLst>
              <a:ext uri="{FF2B5EF4-FFF2-40B4-BE49-F238E27FC236}">
                <a16:creationId xmlns:a16="http://schemas.microsoft.com/office/drawing/2014/main" id="{ECA18A21-C82C-3871-BD15-55C89FED7627}"/>
              </a:ext>
            </a:extLst>
          </p:cNvPr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4669184" y="4355458"/>
            <a:ext cx="940308" cy="800100"/>
          </a:xfrm>
          <a:prstGeom prst="rect">
            <a:avLst/>
          </a:prstGeom>
        </p:spPr>
      </p:pic>
      <p:sp>
        <p:nvSpPr>
          <p:cNvPr id="4" name="Slide Number Placeholder 45">
            <a:extLst>
              <a:ext uri="{FF2B5EF4-FFF2-40B4-BE49-F238E27FC236}">
                <a16:creationId xmlns:a16="http://schemas.microsoft.com/office/drawing/2014/main" id="{5BBD0CCD-D57E-CE56-B599-CE63B9FEBD94}"/>
              </a:ext>
            </a:extLst>
          </p:cNvPr>
          <p:cNvSpPr txBox="1">
            <a:spLocks/>
          </p:cNvSpPr>
          <p:nvPr/>
        </p:nvSpPr>
        <p:spPr>
          <a:xfrm>
            <a:off x="9150380" y="6409652"/>
            <a:ext cx="2804160" cy="24622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6F15528-21DE-4FAA-801E-634DDDAF4B2B}" type="slidenum">
              <a:rPr lang="en-US" smtClean="0"/>
              <a:pPr algn="r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65201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F8B3D6C-1543-426A-A1C8-AFFFF741FA68}"/>
              </a:ext>
            </a:extLst>
          </p:cNvPr>
          <p:cNvSpPr/>
          <p:nvPr/>
        </p:nvSpPr>
        <p:spPr>
          <a:xfrm>
            <a:off x="0" y="-24817"/>
            <a:ext cx="12192000" cy="1295400"/>
          </a:xfrm>
          <a:prstGeom prst="rect">
            <a:avLst/>
          </a:prstGeom>
          <a:solidFill>
            <a:srgbClr val="EDB3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TC Arquette Semibold"/>
              <a:ea typeface="+mn-ea"/>
              <a:cs typeface="+mn-cs"/>
            </a:endParaRP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FC2E696A-3B21-4AD4-B661-B37CD13F08B6}"/>
              </a:ext>
            </a:extLst>
          </p:cNvPr>
          <p:cNvSpPr txBox="1">
            <a:spLocks/>
          </p:cNvSpPr>
          <p:nvPr/>
        </p:nvSpPr>
        <p:spPr>
          <a:xfrm>
            <a:off x="0" y="381000"/>
            <a:ext cx="12192001" cy="889584"/>
          </a:xfrm>
          <a:prstGeom prst="rect">
            <a:avLst/>
          </a:prstGeom>
          <a:solidFill>
            <a:srgbClr val="1B2A47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7200" kern="1200">
                <a:solidFill>
                  <a:schemeClr val="accent1"/>
                </a:solidFill>
                <a:latin typeface="Ostrich Sans Medium" panose="02000508000000020004" pitchFamily="50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sm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haroni" panose="02010803020104030203" pitchFamily="2" charset="-79"/>
                <a:ea typeface="+mj-ea"/>
                <a:cs typeface="Aharoni" panose="02010803020104030203" pitchFamily="2" charset="-79"/>
              </a:rPr>
              <a:t>Entrepreneurship Program</a:t>
            </a:r>
          </a:p>
        </p:txBody>
      </p:sp>
      <p:sp>
        <p:nvSpPr>
          <p:cNvPr id="22" name="Slide Number Placeholder 1">
            <a:extLst>
              <a:ext uri="{FF2B5EF4-FFF2-40B4-BE49-F238E27FC236}">
                <a16:creationId xmlns:a16="http://schemas.microsoft.com/office/drawing/2014/main" id="{4CD26B44-26E4-401B-8464-3102C521A57C}"/>
              </a:ext>
            </a:extLst>
          </p:cNvPr>
          <p:cNvSpPr txBox="1">
            <a:spLocks/>
          </p:cNvSpPr>
          <p:nvPr/>
        </p:nvSpPr>
        <p:spPr bwMode="grayWhite">
          <a:xfrm>
            <a:off x="114300" y="6366797"/>
            <a:ext cx="571500" cy="365125"/>
          </a:xfrm>
          <a:prstGeom prst="rect">
            <a:avLst/>
          </a:prstGeom>
        </p:spPr>
        <p:txBody>
          <a:bodyPr anchor="ctr">
            <a:norm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D495E168-DA5E-4888-8D8A-92B118324C14}" type="slidenum">
              <a:rPr kumimoji="0" lang="ru-RU" sz="1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TC Arquette Semibold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TC Arquette Semibold"/>
              <a:ea typeface="+mn-ea"/>
              <a:cs typeface="+mn-cs"/>
            </a:endParaRPr>
          </a:p>
        </p:txBody>
      </p:sp>
      <p:pic>
        <p:nvPicPr>
          <p:cNvPr id="6" name="Picture 5" descr="A picture containing timeline&#10;&#10;Description automatically generated">
            <a:extLst>
              <a:ext uri="{FF2B5EF4-FFF2-40B4-BE49-F238E27FC236}">
                <a16:creationId xmlns:a16="http://schemas.microsoft.com/office/drawing/2014/main" id="{A5BDB90D-F7F1-B2D5-FF6E-265FF27FF6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84663">
            <a:off x="1901376" y="1569595"/>
            <a:ext cx="2162737" cy="486615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E9FD31E-CA6A-C464-35FA-C6E0BE006567}"/>
              </a:ext>
            </a:extLst>
          </p:cNvPr>
          <p:cNvSpPr txBox="1"/>
          <p:nvPr/>
        </p:nvSpPr>
        <p:spPr>
          <a:xfrm>
            <a:off x="4543424" y="1398687"/>
            <a:ext cx="7191375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000" b="1" dirty="0">
                <a:solidFill>
                  <a:prstClr val="black"/>
                </a:solidFill>
                <a:latin typeface="Calibri"/>
              </a:rPr>
              <a:t>As a Kauffman Foundation </a:t>
            </a:r>
            <a:r>
              <a:rPr lang="en-US" sz="2000" b="1" dirty="0" err="1">
                <a:solidFill>
                  <a:prstClr val="black"/>
                </a:solidFill>
                <a:latin typeface="Calibri"/>
              </a:rPr>
              <a:t>FastTrac</a:t>
            </a:r>
            <a:r>
              <a:rPr lang="en-US" sz="2000" b="1" dirty="0">
                <a:solidFill>
                  <a:prstClr val="black"/>
                </a:solidFill>
                <a:latin typeface="Calibri"/>
              </a:rPr>
              <a:t>® affiliate, OESBD offers a roster of entrepreneurship development programs:</a:t>
            </a:r>
          </a:p>
          <a:p>
            <a:pPr algn="l"/>
            <a:endParaRPr lang="en-US" sz="2000" b="1" dirty="0">
              <a:solidFill>
                <a:prstClr val="black"/>
              </a:solidFill>
              <a:latin typeface="Calibri"/>
            </a:endParaRPr>
          </a:p>
          <a:p>
            <a:pPr algn="l"/>
            <a:endParaRPr lang="en-US" sz="2000" b="1" dirty="0">
              <a:solidFill>
                <a:prstClr val="black"/>
              </a:solidFill>
              <a:latin typeface="Calibri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prstClr val="black"/>
                </a:solidFill>
                <a:latin typeface="Calibri"/>
              </a:rPr>
              <a:t>The Intentional Entrepreneur™ </a:t>
            </a:r>
            <a:r>
              <a:rPr lang="en-US" sz="2000" dirty="0">
                <a:solidFill>
                  <a:prstClr val="black"/>
                </a:solidFill>
                <a:latin typeface="Calibri"/>
              </a:rPr>
              <a:t>- This is a half-day workshop for aspiring entrepreneurs to establish a one-year vision.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000" dirty="0">
              <a:solidFill>
                <a:prstClr val="black"/>
              </a:solidFill>
              <a:latin typeface="Calibri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prstClr val="black"/>
                </a:solidFill>
                <a:latin typeface="Calibri"/>
              </a:rPr>
              <a:t>Listening to Your Business™ </a:t>
            </a:r>
            <a:r>
              <a:rPr lang="en-US" sz="2000" dirty="0">
                <a:solidFill>
                  <a:prstClr val="black"/>
                </a:solidFill>
                <a:latin typeface="Calibri"/>
              </a:rPr>
              <a:t>- This is a half-day workshop for existing business owners to develop a three-year business strategy.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000" dirty="0">
              <a:solidFill>
                <a:prstClr val="black"/>
              </a:solidFill>
              <a:latin typeface="Calibri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  <a:latin typeface="Calibri"/>
              </a:rPr>
              <a:t>​</a:t>
            </a:r>
            <a:r>
              <a:rPr lang="en-US" sz="2000" b="1" dirty="0" err="1">
                <a:solidFill>
                  <a:prstClr val="black"/>
                </a:solidFill>
                <a:latin typeface="Calibri"/>
              </a:rPr>
              <a:t>NewVenture</a:t>
            </a:r>
            <a:r>
              <a:rPr lang="en-US" sz="2000" b="1" dirty="0">
                <a:solidFill>
                  <a:prstClr val="black"/>
                </a:solidFill>
                <a:latin typeface="Calibri"/>
              </a:rPr>
              <a:t>™ Entrepreneurship Program </a:t>
            </a:r>
            <a:r>
              <a:rPr lang="en-US" sz="2000" dirty="0">
                <a:solidFill>
                  <a:prstClr val="black"/>
                </a:solidFill>
                <a:latin typeface="Calibri"/>
              </a:rPr>
              <a:t>- This course is for aspiring entrepreneurs to develop a business concept and business plan (10-module course). </a:t>
            </a:r>
            <a:r>
              <a:rPr lang="en-US" i="0" dirty="0">
                <a:solidFill>
                  <a:srgbClr val="494B4D"/>
                </a:solidFill>
                <a:effectLst/>
                <a:latin typeface="Arquette"/>
              </a:rPr>
              <a:t>​</a:t>
            </a:r>
            <a:endParaRPr lang="en-US" i="0" dirty="0">
              <a:solidFill>
                <a:srgbClr val="0C0D0D"/>
              </a:solidFill>
              <a:effectLst/>
              <a:latin typeface="Arquette"/>
            </a:endParaRPr>
          </a:p>
        </p:txBody>
      </p:sp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7FDF1D80-3FC9-F24C-EEDA-4B945C6288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25" y="5296028"/>
            <a:ext cx="1914525" cy="1435894"/>
          </a:xfrm>
          <a:prstGeom prst="rect">
            <a:avLst/>
          </a:prstGeom>
        </p:spPr>
      </p:pic>
      <p:sp>
        <p:nvSpPr>
          <p:cNvPr id="3" name="Slide Number Placeholder 45">
            <a:extLst>
              <a:ext uri="{FF2B5EF4-FFF2-40B4-BE49-F238E27FC236}">
                <a16:creationId xmlns:a16="http://schemas.microsoft.com/office/drawing/2014/main" id="{CCE0654F-0907-9765-3B96-A234F9367536}"/>
              </a:ext>
            </a:extLst>
          </p:cNvPr>
          <p:cNvSpPr txBox="1">
            <a:spLocks/>
          </p:cNvSpPr>
          <p:nvPr/>
        </p:nvSpPr>
        <p:spPr>
          <a:xfrm>
            <a:off x="9150380" y="6409652"/>
            <a:ext cx="2804160" cy="24622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6F15528-21DE-4FAA-801E-634DDDAF4B2B}" type="slidenum">
              <a:rPr lang="en-US" smtClean="0"/>
              <a:pPr algn="r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09518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F8B3D6C-1543-426A-A1C8-AFFFF741FA68}"/>
              </a:ext>
            </a:extLst>
          </p:cNvPr>
          <p:cNvSpPr/>
          <p:nvPr/>
        </p:nvSpPr>
        <p:spPr>
          <a:xfrm>
            <a:off x="0" y="-24817"/>
            <a:ext cx="12192000" cy="1295400"/>
          </a:xfrm>
          <a:prstGeom prst="rect">
            <a:avLst/>
          </a:prstGeom>
          <a:solidFill>
            <a:srgbClr val="EDB3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TC Arquette Semibold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7257DB-A517-4948-A865-EBC9285F1AD7}"/>
              </a:ext>
            </a:extLst>
          </p:cNvPr>
          <p:cNvSpPr txBox="1"/>
          <p:nvPr/>
        </p:nvSpPr>
        <p:spPr>
          <a:xfrm>
            <a:off x="225337" y="1480006"/>
            <a:ext cx="5681849" cy="38779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chemeClr val="tx1"/>
                </a:solidFill>
              </a:rPr>
              <a:t>Since 2013, through our affiliation with </a:t>
            </a:r>
            <a:r>
              <a:rPr lang="en-US" sz="2000" dirty="0" err="1">
                <a:solidFill>
                  <a:schemeClr val="tx1"/>
                </a:solidFill>
              </a:rPr>
              <a:t>FastTrac</a:t>
            </a:r>
            <a:r>
              <a:rPr kumimoji="0" lang="en-US" sz="2000" b="1" i="0" u="none" strike="noStrike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 </a:t>
            </a:r>
            <a:r>
              <a:rPr kumimoji="0" lang="en-US" sz="2800" b="1" i="0" u="none" strike="noStrike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®</a:t>
            </a:r>
            <a:r>
              <a:rPr lang="en-US" sz="2000" dirty="0">
                <a:solidFill>
                  <a:schemeClr val="tx1"/>
                </a:solidFill>
              </a:rPr>
              <a:t> Broward County OESBD has:</a:t>
            </a:r>
          </a:p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</a:endParaRPr>
          </a:p>
          <a:p>
            <a:pPr marL="914378" lvl="1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Assisted over </a:t>
            </a:r>
            <a:r>
              <a:rPr lang="en-US" sz="2000" b="1" dirty="0">
                <a:solidFill>
                  <a:srgbClr val="FF9900"/>
                </a:solidFill>
              </a:rPr>
              <a:t>584</a:t>
            </a:r>
            <a:r>
              <a:rPr lang="en-US" sz="2000" dirty="0">
                <a:solidFill>
                  <a:schemeClr val="tx1"/>
                </a:solidFill>
              </a:rPr>
              <a:t> entrepreneurs through </a:t>
            </a:r>
            <a:r>
              <a:rPr lang="en-US" sz="2000" i="1" dirty="0">
                <a:solidFill>
                  <a:schemeClr val="tx1"/>
                </a:solidFill>
              </a:rPr>
              <a:t>Listening to Your Business </a:t>
            </a:r>
            <a:r>
              <a:rPr lang="en-US" sz="2000" dirty="0">
                <a:solidFill>
                  <a:schemeClr val="tx1"/>
                </a:solidFill>
              </a:rPr>
              <a:t>and </a:t>
            </a:r>
            <a:r>
              <a:rPr lang="en-US" sz="2000" i="1" dirty="0">
                <a:solidFill>
                  <a:schemeClr val="tx1"/>
                </a:solidFill>
              </a:rPr>
              <a:t>Intentional Entrepreneur </a:t>
            </a:r>
            <a:r>
              <a:rPr lang="en-US" sz="2000" dirty="0">
                <a:solidFill>
                  <a:schemeClr val="tx1"/>
                </a:solidFill>
              </a:rPr>
              <a:t>workshops</a:t>
            </a:r>
          </a:p>
          <a:p>
            <a:pPr marL="914378" lvl="1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Graduated </a:t>
            </a:r>
            <a:r>
              <a:rPr lang="en-US" sz="2000" b="1" dirty="0">
                <a:solidFill>
                  <a:srgbClr val="FF9900"/>
                </a:solidFill>
              </a:rPr>
              <a:t>118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dirty="0">
                <a:solidFill>
                  <a:schemeClr val="tx1"/>
                </a:solidFill>
              </a:rPr>
              <a:t>entrepreneurs from our four (4) </a:t>
            </a:r>
            <a:r>
              <a:rPr lang="en-US" sz="2000" dirty="0" err="1">
                <a:solidFill>
                  <a:schemeClr val="tx1"/>
                </a:solidFill>
              </a:rPr>
              <a:t>FastTrac</a:t>
            </a:r>
            <a:r>
              <a:rPr lang="en-US" sz="2000" dirty="0">
                <a:solidFill>
                  <a:schemeClr val="tx1"/>
                </a:solidFill>
              </a:rPr>
              <a:t>® </a:t>
            </a:r>
            <a:r>
              <a:rPr lang="en-US" sz="2000" i="1" dirty="0">
                <a:solidFill>
                  <a:schemeClr val="tx1"/>
                </a:solidFill>
              </a:rPr>
              <a:t>New Venture™ </a:t>
            </a:r>
            <a:r>
              <a:rPr lang="en-US" sz="2000" dirty="0">
                <a:solidFill>
                  <a:schemeClr val="tx1"/>
                </a:solidFill>
              </a:rPr>
              <a:t>courses</a:t>
            </a:r>
          </a:p>
          <a:p>
            <a:pPr marL="914378" lvl="1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Helped </a:t>
            </a:r>
            <a:r>
              <a:rPr lang="en-US" sz="2000" b="1" dirty="0">
                <a:solidFill>
                  <a:srgbClr val="FF9900"/>
                </a:solidFill>
              </a:rPr>
              <a:t>101</a:t>
            </a:r>
            <a:r>
              <a:rPr lang="en-US" sz="2000" dirty="0">
                <a:solidFill>
                  <a:schemeClr val="tx1"/>
                </a:solidFill>
              </a:rPr>
              <a:t> participants complete business plans</a:t>
            </a:r>
          </a:p>
          <a:p>
            <a:pPr marL="914378" lvl="1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Awarded over </a:t>
            </a:r>
            <a:r>
              <a:rPr lang="en-US" sz="2000" b="1" dirty="0">
                <a:solidFill>
                  <a:srgbClr val="FF9900"/>
                </a:solidFill>
              </a:rPr>
              <a:t>$147,000 </a:t>
            </a:r>
            <a:r>
              <a:rPr lang="en-US" sz="2000" dirty="0">
                <a:solidFill>
                  <a:schemeClr val="tx1"/>
                </a:solidFill>
              </a:rPr>
              <a:t>in seed money grants to </a:t>
            </a:r>
            <a:r>
              <a:rPr lang="en-US" sz="2000" b="1" dirty="0">
                <a:solidFill>
                  <a:srgbClr val="FF9900"/>
                </a:solidFill>
              </a:rPr>
              <a:t>19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i="1" dirty="0" err="1">
                <a:solidFill>
                  <a:schemeClr val="tx1"/>
                </a:solidFill>
              </a:rPr>
              <a:t>NewVenture</a:t>
            </a:r>
            <a:r>
              <a:rPr lang="en-US" sz="2000" i="1" dirty="0">
                <a:solidFill>
                  <a:schemeClr val="tx1"/>
                </a:solidFill>
              </a:rPr>
              <a:t>™</a:t>
            </a:r>
            <a:r>
              <a:rPr lang="en-US" sz="2000" dirty="0">
                <a:solidFill>
                  <a:schemeClr val="tx1"/>
                </a:solidFill>
              </a:rPr>
              <a:t> graduates who are still in business in Broward County</a:t>
            </a: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FC2E696A-3B21-4AD4-B661-B37CD13F08B6}"/>
              </a:ext>
            </a:extLst>
          </p:cNvPr>
          <p:cNvSpPr txBox="1">
            <a:spLocks/>
          </p:cNvSpPr>
          <p:nvPr/>
        </p:nvSpPr>
        <p:spPr>
          <a:xfrm>
            <a:off x="0" y="381000"/>
            <a:ext cx="12192001" cy="889584"/>
          </a:xfrm>
          <a:prstGeom prst="rect">
            <a:avLst/>
          </a:prstGeom>
          <a:solidFill>
            <a:srgbClr val="1B2A47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7200" kern="1200">
                <a:solidFill>
                  <a:schemeClr val="accent1"/>
                </a:solidFill>
                <a:latin typeface="Ostrich Sans Medium" panose="02000508000000020004" pitchFamily="50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sm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haroni" panose="02010803020104030203" pitchFamily="2" charset="-79"/>
                <a:ea typeface="+mj-ea"/>
                <a:cs typeface="Aharoni" panose="02010803020104030203" pitchFamily="2" charset="-79"/>
              </a:rPr>
              <a:t>About Kauffman </a:t>
            </a:r>
            <a:r>
              <a:rPr kumimoji="0" lang="en-US" sz="6000" b="1" i="0" u="none" strike="noStrike" kern="1200" cap="small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haroni" panose="02010803020104030203" pitchFamily="2" charset="-79"/>
                <a:ea typeface="+mj-ea"/>
                <a:cs typeface="Aharoni" panose="02010803020104030203" pitchFamily="2" charset="-79"/>
              </a:rPr>
              <a:t>FastTrac</a:t>
            </a:r>
            <a:r>
              <a:rPr kumimoji="0" lang="en-US" sz="6000" b="1" i="0" u="none" strike="noStrike" kern="1200" cap="sm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haroni" panose="02010803020104030203" pitchFamily="2" charset="-79"/>
                <a:ea typeface="+mj-ea"/>
                <a:cs typeface="Aharoni" panose="02010803020104030203" pitchFamily="2" charset="-79"/>
              </a:rPr>
              <a:t>®</a:t>
            </a:r>
          </a:p>
        </p:txBody>
      </p:sp>
      <p:sp>
        <p:nvSpPr>
          <p:cNvPr id="22" name="Slide Number Placeholder 1">
            <a:extLst>
              <a:ext uri="{FF2B5EF4-FFF2-40B4-BE49-F238E27FC236}">
                <a16:creationId xmlns:a16="http://schemas.microsoft.com/office/drawing/2014/main" id="{4CD26B44-26E4-401B-8464-3102C521A57C}"/>
              </a:ext>
            </a:extLst>
          </p:cNvPr>
          <p:cNvSpPr txBox="1">
            <a:spLocks/>
          </p:cNvSpPr>
          <p:nvPr/>
        </p:nvSpPr>
        <p:spPr bwMode="grayWhite">
          <a:xfrm>
            <a:off x="114300" y="6366797"/>
            <a:ext cx="571500" cy="365125"/>
          </a:xfrm>
          <a:prstGeom prst="rect">
            <a:avLst/>
          </a:prstGeom>
        </p:spPr>
        <p:txBody>
          <a:bodyPr anchor="ctr">
            <a:norm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D495E168-DA5E-4888-8D8A-92B118324C14}" type="slidenum">
              <a:rPr kumimoji="0" lang="ru-RU" sz="1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TC Arquette Semibold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TC Arquette Semibold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1040203-8794-2B21-62D9-E781B046B5E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39" t="22397" r="16540" b="21090"/>
          <a:stretch/>
        </p:blipFill>
        <p:spPr>
          <a:xfrm>
            <a:off x="8423809" y="1676401"/>
            <a:ext cx="3427004" cy="2037844"/>
          </a:xfrm>
          <a:prstGeom prst="rect">
            <a:avLst/>
          </a:prstGeom>
          <a:ln w="57150">
            <a:noFill/>
          </a:ln>
        </p:spPr>
      </p:pic>
      <p:pic>
        <p:nvPicPr>
          <p:cNvPr id="20" name="Picture 19" descr="A group of people holding signs&#10;&#10;Description automatically generated">
            <a:extLst>
              <a:ext uri="{FF2B5EF4-FFF2-40B4-BE49-F238E27FC236}">
                <a16:creationId xmlns:a16="http://schemas.microsoft.com/office/drawing/2014/main" id="{8CD38628-5259-2E85-DFEE-ED13FB6F65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6" t="9245" r="4203" b="3234"/>
          <a:stretch/>
        </p:blipFill>
        <p:spPr>
          <a:xfrm>
            <a:off x="6152644" y="3143755"/>
            <a:ext cx="3212538" cy="2037844"/>
          </a:xfrm>
          <a:prstGeom prst="rect">
            <a:avLst/>
          </a:prstGeom>
        </p:spPr>
      </p:pic>
      <p:pic>
        <p:nvPicPr>
          <p:cNvPr id="29" name="Picture 28" descr="A group of people holding signs&#10;&#10;Description automatically generated">
            <a:extLst>
              <a:ext uri="{FF2B5EF4-FFF2-40B4-BE49-F238E27FC236}">
                <a16:creationId xmlns:a16="http://schemas.microsoft.com/office/drawing/2014/main" id="{F4DDB782-05FE-DAE2-A088-F014934357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869" b="13039"/>
          <a:stretch/>
        </p:blipFill>
        <p:spPr>
          <a:xfrm>
            <a:off x="9144000" y="4406506"/>
            <a:ext cx="2249586" cy="1550185"/>
          </a:xfrm>
          <a:prstGeom prst="rect">
            <a:avLst/>
          </a:prstGeom>
        </p:spPr>
      </p:pic>
      <p:sp>
        <p:nvSpPr>
          <p:cNvPr id="3" name="Slide Number Placeholder 45">
            <a:extLst>
              <a:ext uri="{FF2B5EF4-FFF2-40B4-BE49-F238E27FC236}">
                <a16:creationId xmlns:a16="http://schemas.microsoft.com/office/drawing/2014/main" id="{6BB6C688-8851-3093-FFA8-C83E6280440A}"/>
              </a:ext>
            </a:extLst>
          </p:cNvPr>
          <p:cNvSpPr txBox="1">
            <a:spLocks/>
          </p:cNvSpPr>
          <p:nvPr/>
        </p:nvSpPr>
        <p:spPr>
          <a:xfrm>
            <a:off x="9150380" y="6409652"/>
            <a:ext cx="2804160" cy="24622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6F15528-21DE-4FAA-801E-634DDDAF4B2B}" type="slidenum">
              <a:rPr lang="en-US" smtClean="0"/>
              <a:pPr algn="r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37264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F8B3D6C-1543-426A-A1C8-AFFFF741FA68}"/>
              </a:ext>
            </a:extLst>
          </p:cNvPr>
          <p:cNvSpPr/>
          <p:nvPr/>
        </p:nvSpPr>
        <p:spPr>
          <a:xfrm>
            <a:off x="0" y="-24817"/>
            <a:ext cx="12192000" cy="1295400"/>
          </a:xfrm>
          <a:prstGeom prst="rect">
            <a:avLst/>
          </a:prstGeom>
          <a:solidFill>
            <a:srgbClr val="EDB3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TC Arquette Semibold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7257DB-A517-4948-A865-EBC9285F1AD7}"/>
              </a:ext>
            </a:extLst>
          </p:cNvPr>
          <p:cNvSpPr txBox="1"/>
          <p:nvPr/>
        </p:nvSpPr>
        <p:spPr>
          <a:xfrm>
            <a:off x="5098696" y="1479587"/>
            <a:ext cx="6152115" cy="46782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000" b="1" dirty="0"/>
              <a:t>The </a:t>
            </a:r>
            <a:r>
              <a:rPr lang="en-US" sz="2000" b="1" dirty="0" err="1"/>
              <a:t>FastTrac</a:t>
            </a:r>
            <a:r>
              <a:rPr lang="en-US" sz="2000" b="1" dirty="0"/>
              <a:t>® </a:t>
            </a:r>
            <a:r>
              <a:rPr lang="en-US" sz="2000" b="1" dirty="0" err="1"/>
              <a:t>NewVenture</a:t>
            </a:r>
            <a:r>
              <a:rPr lang="en-US" sz="2000" b="1" dirty="0"/>
              <a:t>™ Program Includes:</a:t>
            </a:r>
          </a:p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Entrepreneur </a:t>
            </a:r>
            <a:r>
              <a:rPr lang="en-US" altLang="en-US" sz="2000" dirty="0">
                <a:latin typeface="+mn-lt"/>
              </a:rPr>
              <a:t>M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anual</a:t>
            </a:r>
          </a:p>
          <a:p>
            <a:pPr marL="800100" lvl="1" indent="-3429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000" dirty="0">
                <a:solidFill>
                  <a:srgbClr val="FF9900"/>
                </a:solidFill>
                <a:latin typeface="+mn-lt"/>
              </a:rPr>
              <a:t>Eleven (11) Wednesday evening sessions </a:t>
            </a:r>
            <a:r>
              <a:rPr lang="en-US" altLang="en-US" sz="2000" dirty="0">
                <a:solidFill>
                  <a:prstClr val="black"/>
                </a:solidFill>
                <a:latin typeface="+mn-lt"/>
              </a:rPr>
              <a:t>led by a </a:t>
            </a:r>
            <a:r>
              <a:rPr lang="en-US" altLang="en-US" sz="2000" dirty="0" err="1">
                <a:solidFill>
                  <a:prstClr val="black"/>
                </a:solidFill>
                <a:latin typeface="+mn-lt"/>
              </a:rPr>
              <a:t>FastTrac</a:t>
            </a:r>
            <a:r>
              <a:rPr lang="en-US" altLang="en-US" sz="2000" dirty="0">
                <a:solidFill>
                  <a:prstClr val="black"/>
                </a:solidFill>
                <a:latin typeface="+mn-lt"/>
              </a:rPr>
              <a:t>® certified facilitator and subject matter experts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FF9900"/>
                </a:solidFill>
                <a:effectLst/>
                <a:latin typeface="+mn-lt"/>
              </a:rPr>
              <a:t>Life-long access 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to the Kauffman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FastTrac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® on-line toolkit and resource center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en-US" sz="2000" dirty="0">
                <a:latin typeface="+mn-lt"/>
              </a:rPr>
              <a:t>A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ccess to a growing local community of entrepreneurs and organizations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en-US" sz="2000" dirty="0">
                <a:latin typeface="+mn-lt"/>
              </a:rPr>
              <a:t>Graduation Day and Pitch Competition – Certificate of Completion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en-US" sz="2000" dirty="0">
                <a:latin typeface="+mn-lt"/>
              </a:rPr>
              <a:t>1 year Levan Center </a:t>
            </a:r>
            <a:r>
              <a:rPr lang="en-US" altLang="en-US" sz="2000" dirty="0" err="1">
                <a:latin typeface="+mn-lt"/>
              </a:rPr>
              <a:t>StartUp</a:t>
            </a:r>
            <a:r>
              <a:rPr lang="en-US" altLang="en-US" sz="2000" dirty="0">
                <a:latin typeface="+mn-lt"/>
              </a:rPr>
              <a:t> Project Scholarship for the Top 5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FF9900"/>
                </a:solidFill>
                <a:effectLst/>
                <a:latin typeface="+mn-lt"/>
              </a:rPr>
              <a:t>Seed </a:t>
            </a:r>
            <a:r>
              <a:rPr lang="en-US" altLang="en-US" sz="2000" dirty="0">
                <a:solidFill>
                  <a:srgbClr val="FF9900"/>
                </a:solidFill>
                <a:latin typeface="+mn-lt"/>
              </a:rPr>
              <a:t>m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FF9900"/>
                </a:solidFill>
                <a:effectLst/>
                <a:latin typeface="+mn-lt"/>
              </a:rPr>
              <a:t>oney 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for top </a:t>
            </a:r>
            <a:r>
              <a:rPr lang="en-US" altLang="en-US" sz="2000" dirty="0">
                <a:latin typeface="+mn-lt"/>
              </a:rPr>
              <a:t>three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 (3) </a:t>
            </a:r>
            <a:r>
              <a:rPr lang="en-US" altLang="en-US" sz="2000" dirty="0">
                <a:latin typeface="+mn-lt"/>
              </a:rPr>
              <a:t>business plans</a:t>
            </a:r>
            <a:endParaRPr kumimoji="0" lang="en-US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FC2E696A-3B21-4AD4-B661-B37CD13F08B6}"/>
              </a:ext>
            </a:extLst>
          </p:cNvPr>
          <p:cNvSpPr txBox="1">
            <a:spLocks/>
          </p:cNvSpPr>
          <p:nvPr/>
        </p:nvSpPr>
        <p:spPr>
          <a:xfrm>
            <a:off x="0" y="381000"/>
            <a:ext cx="12192001" cy="889584"/>
          </a:xfrm>
          <a:prstGeom prst="rect">
            <a:avLst/>
          </a:prstGeom>
          <a:solidFill>
            <a:srgbClr val="1B2A47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7200" kern="1200">
                <a:solidFill>
                  <a:schemeClr val="accent1"/>
                </a:solidFill>
                <a:latin typeface="Ostrich Sans Medium" panose="02000508000000020004" pitchFamily="50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sm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haroni" panose="02010803020104030203" pitchFamily="2" charset="-79"/>
                <a:ea typeface="+mj-ea"/>
                <a:cs typeface="Aharoni" panose="02010803020104030203" pitchFamily="2" charset="-79"/>
              </a:rPr>
              <a:t>About Kauffman </a:t>
            </a:r>
            <a:r>
              <a:rPr kumimoji="0" lang="en-US" sz="6000" b="1" i="0" u="none" strike="noStrike" kern="1200" cap="small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haroni" panose="02010803020104030203" pitchFamily="2" charset="-79"/>
                <a:ea typeface="+mj-ea"/>
                <a:cs typeface="Aharoni" panose="02010803020104030203" pitchFamily="2" charset="-79"/>
              </a:rPr>
              <a:t>FastTrac</a:t>
            </a:r>
            <a:r>
              <a:rPr kumimoji="0" lang="en-US" sz="6000" b="1" i="0" u="none" strike="noStrike" kern="1200" cap="sm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haroni" panose="02010803020104030203" pitchFamily="2" charset="-79"/>
                <a:ea typeface="+mj-ea"/>
                <a:cs typeface="Aharoni" panose="02010803020104030203" pitchFamily="2" charset="-79"/>
              </a:rPr>
              <a:t>®</a:t>
            </a:r>
          </a:p>
        </p:txBody>
      </p:sp>
      <p:sp>
        <p:nvSpPr>
          <p:cNvPr id="22" name="Slide Number Placeholder 1">
            <a:extLst>
              <a:ext uri="{FF2B5EF4-FFF2-40B4-BE49-F238E27FC236}">
                <a16:creationId xmlns:a16="http://schemas.microsoft.com/office/drawing/2014/main" id="{4CD26B44-26E4-401B-8464-3102C521A57C}"/>
              </a:ext>
            </a:extLst>
          </p:cNvPr>
          <p:cNvSpPr txBox="1">
            <a:spLocks/>
          </p:cNvSpPr>
          <p:nvPr/>
        </p:nvSpPr>
        <p:spPr bwMode="grayWhite">
          <a:xfrm>
            <a:off x="114300" y="6366797"/>
            <a:ext cx="571500" cy="365125"/>
          </a:xfrm>
          <a:prstGeom prst="rect">
            <a:avLst/>
          </a:prstGeom>
        </p:spPr>
        <p:txBody>
          <a:bodyPr anchor="ctr">
            <a:norm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D495E168-DA5E-4888-8D8A-92B118324C14}" type="slidenum">
              <a:rPr kumimoji="0" lang="ru-RU" sz="1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TC Arquette Semibold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TC Arquette Semibold"/>
              <a:ea typeface="+mn-ea"/>
              <a:cs typeface="+mn-cs"/>
            </a:endParaRPr>
          </a:p>
        </p:txBody>
      </p:sp>
      <p:pic>
        <p:nvPicPr>
          <p:cNvPr id="3" name="Picture 2" descr="A group of people on a stage&#10;&#10;Description automatically generated">
            <a:extLst>
              <a:ext uri="{FF2B5EF4-FFF2-40B4-BE49-F238E27FC236}">
                <a16:creationId xmlns:a16="http://schemas.microsoft.com/office/drawing/2014/main" id="{5AE21BDC-8702-BA60-922B-EC59F8D97BD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010"/>
          <a:stretch/>
        </p:blipFill>
        <p:spPr>
          <a:xfrm>
            <a:off x="179037" y="1438741"/>
            <a:ext cx="3415513" cy="189104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61A4581-0FB5-DB7B-7F95-3FEAB2BEB86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8" t="34576" r="-38" b="154"/>
          <a:stretch/>
        </p:blipFill>
        <p:spPr>
          <a:xfrm>
            <a:off x="1319535" y="3244355"/>
            <a:ext cx="3953606" cy="1755001"/>
          </a:xfrm>
          <a:prstGeom prst="rect">
            <a:avLst/>
          </a:prstGeom>
          <a:ln w="76200">
            <a:noFill/>
          </a:ln>
        </p:spPr>
      </p:pic>
      <p:pic>
        <p:nvPicPr>
          <p:cNvPr id="23" name="Picture 22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6973DD82-A5EC-F12A-BF6A-4F7E0BD7A7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5" t="21580" r="4542" b="25911"/>
          <a:stretch/>
        </p:blipFill>
        <p:spPr>
          <a:xfrm>
            <a:off x="114300" y="4913929"/>
            <a:ext cx="3902948" cy="1635430"/>
          </a:xfrm>
          <a:prstGeom prst="rect">
            <a:avLst/>
          </a:prstGeom>
        </p:spPr>
      </p:pic>
      <p:sp>
        <p:nvSpPr>
          <p:cNvPr id="4" name="Slide Number Placeholder 45">
            <a:extLst>
              <a:ext uri="{FF2B5EF4-FFF2-40B4-BE49-F238E27FC236}">
                <a16:creationId xmlns:a16="http://schemas.microsoft.com/office/drawing/2014/main" id="{3EA38A2B-79C8-F1FD-CCE6-3EA0308E6FF0}"/>
              </a:ext>
            </a:extLst>
          </p:cNvPr>
          <p:cNvSpPr txBox="1">
            <a:spLocks/>
          </p:cNvSpPr>
          <p:nvPr/>
        </p:nvSpPr>
        <p:spPr>
          <a:xfrm>
            <a:off x="9150380" y="6409652"/>
            <a:ext cx="2804160" cy="24622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6F15528-21DE-4FAA-801E-634DDDAF4B2B}" type="slidenum">
              <a:rPr lang="en-US" smtClean="0"/>
              <a:pPr algn="r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45563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F8B3D6C-1543-426A-A1C8-AFFFF741FA68}"/>
              </a:ext>
            </a:extLst>
          </p:cNvPr>
          <p:cNvSpPr/>
          <p:nvPr/>
        </p:nvSpPr>
        <p:spPr>
          <a:xfrm>
            <a:off x="0" y="-24817"/>
            <a:ext cx="12192000" cy="1295400"/>
          </a:xfrm>
          <a:prstGeom prst="rect">
            <a:avLst/>
          </a:prstGeom>
          <a:solidFill>
            <a:srgbClr val="EDB3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TC Arquette Semibold"/>
              <a:ea typeface="+mn-ea"/>
              <a:cs typeface="+mn-cs"/>
            </a:endParaRP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FC2E696A-3B21-4AD4-B661-B37CD13F08B6}"/>
              </a:ext>
            </a:extLst>
          </p:cNvPr>
          <p:cNvSpPr txBox="1">
            <a:spLocks/>
          </p:cNvSpPr>
          <p:nvPr/>
        </p:nvSpPr>
        <p:spPr>
          <a:xfrm>
            <a:off x="0" y="381000"/>
            <a:ext cx="12192001" cy="889584"/>
          </a:xfrm>
          <a:prstGeom prst="rect">
            <a:avLst/>
          </a:prstGeom>
          <a:solidFill>
            <a:srgbClr val="1B2A47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7200" kern="1200">
                <a:solidFill>
                  <a:schemeClr val="accent1"/>
                </a:solidFill>
                <a:latin typeface="Ostrich Sans Medium" panose="02000508000000020004" pitchFamily="50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1" i="0" u="none" strike="noStrike" kern="1200" cap="small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haroni" panose="02010803020104030203" pitchFamily="2" charset="-79"/>
              <a:ea typeface="+mj-ea"/>
              <a:cs typeface="Aharoni" panose="02010803020104030203" pitchFamily="2" charset="-79"/>
            </a:endParaRPr>
          </a:p>
        </p:txBody>
      </p:sp>
      <p:sp>
        <p:nvSpPr>
          <p:cNvPr id="22" name="Slide Number Placeholder 1">
            <a:extLst>
              <a:ext uri="{FF2B5EF4-FFF2-40B4-BE49-F238E27FC236}">
                <a16:creationId xmlns:a16="http://schemas.microsoft.com/office/drawing/2014/main" id="{4CD26B44-26E4-401B-8464-3102C521A57C}"/>
              </a:ext>
            </a:extLst>
          </p:cNvPr>
          <p:cNvSpPr txBox="1">
            <a:spLocks/>
          </p:cNvSpPr>
          <p:nvPr/>
        </p:nvSpPr>
        <p:spPr bwMode="grayWhite">
          <a:xfrm>
            <a:off x="114300" y="6366797"/>
            <a:ext cx="571500" cy="365125"/>
          </a:xfrm>
          <a:prstGeom prst="rect">
            <a:avLst/>
          </a:prstGeom>
        </p:spPr>
        <p:txBody>
          <a:bodyPr anchor="ctr">
            <a:norm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D495E168-DA5E-4888-8D8A-92B118324C14}" type="slidenum">
              <a:rPr kumimoji="0" lang="ru-RU" sz="1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TC Arquette Semibold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TC Arquette Semibold"/>
              <a:ea typeface="+mn-ea"/>
              <a:cs typeface="+mn-cs"/>
            </a:endParaRPr>
          </a:p>
        </p:txBody>
      </p:sp>
      <p:graphicFrame>
        <p:nvGraphicFramePr>
          <p:cNvPr id="13" name="object 6">
            <a:extLst>
              <a:ext uri="{FF2B5EF4-FFF2-40B4-BE49-F238E27FC236}">
                <a16:creationId xmlns:a16="http://schemas.microsoft.com/office/drawing/2014/main" id="{7CE05E4B-C38C-417D-0493-0C6FDB23A0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2983619"/>
              </p:ext>
            </p:extLst>
          </p:nvPr>
        </p:nvGraphicFramePr>
        <p:xfrm>
          <a:off x="0" y="396643"/>
          <a:ext cx="12191999" cy="557528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0933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86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10355">
                <a:tc>
                  <a:txBody>
                    <a:bodyPr/>
                    <a:lstStyle/>
                    <a:p>
                      <a:pPr algn="ctr">
                        <a:lnSpc>
                          <a:spcPts val="6345"/>
                        </a:lnSpc>
                      </a:pPr>
                      <a:r>
                        <a:rPr sz="5400" b="1" spc="390" dirty="0">
                          <a:solidFill>
                            <a:schemeClr val="bg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SBE</a:t>
                      </a:r>
                      <a:r>
                        <a:rPr sz="5400" b="1" spc="-330" dirty="0">
                          <a:solidFill>
                            <a:schemeClr val="bg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</a:t>
                      </a:r>
                      <a:r>
                        <a:rPr sz="5400" b="1" spc="100" dirty="0">
                          <a:solidFill>
                            <a:schemeClr val="bg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Reserve</a:t>
                      </a:r>
                      <a:endParaRPr sz="5400" dirty="0">
                        <a:solidFill>
                          <a:schemeClr val="bg1"/>
                        </a:solidFill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 marL="0" marR="0" marT="0" marB="0">
                    <a:lnR w="57150">
                      <a:solidFill>
                        <a:srgbClr val="1B2A47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ts val="6345"/>
                        </a:lnSpc>
                      </a:pPr>
                      <a:r>
                        <a:rPr sz="5400" b="1" spc="315" dirty="0">
                          <a:solidFill>
                            <a:schemeClr val="bg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CBE</a:t>
                      </a:r>
                      <a:r>
                        <a:rPr sz="5400" b="1" spc="-305" dirty="0">
                          <a:solidFill>
                            <a:schemeClr val="bg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</a:t>
                      </a:r>
                      <a:r>
                        <a:rPr sz="5400" b="1" spc="170" dirty="0">
                          <a:solidFill>
                            <a:schemeClr val="bg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Program</a:t>
                      </a:r>
                      <a:endParaRPr sz="5400" dirty="0">
                        <a:solidFill>
                          <a:schemeClr val="bg1"/>
                        </a:solidFill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 marL="0" marR="0" marT="0" marB="0">
                    <a:lnL w="57150">
                      <a:solidFill>
                        <a:srgbClr val="1B2A47"/>
                      </a:solidFill>
                      <a:prstDash val="solid"/>
                    </a:lnL>
                    <a:lnR w="57150" cap="flat" cmpd="sng" algn="ctr">
                      <a:solidFill>
                        <a:srgbClr val="1B2A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29681">
                <a:tc>
                  <a:txBody>
                    <a:bodyPr/>
                    <a:lstStyle/>
                    <a:p>
                      <a:pPr marL="1901825" marR="119380" indent="-1774189">
                        <a:lnSpc>
                          <a:spcPct val="100000"/>
                        </a:lnSpc>
                        <a:spcBef>
                          <a:spcPts val="610"/>
                        </a:spcBef>
                      </a:pPr>
                      <a:r>
                        <a:rPr sz="2000" dirty="0">
                          <a:solidFill>
                            <a:srgbClr val="1C2A47"/>
                          </a:solidFill>
                          <a:latin typeface="Calibri"/>
                          <a:cs typeface="Calibri"/>
                        </a:rPr>
                        <a:t>P</a:t>
                      </a:r>
                      <a:r>
                        <a:rPr sz="2000" dirty="0">
                          <a:latin typeface="Calibri"/>
                          <a:cs typeface="Calibri"/>
                        </a:rPr>
                        <a:t>urpose</a:t>
                      </a:r>
                      <a:r>
                        <a:rPr sz="20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dirty="0">
                          <a:latin typeface="Calibri"/>
                          <a:cs typeface="Calibri"/>
                        </a:rPr>
                        <a:t>is</a:t>
                      </a:r>
                      <a:r>
                        <a:rPr sz="20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dirty="0">
                          <a:latin typeface="Calibri"/>
                          <a:cs typeface="Calibri"/>
                        </a:rPr>
                        <a:t>to</a:t>
                      </a:r>
                      <a:r>
                        <a:rPr sz="20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dirty="0">
                          <a:latin typeface="Calibri"/>
                          <a:cs typeface="Calibri"/>
                        </a:rPr>
                        <a:t>spur</a:t>
                      </a:r>
                      <a:r>
                        <a:rPr sz="20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b="1" dirty="0">
                          <a:solidFill>
                            <a:srgbClr val="F4751A"/>
                          </a:solidFill>
                          <a:latin typeface="Calibri"/>
                          <a:cs typeface="Calibri"/>
                        </a:rPr>
                        <a:t>economic</a:t>
                      </a:r>
                      <a:r>
                        <a:rPr sz="2000" b="1" spc="-50" dirty="0">
                          <a:solidFill>
                            <a:srgbClr val="F4751A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2000" b="1" spc="-10" dirty="0">
                          <a:solidFill>
                            <a:srgbClr val="F4751A"/>
                          </a:solidFill>
                          <a:latin typeface="Calibri"/>
                          <a:cs typeface="Calibri"/>
                        </a:rPr>
                        <a:t>development</a:t>
                      </a:r>
                      <a:r>
                        <a:rPr sz="2000" b="1" spc="-30" dirty="0">
                          <a:solidFill>
                            <a:srgbClr val="F4751A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2000" dirty="0">
                          <a:latin typeface="Calibri"/>
                          <a:cs typeface="Calibri"/>
                        </a:rPr>
                        <a:t>and</a:t>
                      </a:r>
                      <a:r>
                        <a:rPr sz="20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spc="-10" dirty="0">
                          <a:latin typeface="Calibri"/>
                          <a:cs typeface="Calibri"/>
                        </a:rPr>
                        <a:t>stimulate </a:t>
                      </a:r>
                      <a:r>
                        <a:rPr sz="2000" dirty="0">
                          <a:latin typeface="Calibri"/>
                          <a:cs typeface="Calibri"/>
                        </a:rPr>
                        <a:t>small</a:t>
                      </a:r>
                      <a:r>
                        <a:rPr sz="20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dirty="0">
                          <a:latin typeface="Calibri"/>
                          <a:cs typeface="Calibri"/>
                        </a:rPr>
                        <a:t>business</a:t>
                      </a:r>
                      <a:r>
                        <a:rPr sz="2000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b="1" spc="-10" dirty="0">
                          <a:solidFill>
                            <a:srgbClr val="F4751A"/>
                          </a:solidFill>
                          <a:latin typeface="Calibri"/>
                          <a:cs typeface="Calibri"/>
                        </a:rPr>
                        <a:t>growth</a:t>
                      </a:r>
                      <a:endParaRPr sz="2000" dirty="0">
                        <a:latin typeface="Calibri"/>
                        <a:cs typeface="Calibri"/>
                      </a:endParaRPr>
                    </a:p>
                  </a:txBody>
                  <a:tcPr marL="0" marR="0" marT="77470" marB="0">
                    <a:lnR w="57150">
                      <a:solidFill>
                        <a:srgbClr val="1B2A47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2034539" marR="114300" indent="-1911350">
                        <a:lnSpc>
                          <a:spcPct val="100000"/>
                        </a:lnSpc>
                        <a:spcBef>
                          <a:spcPts val="610"/>
                        </a:spcBef>
                      </a:pPr>
                      <a:r>
                        <a:rPr sz="2000" dirty="0">
                          <a:latin typeface="Calibri"/>
                          <a:cs typeface="Calibri"/>
                        </a:rPr>
                        <a:t>Purpose</a:t>
                      </a:r>
                      <a:r>
                        <a:rPr sz="20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dirty="0">
                          <a:latin typeface="Calibri"/>
                          <a:cs typeface="Calibri"/>
                        </a:rPr>
                        <a:t>is</a:t>
                      </a:r>
                      <a:r>
                        <a:rPr sz="20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dirty="0">
                          <a:latin typeface="Calibri"/>
                          <a:cs typeface="Calibri"/>
                        </a:rPr>
                        <a:t>to</a:t>
                      </a:r>
                      <a:r>
                        <a:rPr sz="20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b="1" dirty="0">
                          <a:solidFill>
                            <a:srgbClr val="F4751A"/>
                          </a:solidFill>
                          <a:latin typeface="Calibri"/>
                          <a:cs typeface="Calibri"/>
                        </a:rPr>
                        <a:t>increase</a:t>
                      </a:r>
                      <a:r>
                        <a:rPr sz="2000" b="1" spc="-35" dirty="0">
                          <a:solidFill>
                            <a:srgbClr val="F4751A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2000" b="1" dirty="0">
                          <a:solidFill>
                            <a:srgbClr val="F4751A"/>
                          </a:solidFill>
                          <a:latin typeface="Calibri"/>
                          <a:cs typeface="Calibri"/>
                        </a:rPr>
                        <a:t>small</a:t>
                      </a:r>
                      <a:r>
                        <a:rPr sz="2000" b="1" spc="-55" dirty="0">
                          <a:solidFill>
                            <a:srgbClr val="F4751A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2000" b="1" dirty="0">
                          <a:solidFill>
                            <a:srgbClr val="F4751A"/>
                          </a:solidFill>
                          <a:latin typeface="Calibri"/>
                          <a:cs typeface="Calibri"/>
                        </a:rPr>
                        <a:t>business</a:t>
                      </a:r>
                      <a:r>
                        <a:rPr sz="2000" b="1" spc="-55" dirty="0">
                          <a:solidFill>
                            <a:srgbClr val="F4751A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2000" b="1" dirty="0">
                          <a:solidFill>
                            <a:srgbClr val="F4751A"/>
                          </a:solidFill>
                          <a:latin typeface="Calibri"/>
                          <a:cs typeface="Calibri"/>
                        </a:rPr>
                        <a:t>participation</a:t>
                      </a:r>
                      <a:r>
                        <a:rPr sz="2000" b="1" spc="-45" dirty="0">
                          <a:solidFill>
                            <a:srgbClr val="F4751A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2000" spc="-25" dirty="0">
                          <a:latin typeface="Calibri"/>
                          <a:cs typeface="Calibri"/>
                        </a:rPr>
                        <a:t>in </a:t>
                      </a:r>
                      <a:r>
                        <a:rPr sz="2000" dirty="0">
                          <a:latin typeface="Calibri"/>
                          <a:cs typeface="Calibri"/>
                        </a:rPr>
                        <a:t>County</a:t>
                      </a:r>
                      <a:r>
                        <a:rPr sz="2000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spc="-10" dirty="0">
                          <a:latin typeface="Calibri"/>
                          <a:cs typeface="Calibri"/>
                        </a:rPr>
                        <a:t>projects.</a:t>
                      </a:r>
                      <a:endParaRPr sz="2000" dirty="0">
                        <a:latin typeface="Calibri"/>
                        <a:cs typeface="Calibri"/>
                      </a:endParaRPr>
                    </a:p>
                  </a:txBody>
                  <a:tcPr marL="0" marR="0" marT="77470" marB="0">
                    <a:lnL w="57150">
                      <a:solidFill>
                        <a:srgbClr val="1B2A47"/>
                      </a:solidFill>
                      <a:prstDash val="solid"/>
                    </a:lnL>
                    <a:lnR w="57150" cap="flat" cmpd="sng" algn="ctr">
                      <a:solidFill>
                        <a:srgbClr val="1B2A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1956"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sz="20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Project</a:t>
                      </a:r>
                      <a:r>
                        <a:rPr sz="2000" b="1" spc="-7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20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Value</a:t>
                      </a:r>
                      <a:r>
                        <a:rPr sz="2000" b="1" spc="34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20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&lt;</a:t>
                      </a:r>
                      <a:r>
                        <a:rPr sz="2000" b="1" spc="-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20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$250,000</a:t>
                      </a:r>
                      <a:endParaRPr sz="2000" dirty="0">
                        <a:latin typeface="Calibri"/>
                        <a:cs typeface="Calibri"/>
                      </a:endParaRPr>
                    </a:p>
                  </a:txBody>
                  <a:tcPr marL="0" marR="0" marT="20320" marB="0">
                    <a:lnR w="57150">
                      <a:solidFill>
                        <a:srgbClr val="1B2A47"/>
                      </a:solidFill>
                      <a:prstDash val="solid"/>
                    </a:lnR>
                    <a:solidFill>
                      <a:srgbClr val="1B2A47"/>
                    </a:solidFill>
                  </a:tcPr>
                </a:tc>
                <a:tc>
                  <a:txBody>
                    <a:bodyPr/>
                    <a:lstStyle/>
                    <a:p>
                      <a:pPr marL="59055" algn="ctr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sz="20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Project</a:t>
                      </a:r>
                      <a:r>
                        <a:rPr sz="2000" b="1" spc="-4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2000" b="1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Value</a:t>
                      </a:r>
                      <a:r>
                        <a:rPr sz="2000" b="1" spc="-4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20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&gt;</a:t>
                      </a:r>
                      <a:r>
                        <a:rPr sz="2000" b="1" spc="-4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20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$250,000</a:t>
                      </a:r>
                      <a:endParaRPr sz="2000" dirty="0">
                        <a:latin typeface="Calibri"/>
                        <a:cs typeface="Calibri"/>
                      </a:endParaRPr>
                    </a:p>
                  </a:txBody>
                  <a:tcPr marL="0" marR="0" marT="20320" marB="0">
                    <a:lnL w="57150">
                      <a:solidFill>
                        <a:srgbClr val="1B2A47"/>
                      </a:solidFill>
                      <a:prstDash val="solid"/>
                    </a:lnL>
                    <a:lnR w="57150" cap="flat" cmpd="sng" algn="ctr">
                      <a:solidFill>
                        <a:srgbClr val="1B2A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1B2A4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1956">
                <a:tc gridSpan="2">
                  <a:txBody>
                    <a:bodyPr/>
                    <a:lstStyle/>
                    <a:p>
                      <a:pPr marL="635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6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latin typeface="Calibri"/>
                          <a:cs typeface="Calibri"/>
                        </a:rPr>
                        <a:t>Personal</a:t>
                      </a:r>
                      <a:r>
                        <a:rPr lang="en-US" sz="20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2000" dirty="0">
                          <a:latin typeface="Calibri"/>
                          <a:cs typeface="Calibri"/>
                        </a:rPr>
                        <a:t>Net</a:t>
                      </a:r>
                      <a:r>
                        <a:rPr lang="en-US" sz="20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2000" spc="-10" dirty="0">
                          <a:latin typeface="Calibri"/>
                          <a:cs typeface="Calibri"/>
                        </a:rPr>
                        <a:t>Worth</a:t>
                      </a:r>
                      <a:r>
                        <a:rPr lang="en-US" sz="20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2000" dirty="0">
                          <a:latin typeface="Calibri"/>
                          <a:cs typeface="Calibri"/>
                        </a:rPr>
                        <a:t>&lt;</a:t>
                      </a:r>
                      <a:r>
                        <a:rPr lang="en-US" sz="20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2000" dirty="0">
                          <a:latin typeface="Calibri"/>
                          <a:cs typeface="Calibri"/>
                        </a:rPr>
                        <a:t>$1.32</a:t>
                      </a:r>
                      <a:r>
                        <a:rPr lang="en-US" sz="2000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2000" spc="-50" dirty="0">
                          <a:latin typeface="Calibri"/>
                          <a:cs typeface="Calibri"/>
                        </a:rPr>
                        <a:t>M</a:t>
                      </a:r>
                      <a:endParaRPr lang="en-US" sz="2000" dirty="0">
                        <a:latin typeface="Calibri"/>
                        <a:cs typeface="Calibri"/>
                      </a:endParaRPr>
                    </a:p>
                  </a:txBody>
                  <a:tcPr marL="0" marR="0" marT="20320" marB="0"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59055" algn="ctr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endParaRPr sz="2000" dirty="0">
                        <a:latin typeface="Calibri"/>
                        <a:cs typeface="Calibri"/>
                      </a:endParaRPr>
                    </a:p>
                  </a:txBody>
                  <a:tcPr marL="0" marR="0" marT="20320" marB="0">
                    <a:lnL w="57150" cap="flat" cmpd="sng" algn="ctr">
                      <a:solidFill>
                        <a:srgbClr val="1B2A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8030493"/>
                  </a:ext>
                </a:extLst>
              </a:tr>
              <a:tr h="501956">
                <a:tc>
                  <a:txBody>
                    <a:bodyPr/>
                    <a:lstStyle/>
                    <a:p>
                      <a:pPr marL="635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6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spc="-20" dirty="0">
                          <a:solidFill>
                            <a:srgbClr val="FFC000"/>
                          </a:solidFill>
                          <a:latin typeface="Calibri"/>
                          <a:cs typeface="Calibri"/>
                        </a:rPr>
                        <a:t>Average</a:t>
                      </a:r>
                      <a:r>
                        <a:rPr lang="en-US" sz="2000" b="1" spc="-60" dirty="0">
                          <a:solidFill>
                            <a:srgbClr val="FFC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2000" b="1" dirty="0">
                          <a:solidFill>
                            <a:srgbClr val="FFC000"/>
                          </a:solidFill>
                          <a:latin typeface="Calibri"/>
                          <a:cs typeface="Calibri"/>
                        </a:rPr>
                        <a:t>Gross</a:t>
                      </a:r>
                      <a:r>
                        <a:rPr lang="en-US" sz="2000" b="1" spc="-75" dirty="0">
                          <a:solidFill>
                            <a:srgbClr val="FFC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2000" b="1" spc="-10" dirty="0">
                          <a:solidFill>
                            <a:srgbClr val="FFC000"/>
                          </a:solidFill>
                          <a:latin typeface="Calibri"/>
                          <a:cs typeface="Calibri"/>
                        </a:rPr>
                        <a:t>Revenues*</a:t>
                      </a:r>
                      <a:endParaRPr lang="en-US" sz="2000" dirty="0">
                        <a:solidFill>
                          <a:srgbClr val="FFC000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2032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59055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6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spc="-20" dirty="0">
                          <a:solidFill>
                            <a:srgbClr val="FFC000"/>
                          </a:solidFill>
                          <a:latin typeface="Calibri"/>
                          <a:cs typeface="Calibri"/>
                        </a:rPr>
                        <a:t>Average</a:t>
                      </a:r>
                      <a:r>
                        <a:rPr lang="en-US" sz="2000" b="1" spc="-60" dirty="0">
                          <a:solidFill>
                            <a:srgbClr val="FFC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2000" b="1" dirty="0">
                          <a:solidFill>
                            <a:srgbClr val="FFC000"/>
                          </a:solidFill>
                          <a:latin typeface="Calibri"/>
                          <a:cs typeface="Calibri"/>
                        </a:rPr>
                        <a:t>Gross</a:t>
                      </a:r>
                      <a:r>
                        <a:rPr lang="en-US" sz="2000" b="1" spc="-75" dirty="0">
                          <a:solidFill>
                            <a:srgbClr val="FFC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2000" b="1" spc="-10" dirty="0">
                          <a:solidFill>
                            <a:srgbClr val="FFC000"/>
                          </a:solidFill>
                          <a:latin typeface="Calibri"/>
                          <a:cs typeface="Calibri"/>
                        </a:rPr>
                        <a:t>Revenues*</a:t>
                      </a:r>
                      <a:endParaRPr lang="en-US" sz="2000" dirty="0">
                        <a:solidFill>
                          <a:srgbClr val="FFC000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203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2346900"/>
                  </a:ext>
                </a:extLst>
              </a:tr>
              <a:tr h="501956">
                <a:tc>
                  <a:txBody>
                    <a:bodyPr/>
                    <a:lstStyle/>
                    <a:p>
                      <a:pPr marL="635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6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$3</a:t>
                      </a:r>
                      <a:r>
                        <a:rPr lang="en-US" sz="2000" spc="-4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20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</a:t>
                      </a:r>
                      <a:r>
                        <a:rPr lang="en-US" sz="2000" spc="-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20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-</a:t>
                      </a:r>
                      <a:r>
                        <a:rPr lang="en-US" sz="2000" spc="-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20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Construction</a:t>
                      </a:r>
                      <a:r>
                        <a:rPr lang="en-US" sz="2000" spc="-3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2000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Services</a:t>
                      </a:r>
                      <a:endParaRPr lang="en-US" sz="2000" dirty="0">
                        <a:latin typeface="Calibri"/>
                        <a:cs typeface="Calibri"/>
                      </a:endParaRPr>
                    </a:p>
                  </a:txBody>
                  <a:tcPr marL="0" marR="0" marT="2032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59055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6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$9</a:t>
                      </a:r>
                      <a:r>
                        <a:rPr lang="en-US" sz="2000" spc="-4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20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</a:t>
                      </a:r>
                      <a:r>
                        <a:rPr lang="en-US" sz="2000" spc="-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20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-</a:t>
                      </a:r>
                      <a:r>
                        <a:rPr lang="en-US" sz="2000" spc="-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20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Construction</a:t>
                      </a:r>
                      <a:r>
                        <a:rPr lang="en-US" sz="2000" spc="-3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2000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Services</a:t>
                      </a:r>
                    </a:p>
                    <a:p>
                      <a:pPr marL="59055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6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$5</a:t>
                      </a:r>
                      <a:r>
                        <a:rPr lang="en-US" sz="2000" spc="-4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20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</a:t>
                      </a:r>
                      <a:r>
                        <a:rPr lang="en-US" sz="2000" spc="-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20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-</a:t>
                      </a:r>
                      <a:r>
                        <a:rPr lang="en-US" sz="2000" spc="-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All Othe</a:t>
                      </a:r>
                      <a:r>
                        <a:rPr lang="en-US" sz="20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r</a:t>
                      </a:r>
                      <a:r>
                        <a:rPr lang="en-US" sz="2000" spc="-3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2000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Services</a:t>
                      </a:r>
                      <a:endParaRPr lang="en-US" sz="2000" dirty="0">
                        <a:latin typeface="Calibri"/>
                        <a:cs typeface="Calibri"/>
                      </a:endParaRPr>
                    </a:p>
                  </a:txBody>
                  <a:tcPr marL="0" marR="0" marT="203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0790411"/>
                  </a:ext>
                </a:extLst>
              </a:tr>
              <a:tr h="447745"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lang="en-US" sz="20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$1</a:t>
                      </a:r>
                      <a:r>
                        <a:rPr lang="en-US" sz="2000" spc="-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20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</a:t>
                      </a:r>
                      <a:r>
                        <a:rPr lang="en-US" sz="2000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20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-</a:t>
                      </a:r>
                      <a:r>
                        <a:rPr lang="en-US" sz="2000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Contractual</a:t>
                      </a:r>
                      <a:r>
                        <a:rPr lang="en-US" sz="2000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2000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Services</a:t>
                      </a:r>
                      <a:endParaRPr sz="2000" dirty="0">
                        <a:latin typeface="Calibri"/>
                        <a:cs typeface="Calibri"/>
                      </a:endParaRPr>
                    </a:p>
                  </a:txBody>
                  <a:tcPr marL="0" marR="0" marT="2032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dirty="0"/>
                    </a:p>
                  </a:txBody>
                  <a:tcPr marL="0" marR="0" marT="203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1B2A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1B2A4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1800283"/>
                  </a:ext>
                </a:extLst>
              </a:tr>
              <a:tr h="414315">
                <a:tc>
                  <a:txBody>
                    <a:bodyPr/>
                    <a:lstStyle/>
                    <a:p>
                      <a:pPr marL="635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6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$500,000</a:t>
                      </a:r>
                      <a:r>
                        <a:rPr lang="en-US" sz="2000" spc="-5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20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-</a:t>
                      </a:r>
                      <a:r>
                        <a:rPr lang="en-US" sz="2000" spc="-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2000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Professional</a:t>
                      </a:r>
                      <a:r>
                        <a:rPr lang="en-US" sz="2000" spc="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2000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Consultants</a:t>
                      </a:r>
                      <a:endParaRPr sz="2000" dirty="0">
                        <a:latin typeface="Calibri"/>
                        <a:cs typeface="Calibri"/>
                      </a:endParaRPr>
                    </a:p>
                  </a:txBody>
                  <a:tcPr marL="0" marR="0" marT="2032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59055" algn="ctr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endParaRPr sz="2000" dirty="0">
                        <a:latin typeface="Calibri"/>
                        <a:cs typeface="Calibri"/>
                      </a:endParaRPr>
                    </a:p>
                  </a:txBody>
                  <a:tcPr marL="0" marR="0" marT="203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0264470"/>
                  </a:ext>
                </a:extLst>
              </a:tr>
              <a:tr h="765362">
                <a:tc>
                  <a:txBody>
                    <a:bodyPr/>
                    <a:lstStyle/>
                    <a:p>
                      <a:pPr marL="635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6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latin typeface="Calibri"/>
                          <a:cs typeface="Calibri"/>
                        </a:rPr>
                        <a:t>≤</a:t>
                      </a:r>
                      <a:r>
                        <a:rPr lang="en-US" sz="2000" b="1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2000" b="1" dirty="0">
                          <a:latin typeface="Calibri"/>
                          <a:cs typeface="Calibri"/>
                        </a:rPr>
                        <a:t>15</a:t>
                      </a:r>
                      <a:r>
                        <a:rPr lang="en-US" sz="2000" b="1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2000" b="1" dirty="0">
                          <a:latin typeface="Calibri"/>
                          <a:cs typeface="Calibri"/>
                        </a:rPr>
                        <a:t>Full-Time</a:t>
                      </a:r>
                      <a:r>
                        <a:rPr lang="en-US" sz="2000" b="1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2000" b="1" spc="-10" dirty="0">
                          <a:latin typeface="Calibri"/>
                          <a:cs typeface="Calibri"/>
                        </a:rPr>
                        <a:t>Employees</a:t>
                      </a:r>
                      <a:endParaRPr lang="en-US" sz="2000" dirty="0">
                        <a:latin typeface="Calibri"/>
                        <a:cs typeface="Calibri"/>
                      </a:endParaRPr>
                    </a:p>
                  </a:txBody>
                  <a:tcPr marL="0" marR="0" marT="20320" marB="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59055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6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latin typeface="Calibri"/>
                          <a:cs typeface="Calibri"/>
                        </a:rPr>
                        <a:t>Commodity</a:t>
                      </a:r>
                      <a:r>
                        <a:rPr lang="en-US" sz="1800" b="1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1800" b="1" dirty="0">
                          <a:latin typeface="Calibri"/>
                          <a:cs typeface="Calibri"/>
                        </a:rPr>
                        <a:t>Suppliers</a:t>
                      </a:r>
                      <a:r>
                        <a:rPr lang="en-US" sz="1800" b="1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1800" b="1" dirty="0">
                          <a:latin typeface="Calibri"/>
                          <a:cs typeface="Calibri"/>
                        </a:rPr>
                        <a:t>are</a:t>
                      </a:r>
                      <a:r>
                        <a:rPr lang="en-US" sz="1800" b="1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1800" b="1" dirty="0">
                          <a:latin typeface="Calibri"/>
                          <a:cs typeface="Calibri"/>
                        </a:rPr>
                        <a:t>not</a:t>
                      </a:r>
                      <a:r>
                        <a:rPr lang="en-US" sz="1800" b="1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1800" b="1" dirty="0">
                          <a:latin typeface="Calibri"/>
                          <a:cs typeface="Calibri"/>
                        </a:rPr>
                        <a:t>subject</a:t>
                      </a:r>
                      <a:r>
                        <a:rPr lang="en-US" sz="1800" b="1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1800" b="1" dirty="0">
                          <a:latin typeface="Calibri"/>
                          <a:cs typeface="Calibri"/>
                        </a:rPr>
                        <a:t>to</a:t>
                      </a:r>
                      <a:r>
                        <a:rPr lang="en-US" sz="1800" b="1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1800" b="1" dirty="0">
                          <a:latin typeface="Calibri"/>
                          <a:cs typeface="Calibri"/>
                        </a:rPr>
                        <a:t>gross</a:t>
                      </a:r>
                      <a:r>
                        <a:rPr lang="en-US" sz="1800" b="1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1800" b="1" spc="-10" dirty="0">
                          <a:latin typeface="Calibri"/>
                          <a:cs typeface="Calibri"/>
                        </a:rPr>
                        <a:t>revenue </a:t>
                      </a:r>
                      <a:r>
                        <a:rPr lang="en-US" sz="1800" b="1" dirty="0">
                          <a:latin typeface="Calibri"/>
                          <a:cs typeface="Calibri"/>
                        </a:rPr>
                        <a:t>limitation;</a:t>
                      </a:r>
                      <a:r>
                        <a:rPr lang="en-US" sz="1800" b="1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1800" b="1" dirty="0">
                          <a:latin typeface="Calibri"/>
                          <a:cs typeface="Calibri"/>
                        </a:rPr>
                        <a:t>must</a:t>
                      </a:r>
                      <a:r>
                        <a:rPr lang="en-US" sz="1800" b="1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1800" b="1" dirty="0">
                          <a:latin typeface="Calibri"/>
                          <a:cs typeface="Calibri"/>
                        </a:rPr>
                        <a:t>have</a:t>
                      </a:r>
                      <a:r>
                        <a:rPr lang="en-US" sz="1800" b="1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1800" b="1" dirty="0">
                          <a:latin typeface="Calibri"/>
                          <a:cs typeface="Calibri"/>
                        </a:rPr>
                        <a:t>25</a:t>
                      </a:r>
                      <a:r>
                        <a:rPr lang="en-US" sz="1800" b="1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1800" b="1" dirty="0">
                          <a:latin typeface="Calibri"/>
                          <a:cs typeface="Calibri"/>
                        </a:rPr>
                        <a:t>or</a:t>
                      </a:r>
                      <a:r>
                        <a:rPr lang="en-US" sz="1800" b="1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1800" b="1" dirty="0">
                          <a:latin typeface="Calibri"/>
                          <a:cs typeface="Calibri"/>
                        </a:rPr>
                        <a:t>fewer</a:t>
                      </a:r>
                      <a:r>
                        <a:rPr lang="en-US" sz="1800" b="1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1800" b="1" dirty="0">
                          <a:latin typeface="Calibri"/>
                          <a:cs typeface="Calibri"/>
                        </a:rPr>
                        <a:t>Full-Time</a:t>
                      </a:r>
                      <a:r>
                        <a:rPr lang="en-US" sz="1800" b="1" spc="-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1800" b="1" spc="-10" dirty="0">
                          <a:latin typeface="Calibri"/>
                          <a:cs typeface="Calibri"/>
                        </a:rPr>
                        <a:t>Employees</a:t>
                      </a:r>
                      <a:endParaRPr sz="2000" dirty="0">
                        <a:latin typeface="Calibri"/>
                        <a:cs typeface="Calibri"/>
                      </a:endParaRPr>
                    </a:p>
                  </a:txBody>
                  <a:tcPr marL="0" marR="0" marT="203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6037800"/>
                  </a:ext>
                </a:extLst>
              </a:tr>
            </a:tbl>
          </a:graphicData>
        </a:graphic>
      </p:graphicFrame>
      <p:sp>
        <p:nvSpPr>
          <p:cNvPr id="14" name="Slide Number Placeholder 45">
            <a:extLst>
              <a:ext uri="{FF2B5EF4-FFF2-40B4-BE49-F238E27FC236}">
                <a16:creationId xmlns:a16="http://schemas.microsoft.com/office/drawing/2014/main" id="{545457E7-B954-2920-0450-7610CCCF43DA}"/>
              </a:ext>
            </a:extLst>
          </p:cNvPr>
          <p:cNvSpPr txBox="1">
            <a:spLocks/>
          </p:cNvSpPr>
          <p:nvPr/>
        </p:nvSpPr>
        <p:spPr>
          <a:xfrm>
            <a:off x="9150380" y="6409652"/>
            <a:ext cx="2804160" cy="24622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6F15528-21DE-4FAA-801E-634DDDAF4B2B}" type="slidenum">
              <a:rPr lang="en-US" smtClean="0"/>
              <a:pPr algn="r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05582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F8B3D6C-1543-426A-A1C8-AFFFF741FA68}"/>
              </a:ext>
            </a:extLst>
          </p:cNvPr>
          <p:cNvSpPr/>
          <p:nvPr/>
        </p:nvSpPr>
        <p:spPr>
          <a:xfrm>
            <a:off x="0" y="-24817"/>
            <a:ext cx="12192000" cy="1295400"/>
          </a:xfrm>
          <a:prstGeom prst="rect">
            <a:avLst/>
          </a:prstGeom>
          <a:solidFill>
            <a:srgbClr val="EDB3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TC Arquette Semibold"/>
              <a:ea typeface="+mn-ea"/>
              <a:cs typeface="+mn-cs"/>
            </a:endParaRP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FC2E696A-3B21-4AD4-B661-B37CD13F08B6}"/>
              </a:ext>
            </a:extLst>
          </p:cNvPr>
          <p:cNvSpPr txBox="1">
            <a:spLocks/>
          </p:cNvSpPr>
          <p:nvPr/>
        </p:nvSpPr>
        <p:spPr>
          <a:xfrm>
            <a:off x="0" y="381000"/>
            <a:ext cx="12192001" cy="889584"/>
          </a:xfrm>
          <a:prstGeom prst="rect">
            <a:avLst/>
          </a:prstGeom>
          <a:solidFill>
            <a:srgbClr val="1B2A47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7200" kern="1200">
                <a:solidFill>
                  <a:schemeClr val="accent1"/>
                </a:solidFill>
                <a:latin typeface="Ostrich Sans Medium" panose="02000508000000020004" pitchFamily="50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sm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haroni" panose="02010803020104030203" pitchFamily="2" charset="-79"/>
                <a:ea typeface="+mj-ea"/>
                <a:cs typeface="Aharoni" panose="02010803020104030203" pitchFamily="2" charset="-79"/>
              </a:rPr>
              <a:t>Small Business Program</a:t>
            </a:r>
          </a:p>
        </p:txBody>
      </p:sp>
      <p:sp>
        <p:nvSpPr>
          <p:cNvPr id="3" name="Text Placeholder 22">
            <a:extLst>
              <a:ext uri="{FF2B5EF4-FFF2-40B4-BE49-F238E27FC236}">
                <a16:creationId xmlns:a16="http://schemas.microsoft.com/office/drawing/2014/main" id="{3886F86C-13F8-1B23-362E-6D71CF4349C4}"/>
              </a:ext>
            </a:extLst>
          </p:cNvPr>
          <p:cNvSpPr txBox="1">
            <a:spLocks/>
          </p:cNvSpPr>
          <p:nvPr/>
        </p:nvSpPr>
        <p:spPr>
          <a:xfrm>
            <a:off x="0" y="1332027"/>
            <a:ext cx="12192000" cy="7460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2"/>
                </a:solidFill>
                <a:latin typeface="ATC Arquette Bold" panose="000008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3" algn="ctr">
              <a:spcBef>
                <a:spcPts val="1000"/>
              </a:spcBef>
            </a:pPr>
            <a:r>
              <a:rPr lang="en-US" sz="3600" b="1" dirty="0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Most Businesses in Broward are SMALL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4AC9A87A-1C53-49C0-92B8-8A3DF361B23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3628199"/>
              </p:ext>
            </p:extLst>
          </p:nvPr>
        </p:nvGraphicFramePr>
        <p:xfrm>
          <a:off x="413262" y="2156098"/>
          <a:ext cx="7269969" cy="3375497"/>
        </p:xfrm>
        <a:graphic>
          <a:graphicData uri="http://schemas.openxmlformats.org/drawingml/2006/table">
            <a:tbl>
              <a:tblPr firstRow="1" bandRow="1">
                <a:tableStyleId>{37CE84F3-28C3-443E-9E96-99CF82512B78}</a:tableStyleId>
              </a:tblPr>
              <a:tblGrid>
                <a:gridCol w="2423323">
                  <a:extLst>
                    <a:ext uri="{9D8B030D-6E8A-4147-A177-3AD203B41FA5}">
                      <a16:colId xmlns:a16="http://schemas.microsoft.com/office/drawing/2014/main" val="3440498653"/>
                    </a:ext>
                  </a:extLst>
                </a:gridCol>
                <a:gridCol w="2423323">
                  <a:extLst>
                    <a:ext uri="{9D8B030D-6E8A-4147-A177-3AD203B41FA5}">
                      <a16:colId xmlns:a16="http://schemas.microsoft.com/office/drawing/2014/main" val="2356052913"/>
                    </a:ext>
                  </a:extLst>
                </a:gridCol>
                <a:gridCol w="2423323">
                  <a:extLst>
                    <a:ext uri="{9D8B030D-6E8A-4147-A177-3AD203B41FA5}">
                      <a16:colId xmlns:a16="http://schemas.microsoft.com/office/drawing/2014/main" val="4130254084"/>
                    </a:ext>
                  </a:extLst>
                </a:gridCol>
              </a:tblGrid>
              <a:tr h="97795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Employee Size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Broward County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State of Florida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68012327"/>
                  </a:ext>
                </a:extLst>
              </a:tr>
              <a:tr h="1208774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5400" kern="1200" dirty="0">
                          <a:solidFill>
                            <a:srgbClr val="1B2A47"/>
                          </a:solidFill>
                          <a:effectLst/>
                        </a:rPr>
                        <a:t>&lt;20</a:t>
                      </a:r>
                    </a:p>
                    <a:p>
                      <a:pPr algn="ctr"/>
                      <a:r>
                        <a:rPr lang="en-US" sz="1400" dirty="0">
                          <a:solidFill>
                            <a:srgbClr val="1B2A47"/>
                          </a:solidFill>
                        </a:rPr>
                        <a:t>Broward County Standard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solidFill>
                            <a:srgbClr val="1B2A47"/>
                          </a:solidFill>
                        </a:rPr>
                        <a:t>89.50%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solidFill>
                            <a:srgbClr val="1B2A47"/>
                          </a:solidFill>
                        </a:rPr>
                        <a:t>88.12%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92879505"/>
                  </a:ext>
                </a:extLst>
              </a:tr>
              <a:tr h="1188764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solidFill>
                            <a:srgbClr val="1B2A47"/>
                          </a:solidFill>
                          <a:effectLst/>
                        </a:rPr>
                        <a:t>&lt;500</a:t>
                      </a:r>
                    </a:p>
                    <a:p>
                      <a:pPr algn="ctr"/>
                      <a:r>
                        <a:rPr lang="en-US" sz="1400" dirty="0">
                          <a:solidFill>
                            <a:srgbClr val="1B2A47"/>
                          </a:solidFill>
                        </a:rPr>
                        <a:t>SBA Size Standard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solidFill>
                            <a:srgbClr val="1B2A47"/>
                          </a:solidFill>
                        </a:rPr>
                        <a:t>99.83%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solidFill>
                            <a:srgbClr val="1B2A47"/>
                          </a:solidFill>
                        </a:rPr>
                        <a:t>99.77%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50689818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F2505AA7-940C-5D35-551B-C9C5179763DA}"/>
              </a:ext>
            </a:extLst>
          </p:cNvPr>
          <p:cNvSpPr txBox="1"/>
          <p:nvPr/>
        </p:nvSpPr>
        <p:spPr>
          <a:xfrm>
            <a:off x="390292" y="5531595"/>
            <a:ext cx="75565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1B2A4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SOURCE: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1B2A4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US Census County Business Patterns, 2021</a:t>
            </a:r>
          </a:p>
        </p:txBody>
      </p:sp>
      <p:pic>
        <p:nvPicPr>
          <p:cNvPr id="14" name="Picture 13" descr="A person in a blue shirt&#10;&#10;Description automatically generated with low confidence">
            <a:extLst>
              <a:ext uri="{FF2B5EF4-FFF2-40B4-BE49-F238E27FC236}">
                <a16:creationId xmlns:a16="http://schemas.microsoft.com/office/drawing/2014/main" id="{5818679F-7A16-107D-D582-0C65A1ED4C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43" r="22081" b="22911"/>
          <a:stretch/>
        </p:blipFill>
        <p:spPr>
          <a:xfrm>
            <a:off x="7946792" y="2156099"/>
            <a:ext cx="1175541" cy="1676340"/>
          </a:xfrm>
          <a:prstGeom prst="rect">
            <a:avLst/>
          </a:prstGeom>
        </p:spPr>
      </p:pic>
      <p:pic>
        <p:nvPicPr>
          <p:cNvPr id="1026" name="Picture 2" descr="​">
            <a:extLst>
              <a:ext uri="{FF2B5EF4-FFF2-40B4-BE49-F238E27FC236}">
                <a16:creationId xmlns:a16="http://schemas.microsoft.com/office/drawing/2014/main" id="{B2373552-4D7B-B226-F066-A4A2161C8A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569" b="15047"/>
          <a:stretch/>
        </p:blipFill>
        <p:spPr bwMode="auto">
          <a:xfrm>
            <a:off x="10443701" y="3813115"/>
            <a:ext cx="1175541" cy="1676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CA081171-8B8B-9A92-6B8A-5AE86F79DF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18"/>
          <a:stretch/>
        </p:blipFill>
        <p:spPr bwMode="auto">
          <a:xfrm>
            <a:off x="7946792" y="3813116"/>
            <a:ext cx="2496909" cy="1676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​H84 Exports, Inc.">
            <a:extLst>
              <a:ext uri="{FF2B5EF4-FFF2-40B4-BE49-F238E27FC236}">
                <a16:creationId xmlns:a16="http://schemas.microsoft.com/office/drawing/2014/main" id="{F1DE254F-7BC1-E50D-6779-054D9B7492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5" b="-6357"/>
          <a:stretch/>
        </p:blipFill>
        <p:spPr bwMode="auto">
          <a:xfrm>
            <a:off x="9101274" y="2156097"/>
            <a:ext cx="2517968" cy="175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​">
            <a:extLst>
              <a:ext uri="{FF2B5EF4-FFF2-40B4-BE49-F238E27FC236}">
                <a16:creationId xmlns:a16="http://schemas.microsoft.com/office/drawing/2014/main" id="{7A0C2EC5-4884-3BE9-24D9-52CC5B26F0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0376" y="1332026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72AB5DA-D82B-F8C4-5D20-BF7BE62D1ED8}"/>
              </a:ext>
            </a:extLst>
          </p:cNvPr>
          <p:cNvSpPr txBox="1"/>
          <p:nvPr/>
        </p:nvSpPr>
        <p:spPr>
          <a:xfrm>
            <a:off x="860937" y="5819955"/>
            <a:ext cx="878788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highlight>
                  <a:srgbClr val="FFC0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For Broward’s CBE/SBE Stories, visit: 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https://www.</a:t>
            </a:r>
            <a:r>
              <a:rPr lang="en-US" sz="2800" dirty="0">
                <a:highlight>
                  <a:srgbClr val="FFC0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broward.org/EconDev/Pages/CBEStories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.aspx</a:t>
            </a:r>
          </a:p>
        </p:txBody>
      </p:sp>
      <p:sp>
        <p:nvSpPr>
          <p:cNvPr id="6" name="Slide Number Placeholder 45">
            <a:extLst>
              <a:ext uri="{FF2B5EF4-FFF2-40B4-BE49-F238E27FC236}">
                <a16:creationId xmlns:a16="http://schemas.microsoft.com/office/drawing/2014/main" id="{CD947547-EC82-738D-66FD-0993088BA535}"/>
              </a:ext>
            </a:extLst>
          </p:cNvPr>
          <p:cNvSpPr txBox="1">
            <a:spLocks/>
          </p:cNvSpPr>
          <p:nvPr/>
        </p:nvSpPr>
        <p:spPr>
          <a:xfrm>
            <a:off x="9150380" y="6409652"/>
            <a:ext cx="2804160" cy="24622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6F15528-21DE-4FAA-801E-634DDDAF4B2B}" type="slidenum">
              <a:rPr lang="en-US" smtClean="0"/>
              <a:pPr algn="r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90925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94C788E-B643-E662-953E-AAE1DF540155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chemeClr val="bg1"/>
                </a:solidFill>
              </a:rPr>
              <a:t>7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87C77B9-69BF-A04A-B7DE-89A45C8685A3}"/>
              </a:ext>
            </a:extLst>
          </p:cNvPr>
          <p:cNvSpPr txBox="1"/>
          <p:nvPr/>
        </p:nvSpPr>
        <p:spPr>
          <a:xfrm>
            <a:off x="683812" y="1036675"/>
            <a:ext cx="5319422" cy="4124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23438">
              <a:spcBef>
                <a:spcPts val="600"/>
              </a:spcBef>
            </a:pPr>
            <a:r>
              <a:rPr lang="en-US" sz="2000" b="1" dirty="0">
                <a:solidFill>
                  <a:prstClr val="black"/>
                </a:solidFill>
                <a:latin typeface="Calibri"/>
              </a:rPr>
              <a:t>Six zip codes in Broward County stand out, which experience the highest levels of need</a:t>
            </a:r>
            <a:r>
              <a:rPr lang="en-US" sz="2000" b="1" baseline="30000" dirty="0">
                <a:solidFill>
                  <a:prstClr val="black"/>
                </a:solidFill>
                <a:latin typeface="Calibri"/>
              </a:rPr>
              <a:t>1</a:t>
            </a:r>
            <a:r>
              <a:rPr lang="en-US" sz="2000" b="1" dirty="0">
                <a:solidFill>
                  <a:prstClr val="black"/>
                </a:solidFill>
                <a:latin typeface="Calibri"/>
              </a:rPr>
              <a:t>:</a:t>
            </a:r>
          </a:p>
          <a:p>
            <a:pPr marL="2015831" lvl="4" indent="-187031" defTabSz="623438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prstClr val="black"/>
                </a:solidFill>
                <a:latin typeface="Calibri"/>
              </a:rPr>
              <a:t>33311</a:t>
            </a:r>
          </a:p>
          <a:p>
            <a:pPr marL="2015831" lvl="4" indent="-187031" defTabSz="623438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prstClr val="black"/>
                </a:solidFill>
                <a:latin typeface="Calibri"/>
              </a:rPr>
              <a:t>33313</a:t>
            </a:r>
          </a:p>
          <a:p>
            <a:pPr marL="2015831" lvl="4" indent="-187031" defTabSz="623438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prstClr val="black"/>
                </a:solidFill>
                <a:latin typeface="Calibri"/>
              </a:rPr>
              <a:t>33319</a:t>
            </a:r>
          </a:p>
          <a:p>
            <a:pPr marL="2015831" lvl="4" indent="-187031" defTabSz="623438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prstClr val="black"/>
                </a:solidFill>
                <a:latin typeface="Calibri"/>
              </a:rPr>
              <a:t>33069</a:t>
            </a:r>
          </a:p>
          <a:p>
            <a:pPr marL="2015831" lvl="4" indent="-187031" defTabSz="623438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prstClr val="black"/>
                </a:solidFill>
                <a:latin typeface="Calibri"/>
              </a:rPr>
              <a:t>33023</a:t>
            </a:r>
          </a:p>
          <a:p>
            <a:pPr marL="2015831" lvl="4" indent="-187031" defTabSz="623438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prstClr val="black"/>
                </a:solidFill>
                <a:latin typeface="Calibri"/>
              </a:rPr>
              <a:t>33309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945CD86-4464-6D7D-D7D3-CEC20040E51A}"/>
              </a:ext>
            </a:extLst>
          </p:cNvPr>
          <p:cNvSpPr txBox="1"/>
          <p:nvPr/>
        </p:nvSpPr>
        <p:spPr>
          <a:xfrm>
            <a:off x="2302580" y="5947987"/>
            <a:ext cx="51435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23438"/>
            <a:r>
              <a:rPr lang="en-US" sz="2400" dirty="0">
                <a:solidFill>
                  <a:schemeClr val="bg1"/>
                </a:solidFill>
                <a:latin typeface="Calibri"/>
              </a:rPr>
              <a:t>https://prosperitybroward.org/home</a:t>
            </a:r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031D661B-20F9-7F8A-FBD5-43392BBEC9D9}"/>
              </a:ext>
            </a:extLst>
          </p:cNvPr>
          <p:cNvSpPr txBox="1">
            <a:spLocks/>
          </p:cNvSpPr>
          <p:nvPr/>
        </p:nvSpPr>
        <p:spPr>
          <a:xfrm>
            <a:off x="-1" y="0"/>
            <a:ext cx="12192001" cy="914401"/>
          </a:xfrm>
          <a:prstGeom prst="rect">
            <a:avLst/>
          </a:prstGeom>
          <a:solidFill>
            <a:srgbClr val="1B2A47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7200" kern="1200">
                <a:solidFill>
                  <a:schemeClr val="accent1"/>
                </a:solidFill>
                <a:latin typeface="Ostrich Sans Medium" panose="02000508000000020004" pitchFamily="50" charset="0"/>
                <a:ea typeface="+mj-ea"/>
                <a:cs typeface="+mj-cs"/>
              </a:defRPr>
            </a:lvl1pPr>
          </a:lstStyle>
          <a:p>
            <a:pPr algn="ctr"/>
            <a:r>
              <a:rPr lang="en-US" sz="5400" b="1" kern="0" dirty="0">
                <a:solidFill>
                  <a:schemeClr val="bg1"/>
                </a:solidFill>
              </a:rPr>
              <a:t>Prosperity Broward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37386D6-FEBC-3345-D1EF-6B080FF3E4E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6425" t="18505" r="18686" b="13358"/>
          <a:stretch/>
        </p:blipFill>
        <p:spPr>
          <a:xfrm>
            <a:off x="7263242" y="976604"/>
            <a:ext cx="3575713" cy="490917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F10082C-C251-07A5-1CF4-CE968A7A2BF7}"/>
              </a:ext>
            </a:extLst>
          </p:cNvPr>
          <p:cNvSpPr txBox="1"/>
          <p:nvPr/>
        </p:nvSpPr>
        <p:spPr>
          <a:xfrm>
            <a:off x="2555213" y="5160881"/>
            <a:ext cx="231911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23438"/>
            <a:r>
              <a:rPr lang="en-US" sz="1000" b="1" i="1" baseline="30000" dirty="0">
                <a:solidFill>
                  <a:srgbClr val="1B2A47"/>
                </a:solidFill>
                <a:latin typeface="Calibri"/>
              </a:rPr>
              <a:t>1</a:t>
            </a:r>
            <a:r>
              <a:rPr lang="en-US" sz="1000" b="1" i="1" dirty="0">
                <a:solidFill>
                  <a:srgbClr val="1B2A47"/>
                </a:solidFill>
                <a:latin typeface="Calibri"/>
              </a:rPr>
              <a:t>Source: Prosperity Broward</a:t>
            </a:r>
          </a:p>
        </p:txBody>
      </p:sp>
    </p:spTree>
    <p:extLst>
      <p:ext uri="{BB962C8B-B14F-4D97-AF65-F5344CB8AC3E}">
        <p14:creationId xmlns:p14="http://schemas.microsoft.com/office/powerpoint/2010/main" val="3321763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94C788E-B643-E662-953E-AAE1DF540155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chemeClr val="bg1"/>
                </a:solidFill>
              </a:rPr>
              <a:t>8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69DD0F3-7B90-C789-233D-FDE8F1FEAE89}"/>
              </a:ext>
            </a:extLst>
          </p:cNvPr>
          <p:cNvSpPr txBox="1"/>
          <p:nvPr/>
        </p:nvSpPr>
        <p:spPr>
          <a:xfrm>
            <a:off x="6442390" y="1244843"/>
            <a:ext cx="5252059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7031" indent="-187031" defTabSz="623438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prstClr val="black"/>
                </a:solidFill>
                <a:latin typeface="Calibri"/>
              </a:rPr>
              <a:t>Broward College Entrepreneurship Experience</a:t>
            </a:r>
          </a:p>
          <a:p>
            <a:pPr marL="187031" indent="-187031" defTabSz="623438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prstClr val="black"/>
                </a:solidFill>
                <a:latin typeface="Calibri"/>
              </a:rPr>
              <a:t>City of Fort  Lauderdale</a:t>
            </a:r>
          </a:p>
          <a:p>
            <a:pPr marL="187031" indent="-187031" defTabSz="623438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prstClr val="black"/>
                </a:solidFill>
                <a:latin typeface="Calibri"/>
              </a:rPr>
              <a:t>Dania Beach Community Redevelopment Agency</a:t>
            </a:r>
          </a:p>
          <a:p>
            <a:pPr marL="187031" indent="-187031" defTabSz="623438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prstClr val="black"/>
                </a:solidFill>
                <a:latin typeface="Calibri"/>
              </a:rPr>
              <a:t>Greater Fort Lauderdale Alliance</a:t>
            </a:r>
          </a:p>
          <a:p>
            <a:pPr marL="187031" indent="-187031" defTabSz="623438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prstClr val="black"/>
                </a:solidFill>
                <a:latin typeface="Calibri"/>
              </a:rPr>
              <a:t>NDC</a:t>
            </a:r>
          </a:p>
          <a:p>
            <a:pPr marL="187031" indent="-187031" defTabSz="623438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prstClr val="black"/>
                </a:solidFill>
                <a:latin typeface="Calibri"/>
              </a:rPr>
              <a:t>Network for Teaching Entrepreneurship</a:t>
            </a:r>
          </a:p>
          <a:p>
            <a:pPr marL="187031" indent="-187031" defTabSz="623438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prstClr val="black"/>
                </a:solidFill>
                <a:latin typeface="Calibri"/>
              </a:rPr>
              <a:t>South Florida Women’s Business Council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87C77B9-69BF-A04A-B7DE-89A45C8685A3}"/>
              </a:ext>
            </a:extLst>
          </p:cNvPr>
          <p:cNvSpPr txBox="1"/>
          <p:nvPr/>
        </p:nvSpPr>
        <p:spPr>
          <a:xfrm>
            <a:off x="497550" y="1244843"/>
            <a:ext cx="5598450" cy="367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7031" indent="-187031" defTabSz="623438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prstClr val="black"/>
                </a:solidFill>
                <a:latin typeface="Calibri"/>
              </a:rPr>
              <a:t>Broward Score</a:t>
            </a:r>
          </a:p>
          <a:p>
            <a:pPr marL="187031" indent="-187031" defTabSz="623438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prstClr val="black"/>
                </a:solidFill>
                <a:latin typeface="Calibri"/>
              </a:rPr>
              <a:t>Career Source Broward</a:t>
            </a:r>
          </a:p>
          <a:p>
            <a:pPr marL="187031" indent="-187031" defTabSz="623438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prstClr val="black"/>
                </a:solidFill>
                <a:latin typeface="Calibri"/>
              </a:rPr>
              <a:t>Creation Station, Broward County Main Library</a:t>
            </a:r>
          </a:p>
          <a:p>
            <a:pPr marL="187031" indent="-187031" defTabSz="623438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prstClr val="black"/>
                </a:solidFill>
                <a:latin typeface="Calibri"/>
              </a:rPr>
              <a:t>Florida SBDC at FAU</a:t>
            </a:r>
          </a:p>
          <a:p>
            <a:pPr marL="187031" indent="-187031" defTabSz="623438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prstClr val="black"/>
                </a:solidFill>
                <a:latin typeface="Calibri"/>
              </a:rPr>
              <a:t>FSU, Jim Moran Institute for Global Entrepreneurship</a:t>
            </a:r>
          </a:p>
          <a:p>
            <a:pPr marL="187031" indent="-187031" defTabSz="623438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prstClr val="black"/>
                </a:solidFill>
                <a:latin typeface="Calibri"/>
              </a:rPr>
              <a:t>Hispanic Unity of Florida</a:t>
            </a:r>
          </a:p>
          <a:p>
            <a:pPr marL="187031" indent="-187031" defTabSz="623438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prstClr val="black"/>
                </a:solidFill>
                <a:latin typeface="Calibri"/>
              </a:rPr>
              <a:t>Alan B. Levan l NSU Broward Center of Innovation</a:t>
            </a:r>
          </a:p>
          <a:p>
            <a:pPr marL="187031" indent="-187031" defTabSz="623438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prstClr val="black"/>
                </a:solidFill>
                <a:latin typeface="Calibri"/>
              </a:rPr>
              <a:t>Urban League of Broward County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945CD86-4464-6D7D-D7D3-CEC20040E51A}"/>
              </a:ext>
            </a:extLst>
          </p:cNvPr>
          <p:cNvSpPr txBox="1"/>
          <p:nvPr/>
        </p:nvSpPr>
        <p:spPr>
          <a:xfrm>
            <a:off x="2302580" y="5947987"/>
            <a:ext cx="51435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23438"/>
            <a:r>
              <a:rPr lang="en-US" sz="2400" dirty="0">
                <a:solidFill>
                  <a:schemeClr val="bg1"/>
                </a:solidFill>
                <a:latin typeface="Calibri"/>
              </a:rPr>
              <a:t>https://southfloridabiz.org/</a:t>
            </a:r>
          </a:p>
        </p:txBody>
      </p:sp>
      <p:pic>
        <p:nvPicPr>
          <p:cNvPr id="7" name="Picture 2" descr="logo">
            <a:extLst>
              <a:ext uri="{FF2B5EF4-FFF2-40B4-BE49-F238E27FC236}">
                <a16:creationId xmlns:a16="http://schemas.microsoft.com/office/drawing/2014/main" id="{776C5953-E992-D585-0E07-D628646A2B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3908" y="4644128"/>
            <a:ext cx="3349265" cy="1101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3">
            <a:extLst>
              <a:ext uri="{FF2B5EF4-FFF2-40B4-BE49-F238E27FC236}">
                <a16:creationId xmlns:a16="http://schemas.microsoft.com/office/drawing/2014/main" id="{031D661B-20F9-7F8A-FBD5-43392BBEC9D9}"/>
              </a:ext>
            </a:extLst>
          </p:cNvPr>
          <p:cNvSpPr txBox="1">
            <a:spLocks/>
          </p:cNvSpPr>
          <p:nvPr/>
        </p:nvSpPr>
        <p:spPr>
          <a:xfrm>
            <a:off x="-1" y="0"/>
            <a:ext cx="12192001" cy="914401"/>
          </a:xfrm>
          <a:prstGeom prst="rect">
            <a:avLst/>
          </a:prstGeom>
          <a:solidFill>
            <a:srgbClr val="1B2A47"/>
          </a:solidFill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7200" kern="1200">
                <a:solidFill>
                  <a:schemeClr val="accent1"/>
                </a:solidFill>
                <a:latin typeface="Ostrich Sans Medium" panose="02000508000000020004" pitchFamily="50" charset="0"/>
                <a:ea typeface="+mj-ea"/>
                <a:cs typeface="+mj-cs"/>
              </a:defRPr>
            </a:lvl1pPr>
          </a:lstStyle>
          <a:p>
            <a:r>
              <a:rPr lang="en-US" sz="5400" b="1" kern="0" dirty="0">
                <a:solidFill>
                  <a:schemeClr val="bg1"/>
                </a:solidFill>
              </a:rPr>
              <a:t>Alliance for Entrepreneurs Resource Organization (AERO)</a:t>
            </a:r>
          </a:p>
        </p:txBody>
      </p:sp>
    </p:spTree>
    <p:extLst>
      <p:ext uri="{BB962C8B-B14F-4D97-AF65-F5344CB8AC3E}">
        <p14:creationId xmlns:p14="http://schemas.microsoft.com/office/powerpoint/2010/main" val="38839159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4F86A07-E7E8-BFE9-8FF6-56821C0BACEF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chemeClr val="bg1"/>
                </a:solidFill>
              </a:rPr>
              <a:t>9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660F263-2610-1ADF-234E-6247CF75C5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704" y="-1920"/>
            <a:ext cx="583521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9AD30FE-FB1B-86F1-C16E-0C1083F7E2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3049" y="1136462"/>
            <a:ext cx="5139373" cy="339576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823C4FAB-485B-5FA2-A246-CCD88C7E7667}"/>
              </a:ext>
            </a:extLst>
          </p:cNvPr>
          <p:cNvSpPr/>
          <p:nvPr/>
        </p:nvSpPr>
        <p:spPr>
          <a:xfrm>
            <a:off x="6683597" y="4617336"/>
            <a:ext cx="4551776" cy="123110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1C2A48"/>
                </a:solidFill>
                <a:effectLst/>
                <a:uLnTx/>
                <a:uFillTx/>
                <a:latin typeface="Raleway" panose="020B0003030101060003" pitchFamily="34" charset="0"/>
                <a:ea typeface="+mn-ea"/>
                <a:cs typeface="Arial" panose="020B0604020202020204" pitchFamily="34" charset="0"/>
              </a:rPr>
              <a:t>STAY INFORMED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1C2A48"/>
                </a:solidFill>
                <a:effectLst/>
                <a:uLnTx/>
                <a:uFillTx/>
                <a:latin typeface="Raleway" panose="020B0003030101060003" pitchFamily="34" charset="0"/>
                <a:ea typeface="+mn-ea"/>
                <a:cs typeface="Arial" panose="020B0604020202020204" pitchFamily="34" charset="0"/>
              </a:rPr>
              <a:t>ATTEND Special Events and Meetings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1C2A48"/>
                </a:solidFill>
                <a:effectLst/>
                <a:uLnTx/>
                <a:uFillTx/>
                <a:latin typeface="Raleway" panose="020B0003030101060003" pitchFamily="34" charset="0"/>
                <a:ea typeface="+mn-ea"/>
                <a:cs typeface="Arial" panose="020B0604020202020204" pitchFamily="34" charset="0"/>
              </a:rPr>
              <a:t>NETWORK at Outreach Events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1C2A48"/>
                </a:solidFill>
                <a:effectLst/>
                <a:uLnTx/>
                <a:uFillTx/>
                <a:latin typeface="Raleway" panose="020B0003030101060003" pitchFamily="34" charset="0"/>
                <a:ea typeface="+mn-ea"/>
                <a:cs typeface="Arial" panose="020B0604020202020204" pitchFamily="34" charset="0"/>
              </a:rPr>
              <a:t>PARTICIPATE in Community Activities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1C2A48"/>
                </a:solidFill>
                <a:effectLst/>
                <a:uLnTx/>
                <a:uFillTx/>
                <a:latin typeface="Raleway" panose="020B0003030101060003" pitchFamily="34" charset="0"/>
                <a:ea typeface="+mn-ea"/>
                <a:cs typeface="Arial" panose="020B0604020202020204" pitchFamily="34" charset="0"/>
              </a:rPr>
              <a:t>SEEK technical assistance</a:t>
            </a:r>
            <a:endParaRPr kumimoji="0" lang="en-US" sz="1600" b="0" i="0" u="none" strike="noStrike" kern="0" cap="all" spc="0" normalizeH="0" baseline="0" noProof="0" dirty="0">
              <a:ln>
                <a:noFill/>
              </a:ln>
              <a:solidFill>
                <a:srgbClr val="B3E5FC">
                  <a:lumMod val="25000"/>
                </a:srgbClr>
              </a:solidFill>
              <a:effectLst/>
              <a:uLnTx/>
              <a:uFillTx/>
              <a:latin typeface="ATC Arquette Semibold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itle 10">
            <a:extLst>
              <a:ext uri="{FF2B5EF4-FFF2-40B4-BE49-F238E27FC236}">
                <a16:creationId xmlns:a16="http://schemas.microsoft.com/office/drawing/2014/main" id="{13EDB96E-2DC0-66D8-D35B-597F74102BBD}"/>
              </a:ext>
            </a:extLst>
          </p:cNvPr>
          <p:cNvSpPr txBox="1">
            <a:spLocks/>
          </p:cNvSpPr>
          <p:nvPr/>
        </p:nvSpPr>
        <p:spPr>
          <a:xfrm>
            <a:off x="6294146" y="-1920"/>
            <a:ext cx="5660394" cy="11543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7200" kern="1200">
                <a:solidFill>
                  <a:schemeClr val="accent1"/>
                </a:solidFill>
                <a:latin typeface="Ostrich Sans Medium" panose="02000508000000020004" pitchFamily="50" charset="0"/>
                <a:ea typeface="+mj-ea"/>
                <a:cs typeface="+mj-cs"/>
              </a:defRPr>
            </a:lvl1pPr>
          </a:lstStyle>
          <a:p>
            <a:r>
              <a:rPr lang="en-US" sz="6000" b="1" dirty="0">
                <a:solidFill>
                  <a:srgbClr val="EDB323"/>
                </a:solidFill>
                <a:latin typeface="Myriad Pro"/>
              </a:rPr>
              <a:t>Stay Connected</a:t>
            </a:r>
          </a:p>
        </p:txBody>
      </p:sp>
    </p:spTree>
    <p:extLst>
      <p:ext uri="{BB962C8B-B14F-4D97-AF65-F5344CB8AC3E}">
        <p14:creationId xmlns:p14="http://schemas.microsoft.com/office/powerpoint/2010/main" val="3944347396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0_Office Theme">
  <a:themeElements>
    <a:clrScheme name="Broward">
      <a:dk1>
        <a:srgbClr val="1C2A48"/>
      </a:dk1>
      <a:lt1>
        <a:sysClr val="window" lastClr="FFFFFF"/>
      </a:lt1>
      <a:dk2>
        <a:srgbClr val="1C2A48"/>
      </a:dk2>
      <a:lt2>
        <a:srgbClr val="EEEEEE"/>
      </a:lt2>
      <a:accent1>
        <a:srgbClr val="0277BD"/>
      </a:accent1>
      <a:accent2>
        <a:srgbClr val="FFCC80"/>
      </a:accent2>
      <a:accent3>
        <a:srgbClr val="BDBDBD"/>
      </a:accent3>
      <a:accent4>
        <a:srgbClr val="FFF176"/>
      </a:accent4>
      <a:accent5>
        <a:srgbClr val="B3E5FC"/>
      </a:accent5>
      <a:accent6>
        <a:srgbClr val="1C2A48"/>
      </a:accent6>
      <a:hlink>
        <a:srgbClr val="039BE5"/>
      </a:hlink>
      <a:folHlink>
        <a:srgbClr val="0277BD"/>
      </a:folHlink>
    </a:clrScheme>
    <a:fontScheme name="OESBD">
      <a:majorFont>
        <a:latin typeface="Built Titling Lt"/>
        <a:ea typeface=""/>
        <a:cs typeface=""/>
      </a:majorFont>
      <a:minorFont>
        <a:latin typeface="ATC Arquette Semi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ESBD-Template" id="{4A738B5E-B763-4431-9C61-8E193A84E7A6}" vid="{AD297069-87EF-4230-B3BD-1476696B187D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822</TotalTime>
  <Words>667</Words>
  <Application>Microsoft Office PowerPoint</Application>
  <PresentationFormat>Widescreen</PresentationFormat>
  <Paragraphs>129</Paragraphs>
  <Slides>10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10</vt:i4>
      </vt:variant>
    </vt:vector>
  </HeadingPairs>
  <TitlesOfParts>
    <vt:vector size="24" baseType="lpstr">
      <vt:lpstr>Aharoni</vt:lpstr>
      <vt:lpstr>Arial</vt:lpstr>
      <vt:lpstr>Arquette</vt:lpstr>
      <vt:lpstr>ATC Arquette Bold</vt:lpstr>
      <vt:lpstr>ATC Arquette Semibold</vt:lpstr>
      <vt:lpstr>Calibri</vt:lpstr>
      <vt:lpstr>Montserrat</vt:lpstr>
      <vt:lpstr>Myriad Pro</vt:lpstr>
      <vt:lpstr>Raleway</vt:lpstr>
      <vt:lpstr>Trebuchet MS</vt:lpstr>
      <vt:lpstr>Wingdings</vt:lpstr>
      <vt:lpstr>1_Office Theme</vt:lpstr>
      <vt:lpstr>2_Office Theme</vt:lpstr>
      <vt:lpstr>10_Office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Broward County, FL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Williams, Vonetta</dc:creator>
  <cp:lastModifiedBy>Karen Rose</cp:lastModifiedBy>
  <cp:revision>21</cp:revision>
  <dcterms:created xsi:type="dcterms:W3CDTF">2024-04-16T15:39:07Z</dcterms:created>
  <dcterms:modified xsi:type="dcterms:W3CDTF">2024-10-30T13:44:36Z</dcterms:modified>
</cp:coreProperties>
</file>