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5" r:id="rId3"/>
    <p:sldId id="289" r:id="rId4"/>
    <p:sldId id="288" r:id="rId5"/>
    <p:sldId id="2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288" userDrawn="1">
          <p15:clr>
            <a:srgbClr val="A4A3A4"/>
          </p15:clr>
        </p15:guide>
        <p15:guide id="3" orient="horz" pos="288" userDrawn="1">
          <p15:clr>
            <a:srgbClr val="A4A3A4"/>
          </p15:clr>
        </p15:guide>
        <p15:guide id="4" pos="7392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orient="horz" pos="36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C42"/>
    <a:srgbClr val="FFFF99"/>
    <a:srgbClr val="FFFC00"/>
    <a:srgbClr val="FFFD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1794FC-8C7E-4C60-B3B7-A7D2A6AB176D}" v="23" dt="2024-10-30T02:10:21.6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17"/>
    <p:restoredTop sz="96327"/>
  </p:normalViewPr>
  <p:slideViewPr>
    <p:cSldViewPr snapToGrid="0">
      <p:cViewPr varScale="1">
        <p:scale>
          <a:sx n="62" d="100"/>
          <a:sy n="62" d="100"/>
        </p:scale>
        <p:origin x="1044" y="60"/>
      </p:cViewPr>
      <p:guideLst>
        <p:guide orient="horz" pos="4032"/>
        <p:guide pos="288"/>
        <p:guide orient="horz" pos="288"/>
        <p:guide pos="7392"/>
        <p:guide pos="3840"/>
        <p:guide orient="horz" pos="36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BD688-E708-042D-4D39-E8908B1AE8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BB7612-A116-3BDF-2319-194C47B661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74B7B-9238-8E4D-FF83-3D3F88B5C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3B58-9CB0-B84C-8A46-6C5C9E9DCB0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5E79A-3DA2-4FD1-CE6D-770E60A78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E2AA1-79EC-F74E-02D7-0756649A1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EB8C-7C5A-D444-8AB7-566101F75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247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8F8D2-7F1C-D2AD-742A-F3313E4A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1D6724-FC78-73AC-2DD1-399FC973A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7EB45-DF14-40B7-E007-EFBD8D825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3B58-9CB0-B84C-8A46-6C5C9E9DCB0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546CA-E978-F9D6-473C-00EC854C1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ECFF1-D92A-05C8-61A0-C3A6D48BF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EB8C-7C5A-D444-8AB7-566101F75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2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B42C55-6B66-ABE2-37DD-E1013AB3F7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B3D650-423A-5A58-431A-128A24AB5F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5680D-4C17-C117-BBED-6D0DB2092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3B58-9CB0-B84C-8A46-6C5C9E9DCB0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A70FB-2683-AB57-A5D5-7D974939A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35AF9-9E6B-9E52-7A3C-0B30A6069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EB8C-7C5A-D444-8AB7-566101F75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704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5DFC3-CD3E-4798-3595-23260F4C5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25CDD-6C40-8FCF-6A1E-A3D6333AC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3A211-5010-2419-D3B7-FC0E9999E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3B58-9CB0-B84C-8A46-6C5C9E9DCB0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D255A-5BE4-DCA8-E7B6-2BCE10D9C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A58B8-A8E5-DC8C-4E65-3A0F552EB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EB8C-7C5A-D444-8AB7-566101F75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85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2CFB9-E4C1-D23F-51AA-FFAF21DCE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3318E1-9E86-B2D7-0691-D17A0AACE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86ECD-3FF0-407F-94BB-839284B4D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3B58-9CB0-B84C-8A46-6C5C9E9DCB0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2B820-A807-7B63-F16A-53E98ED73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175C7-A0FD-58F1-D335-9152256F2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EB8C-7C5A-D444-8AB7-566101F75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83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9632F-CEC7-AFDC-ECEE-E84E24634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309EF-4C44-D65F-DB7F-0EF401EDD3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E7470-53BD-DDA3-26C0-B7AF481B03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E2162-B8E3-6A6E-0BB9-720F9B4D8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3B58-9CB0-B84C-8A46-6C5C9E9DCB0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75D64D-0FB8-EC86-13B5-E31089BB6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87931A-178C-B7B9-5384-5907B5D6B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EB8C-7C5A-D444-8AB7-566101F75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82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E13CB-8A1A-47C0-B3F3-273F110E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78D61-101D-275B-9A95-0D31E155D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C6AA52-853E-6661-95AB-85FF246E0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B5438-70B5-E798-74E3-3BF3F928B6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A89243-5479-7908-4388-2C4F813443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A75A10-F6CD-B53E-B6C8-9987438B4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3B58-9CB0-B84C-8A46-6C5C9E9DCB0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C5179D-295B-F436-CE60-752D7EACD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0C185C-DC34-3FFC-57A3-95C1C58A9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EB8C-7C5A-D444-8AB7-566101F75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36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E87C2-6BA4-AE61-4C60-7E2563BF9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5BBBE7-82ED-6539-DB1B-02D3ECE27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3B58-9CB0-B84C-8A46-6C5C9E9DCB0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FE1565-5302-2029-FDCC-426481211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8C7AAE-6CCD-ED63-B793-90183D157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EB8C-7C5A-D444-8AB7-566101F75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04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7FB488-7810-D1A9-FFEE-B921BCCFF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3B58-9CB0-B84C-8A46-6C5C9E9DCB0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BB9287-352F-9812-C2B9-3315F3056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426F4-3F6C-7882-8A5A-5B2F0FCF4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EB8C-7C5A-D444-8AB7-566101F75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77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A95F6-9704-C119-24B6-E76D470E1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DE7CF-99A7-FA89-3065-92976EB5E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369250-5512-9238-FFBA-B458D01C6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8E986-E0CA-C0F4-32AC-7A27AA99F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3B58-9CB0-B84C-8A46-6C5C9E9DCB0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482D2C-D052-466D-352B-340DD52D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DAC320-BD00-177E-60FF-0539A4723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EB8C-7C5A-D444-8AB7-566101F75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08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4C191-9106-9BBB-CE29-EEC8B174B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E4A763-490C-EBD3-7C10-DB3513680B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4DA121-111C-B7D7-5458-1C9B97EF9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90AAA-5F52-EFFE-4269-9D425AFE7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3B58-9CB0-B84C-8A46-6C5C9E9DCB0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B0E11-C7FA-6797-2719-6111F5227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1DE618-58D2-3A43-EC6F-7C1632F6F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9EB8C-7C5A-D444-8AB7-566101F75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6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7BFB35-C1CD-FFDF-9911-07AB02951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900053-074A-84DA-03AF-3F0D5F661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60D19-1A6D-28A1-2EAF-A3C9EDE362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793B58-9CB0-B84C-8A46-6C5C9E9DCB01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A023D-C2C7-E205-7603-09F86F70E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AE588-CF4F-E36F-C4B2-8B810F87CE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29EB8C-7C5A-D444-8AB7-566101F75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2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ms.com/en-us/impac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 Color Block">
            <a:extLst>
              <a:ext uri="{FF2B5EF4-FFF2-40B4-BE49-F238E27FC236}">
                <a16:creationId xmlns:a16="http://schemas.microsoft.com/office/drawing/2014/main" id="{ACBF7144-FBB6-25A2-4E53-3AB9412F4B5B}"/>
              </a:ext>
            </a:extLst>
          </p:cNvPr>
          <p:cNvSpPr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Venue/Date">
            <a:extLst>
              <a:ext uri="{FF2B5EF4-FFF2-40B4-BE49-F238E27FC236}">
                <a16:creationId xmlns:a16="http://schemas.microsoft.com/office/drawing/2014/main" id="{7CDF0BAB-3F1A-8A66-B26C-11BA23B5D118}"/>
              </a:ext>
            </a:extLst>
          </p:cNvPr>
          <p:cNvSpPr txBox="1">
            <a:spLocks/>
          </p:cNvSpPr>
          <p:nvPr/>
        </p:nvSpPr>
        <p:spPr>
          <a:xfrm>
            <a:off x="671177" y="4605734"/>
            <a:ext cx="6333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5">
                    <a:lumMod val="60000"/>
                    <a:lumOff val="40000"/>
                  </a:schemeClr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Steven Kass, Esq.</a:t>
            </a:r>
          </a:p>
          <a:p>
            <a:r>
              <a:rPr lang="en-US" sz="2800" dirty="0">
                <a:solidFill>
                  <a:schemeClr val="accent5">
                    <a:lumMod val="60000"/>
                    <a:lumOff val="40000"/>
                  </a:schemeClr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Director, Berger Entrepreneur Law Clinic</a:t>
            </a:r>
          </a:p>
          <a:p>
            <a:r>
              <a:rPr lang="en-US" sz="2800" dirty="0">
                <a:solidFill>
                  <a:schemeClr val="accent5">
                    <a:lumMod val="60000"/>
                    <a:lumOff val="40000"/>
                  </a:schemeClr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Shepard Broad College of Law</a:t>
            </a:r>
          </a:p>
        </p:txBody>
      </p:sp>
      <p:sp>
        <p:nvSpPr>
          <p:cNvPr id="13" name="Presentation Title ">
            <a:extLst>
              <a:ext uri="{FF2B5EF4-FFF2-40B4-BE49-F238E27FC236}">
                <a16:creationId xmlns:a16="http://schemas.microsoft.com/office/drawing/2014/main" id="{07991E63-A25F-118D-AB86-0673BB6BC791}"/>
              </a:ext>
            </a:extLst>
          </p:cNvPr>
          <p:cNvSpPr txBox="1">
            <a:spLocks/>
          </p:cNvSpPr>
          <p:nvPr/>
        </p:nvSpPr>
        <p:spPr>
          <a:xfrm>
            <a:off x="655468" y="925567"/>
            <a:ext cx="6021911" cy="32316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Selecting &amp; Documenting Your Business Entity – Part 2</a:t>
            </a:r>
          </a:p>
          <a:p>
            <a:endParaRPr lang="en-US" sz="3600" b="1" dirty="0">
              <a:solidFill>
                <a:schemeClr val="bg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r>
              <a:rPr lang="en-US" sz="32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Not for Profit,</a:t>
            </a:r>
          </a:p>
          <a:p>
            <a:r>
              <a:rPr lang="en-US" sz="32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Social Purpose, and </a:t>
            </a:r>
          </a:p>
          <a:p>
            <a:r>
              <a:rPr lang="en-US" sz="3200" b="1" dirty="0">
                <a:solidFill>
                  <a:schemeClr val="bg1"/>
                </a:solidFill>
                <a:latin typeface="Aptos" panose="020B0004020202020204" pitchFamily="34" charset="0"/>
                <a:cs typeface="Calibri" panose="020F0502020204030204" pitchFamily="34" charset="0"/>
              </a:rPr>
              <a:t>Benefit Corporations</a:t>
            </a:r>
          </a:p>
        </p:txBody>
      </p:sp>
      <p:pic>
        <p:nvPicPr>
          <p:cNvPr id="2" name="NSU Florida Logo WHITE SVG">
            <a:extLst>
              <a:ext uri="{FF2B5EF4-FFF2-40B4-BE49-F238E27FC236}">
                <a16:creationId xmlns:a16="http://schemas.microsoft.com/office/drawing/2014/main" id="{C3FFA191-F968-4964-C017-C6C7675562DE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2778" t="37731" r="23334" b="37269"/>
          <a:stretch/>
        </p:blipFill>
        <p:spPr>
          <a:xfrm>
            <a:off x="8013700" y="3066822"/>
            <a:ext cx="3423162" cy="635228"/>
          </a:xfrm>
          <a:prstGeom prst="rect">
            <a:avLst/>
          </a:prstGeom>
        </p:spPr>
      </p:pic>
      <p:sp>
        <p:nvSpPr>
          <p:cNvPr id="5" name="Divider Line">
            <a:extLst>
              <a:ext uri="{FF2B5EF4-FFF2-40B4-BE49-F238E27FC236}">
                <a16:creationId xmlns:a16="http://schemas.microsoft.com/office/drawing/2014/main" id="{EAB4B0D8-49A8-CFDB-EA2B-BEA8C32D6F21}"/>
              </a:ext>
            </a:extLst>
          </p:cNvPr>
          <p:cNvSpPr>
            <a:spLocks/>
          </p:cNvSpPr>
          <p:nvPr/>
        </p:nvSpPr>
        <p:spPr>
          <a:xfrm rot="16200000">
            <a:off x="4865004" y="3393411"/>
            <a:ext cx="5006863" cy="7117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751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 Color Block">
            <a:extLst>
              <a:ext uri="{FF2B5EF4-FFF2-40B4-BE49-F238E27FC236}">
                <a16:creationId xmlns:a16="http://schemas.microsoft.com/office/drawing/2014/main" id="{ACBF7144-FBB6-25A2-4E53-3AB9412F4B5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57200" y="457200"/>
            <a:ext cx="11277600" cy="5943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Headline Text Box">
            <a:extLst>
              <a:ext uri="{FF2B5EF4-FFF2-40B4-BE49-F238E27FC236}">
                <a16:creationId xmlns:a16="http://schemas.microsoft.com/office/drawing/2014/main" id="{575DAA49-3EAC-9DC0-0159-BA23B0C19029}"/>
              </a:ext>
            </a:extLst>
          </p:cNvPr>
          <p:cNvSpPr txBox="1">
            <a:spLocks/>
          </p:cNvSpPr>
          <p:nvPr/>
        </p:nvSpPr>
        <p:spPr>
          <a:xfrm>
            <a:off x="1051560" y="908051"/>
            <a:ext cx="10088880" cy="120032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Florida Corporation Types</a:t>
            </a:r>
          </a:p>
          <a:p>
            <a:pPr algn="ctr"/>
            <a:r>
              <a:rPr lang="en-US" sz="3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Supporting the Public Good</a:t>
            </a:r>
            <a:endParaRPr lang="en-US" sz="3600" b="1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BF39BFA-B62B-0C84-24E1-868FE71E89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861327"/>
              </p:ext>
            </p:extLst>
          </p:nvPr>
        </p:nvGraphicFramePr>
        <p:xfrm>
          <a:off x="1799771" y="2559231"/>
          <a:ext cx="8592457" cy="3341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29847">
                  <a:extLst>
                    <a:ext uri="{9D8B030D-6E8A-4147-A177-3AD203B41FA5}">
                      <a16:colId xmlns:a16="http://schemas.microsoft.com/office/drawing/2014/main" val="1858553362"/>
                    </a:ext>
                  </a:extLst>
                </a:gridCol>
                <a:gridCol w="4362610">
                  <a:extLst>
                    <a:ext uri="{9D8B030D-6E8A-4147-A177-3AD203B41FA5}">
                      <a16:colId xmlns:a16="http://schemas.microsoft.com/office/drawing/2014/main" val="2186176568"/>
                    </a:ext>
                  </a:extLst>
                </a:gridCol>
              </a:tblGrid>
              <a:tr h="5776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 kern="100" dirty="0">
                          <a:effectLst/>
                        </a:rPr>
                        <a:t>  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sng" kern="100" dirty="0">
                          <a:effectLst/>
                        </a:rPr>
                        <a:t>Non-Profit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u="sng" kern="100" dirty="0">
                          <a:effectLst/>
                        </a:rPr>
                        <a:t>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u="sng" kern="100" dirty="0">
                          <a:effectLst/>
                        </a:rPr>
                        <a:t>For Profit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2982064"/>
                  </a:ext>
                </a:extLst>
              </a:tr>
              <a:tr h="13233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</a:endParaRP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2200" kern="100" dirty="0">
                          <a:effectLst/>
                        </a:rPr>
                        <a:t>     Not for Profit Corporations  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2200" kern="100" dirty="0">
                          <a:effectLst/>
                        </a:rPr>
                        <a:t>     Florida Statutes Ch. 617</a:t>
                      </a:r>
                      <a:endParaRPr lang="en-US" sz="1100" kern="1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2200" kern="100" dirty="0">
                        <a:effectLst/>
                      </a:endParaRP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2200" b="1" kern="100" dirty="0">
                          <a:solidFill>
                            <a:schemeClr val="tx1"/>
                          </a:solidFill>
                          <a:effectLst/>
                        </a:rPr>
                        <a:t>   Social Purpose Corporations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2200" b="1" kern="100" dirty="0">
                          <a:solidFill>
                            <a:schemeClr val="tx1"/>
                          </a:solidFill>
                          <a:effectLst/>
                        </a:rPr>
                        <a:t>   Florida Statutes Ch. 607, Part II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22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0287733"/>
                  </a:ext>
                </a:extLst>
              </a:tr>
              <a:tr h="14230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2200" b="1" kern="100" dirty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2200" b="1" kern="100" dirty="0">
                          <a:solidFill>
                            <a:schemeClr val="tx1"/>
                          </a:solidFill>
                          <a:effectLst/>
                        </a:rPr>
                        <a:t>   Benefit Corporations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2200" b="1" kern="100" dirty="0">
                          <a:solidFill>
                            <a:schemeClr val="tx1"/>
                          </a:solidFill>
                          <a:effectLst/>
                        </a:rPr>
                        <a:t>   Florida Statutes Ch. 607, Part III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1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3762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595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FC242D-27FA-6E79-C20D-AF097094E7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ackground Color Block">
            <a:extLst>
              <a:ext uri="{FF2B5EF4-FFF2-40B4-BE49-F238E27FC236}">
                <a16:creationId xmlns:a16="http://schemas.microsoft.com/office/drawing/2014/main" id="{D9FAF0DD-7F2E-FF9B-B108-5CBCEE6B076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455" y="0"/>
            <a:ext cx="12183545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5" name="Headline Text Box">
            <a:extLst>
              <a:ext uri="{FF2B5EF4-FFF2-40B4-BE49-F238E27FC236}">
                <a16:creationId xmlns:a16="http://schemas.microsoft.com/office/drawing/2014/main" id="{7548AEEE-66B7-CEF0-B37D-2B423F0E8F3E}"/>
              </a:ext>
            </a:extLst>
          </p:cNvPr>
          <p:cNvSpPr txBox="1"/>
          <p:nvPr/>
        </p:nvSpPr>
        <p:spPr>
          <a:xfrm>
            <a:off x="457199" y="171368"/>
            <a:ext cx="1127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Florida Not for Profit Corporations</a:t>
            </a:r>
            <a:endParaRPr lang="en-US" sz="3600" u="sng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6D571E-A03F-7064-23DA-943146E1F514}"/>
              </a:ext>
            </a:extLst>
          </p:cNvPr>
          <p:cNvSpPr txBox="1"/>
          <p:nvPr/>
        </p:nvSpPr>
        <p:spPr>
          <a:xfrm>
            <a:off x="562428" y="905719"/>
            <a:ext cx="1106714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u="sng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Corporate Law Considerations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Corporate Purpose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Corporate Governance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Conflicts of Interest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Inurement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u="sng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Benefits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Apply </a:t>
            </a:r>
            <a:r>
              <a:rPr lang="en-US" sz="24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be Tax Exempt under Internal Revenue Code Section 501(c)(3)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Income Tax (except for income from unrelated business activities) 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sz="24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 Annually a</a:t>
            </a: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 990 Series Information Return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Contributions by Donors can be Tax Deductible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u="sng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Charitable Solicitations Compliance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Florida Department of Revenue &amp; Consumer Services (FDACS)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“Check a Charity” Website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505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AAD692-449F-F5B2-365C-02D7C0E421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ackground Color Block">
            <a:extLst>
              <a:ext uri="{FF2B5EF4-FFF2-40B4-BE49-F238E27FC236}">
                <a16:creationId xmlns:a16="http://schemas.microsoft.com/office/drawing/2014/main" id="{E95B609E-782B-28DD-3049-313669DF57D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455" y="0"/>
            <a:ext cx="12183545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Headline Text Box">
            <a:extLst>
              <a:ext uri="{FF2B5EF4-FFF2-40B4-BE49-F238E27FC236}">
                <a16:creationId xmlns:a16="http://schemas.microsoft.com/office/drawing/2014/main" id="{235DE0B7-A422-78E3-3794-DFA8480D5C4D}"/>
              </a:ext>
            </a:extLst>
          </p:cNvPr>
          <p:cNvSpPr txBox="1"/>
          <p:nvPr/>
        </p:nvSpPr>
        <p:spPr>
          <a:xfrm>
            <a:off x="457200" y="458481"/>
            <a:ext cx="1127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Purpose and Benefit Corporations</a:t>
            </a:r>
            <a:endParaRPr lang="en-US" sz="3600" u="sng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058E35-C9AC-6978-32B5-30EBD015C55A}"/>
              </a:ext>
            </a:extLst>
          </p:cNvPr>
          <p:cNvSpPr txBox="1"/>
          <p:nvPr/>
        </p:nvSpPr>
        <p:spPr>
          <a:xfrm>
            <a:off x="1132113" y="1287812"/>
            <a:ext cx="10014857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History and Purpose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none" strike="noStrike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Historical Governance Rules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Dayton Hudson Corp. 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Tom’s Shoes - </a:t>
            </a:r>
            <a:r>
              <a:rPr lang="en-US" sz="24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Impact Overview </a:t>
            </a:r>
            <a:r>
              <a:rPr lang="en-US" sz="240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| TOMS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 &amp; Jerry’s Ice Cream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none" strike="noStrike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Corporate Governance and Reporting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Articles of Incorporation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Director’s Duties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Annual Benefit Report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Differences Between Social Purpose and Benefit Corporations</a:t>
            </a:r>
            <a:endParaRPr lang="en-US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233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ackground Image Campus Pano" descr="A building with trees around it&#10;&#10;Description automatically generated">
            <a:extLst>
              <a:ext uri="{FF2B5EF4-FFF2-40B4-BE49-F238E27FC236}">
                <a16:creationId xmlns:a16="http://schemas.microsoft.com/office/drawing/2014/main" id="{3C08AD3F-0CA1-382B-927A-2E8D68D102D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153"/>
          <a:stretch/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7" name="Rectangle Transparent Blue">
            <a:extLst>
              <a:ext uri="{FF2B5EF4-FFF2-40B4-BE49-F238E27FC236}">
                <a16:creationId xmlns:a16="http://schemas.microsoft.com/office/drawing/2014/main" id="{804F4575-FF20-3A27-2B9F-6805CF55D8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23238" y="-3"/>
            <a:ext cx="8145517" cy="6858003"/>
          </a:xfrm>
          <a:prstGeom prst="rect">
            <a:avLst/>
          </a:prstGeom>
          <a:solidFill>
            <a:srgbClr val="001749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NSU Florida Logo WHITE SVG">
            <a:extLst>
              <a:ext uri="{FF2B5EF4-FFF2-40B4-BE49-F238E27FC236}">
                <a16:creationId xmlns:a16="http://schemas.microsoft.com/office/drawing/2014/main" id="{6BB016F6-3120-D5DC-C818-A7261A2D9EA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2778" t="37731" r="23334" b="37269"/>
          <a:stretch/>
        </p:blipFill>
        <p:spPr>
          <a:xfrm>
            <a:off x="5105399" y="6083299"/>
            <a:ext cx="2001837" cy="371476"/>
          </a:xfrm>
          <a:prstGeom prst="rect">
            <a:avLst/>
          </a:prstGeom>
        </p:spPr>
      </p:pic>
      <p:sp>
        <p:nvSpPr>
          <p:cNvPr id="6" name="Text Box 1">
            <a:extLst>
              <a:ext uri="{FF2B5EF4-FFF2-40B4-BE49-F238E27FC236}">
                <a16:creationId xmlns:a16="http://schemas.microsoft.com/office/drawing/2014/main" id="{8FB44514-CF8F-95CA-04D1-8971E08A6172}"/>
              </a:ext>
            </a:extLst>
          </p:cNvPr>
          <p:cNvSpPr txBox="1">
            <a:spLocks/>
          </p:cNvSpPr>
          <p:nvPr/>
        </p:nvSpPr>
        <p:spPr>
          <a:xfrm>
            <a:off x="2023237" y="1661910"/>
            <a:ext cx="8145517" cy="32932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ptos" panose="020B0004020202020204" pitchFamily="34" charset="0"/>
                <a:cs typeface="Rubik Medium" pitchFamily="2" charset="-79"/>
              </a:rPr>
              <a:t>Steven Kass, Director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Aptos" panose="020B0004020202020204" pitchFamily="34" charset="0"/>
                <a:cs typeface="Rubik Medium" pitchFamily="2" charset="-79"/>
              </a:rPr>
              <a:t>Berger Entrepreneur Law Clinic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Aptos" panose="020B0004020202020204" pitchFamily="34" charset="0"/>
                <a:cs typeface="Rubik Medium" pitchFamily="2" charset="-79"/>
              </a:rPr>
              <a:t>Office: (954) 262-6142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Aptos" panose="020B0004020202020204" pitchFamily="34" charset="0"/>
                <a:cs typeface="Rubik Medium" pitchFamily="2" charset="-79"/>
              </a:rPr>
              <a:t>Email: skass@nova.edu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  <a:latin typeface="Aptos" panose="020B0004020202020204" pitchFamily="34" charset="0"/>
                <a:cs typeface="Rubik Medium" pitchFamily="2" charset="-79"/>
              </a:rPr>
              <a:t> 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Aptos" panose="020B0004020202020204" pitchFamily="34" charset="0"/>
                <a:cs typeface="Rubik Medium" pitchFamily="2" charset="-79"/>
              </a:rPr>
              <a:t>Shepard Broad College of Law</a:t>
            </a:r>
          </a:p>
        </p:txBody>
      </p:sp>
    </p:spTree>
    <p:extLst>
      <p:ext uri="{BB962C8B-B14F-4D97-AF65-F5344CB8AC3E}">
        <p14:creationId xmlns:p14="http://schemas.microsoft.com/office/powerpoint/2010/main" val="2471226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SU Florida">
      <a:dk1>
        <a:srgbClr val="000000"/>
      </a:dk1>
      <a:lt1>
        <a:srgbClr val="FFFFFF"/>
      </a:lt1>
      <a:dk2>
        <a:srgbClr val="001540"/>
      </a:dk2>
      <a:lt2>
        <a:srgbClr val="E8E8E8"/>
      </a:lt2>
      <a:accent1>
        <a:srgbClr val="BB5135"/>
      </a:accent1>
      <a:accent2>
        <a:srgbClr val="00818E"/>
      </a:accent2>
      <a:accent3>
        <a:srgbClr val="737B33"/>
      </a:accent3>
      <a:accent4>
        <a:srgbClr val="001748"/>
      </a:accent4>
      <a:accent5>
        <a:srgbClr val="0070CC"/>
      </a:accent5>
      <a:accent6>
        <a:srgbClr val="7B858B"/>
      </a:accent6>
      <a:hlink>
        <a:srgbClr val="0070CC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2c2b2d31-2e3e-4df1-b571-fb37c042ff1b}" enabled="0" method="" siteId="{2c2b2d31-2e3e-4df1-b571-fb37c042ff1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10559</TotalTime>
  <Words>249</Words>
  <Application>Microsoft Office PowerPoint</Application>
  <PresentationFormat>Widescreen</PresentationFormat>
  <Paragraphs>63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Courier New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Robinson</dc:creator>
  <cp:lastModifiedBy>Karen Rose</cp:lastModifiedBy>
  <cp:revision>19</cp:revision>
  <dcterms:created xsi:type="dcterms:W3CDTF">2024-02-22T21:05:32Z</dcterms:created>
  <dcterms:modified xsi:type="dcterms:W3CDTF">2024-10-30T12:36:03Z</dcterms:modified>
</cp:coreProperties>
</file>