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4" r:id="rId5"/>
    <p:sldMasterId id="2147483687" r:id="rId6"/>
  </p:sldMasterIdLst>
  <p:notesMasterIdLst>
    <p:notesMasterId r:id="rId41"/>
  </p:notesMasterIdLst>
  <p:handoutMasterIdLst>
    <p:handoutMasterId r:id="rId42"/>
  </p:handoutMasterIdLst>
  <p:sldIdLst>
    <p:sldId id="257" r:id="rId7"/>
    <p:sldId id="379" r:id="rId8"/>
    <p:sldId id="385" r:id="rId9"/>
    <p:sldId id="572" r:id="rId10"/>
    <p:sldId id="565" r:id="rId11"/>
    <p:sldId id="566" r:id="rId12"/>
    <p:sldId id="440" r:id="rId13"/>
    <p:sldId id="567" r:id="rId14"/>
    <p:sldId id="568" r:id="rId15"/>
    <p:sldId id="570" r:id="rId16"/>
    <p:sldId id="571" r:id="rId17"/>
    <p:sldId id="569" r:id="rId18"/>
    <p:sldId id="469" r:id="rId19"/>
    <p:sldId id="441" r:id="rId20"/>
    <p:sldId id="444" r:id="rId21"/>
    <p:sldId id="445" r:id="rId22"/>
    <p:sldId id="446" r:id="rId23"/>
    <p:sldId id="448" r:id="rId24"/>
    <p:sldId id="449" r:id="rId25"/>
    <p:sldId id="453" r:id="rId26"/>
    <p:sldId id="574" r:id="rId27"/>
    <p:sldId id="576" r:id="rId28"/>
    <p:sldId id="575" r:id="rId29"/>
    <p:sldId id="577" r:id="rId30"/>
    <p:sldId id="573" r:id="rId31"/>
    <p:sldId id="454" r:id="rId32"/>
    <p:sldId id="456" r:id="rId33"/>
    <p:sldId id="459" r:id="rId34"/>
    <p:sldId id="458" r:id="rId35"/>
    <p:sldId id="461" r:id="rId36"/>
    <p:sldId id="463" r:id="rId37"/>
    <p:sldId id="464" r:id="rId38"/>
    <p:sldId id="465" r:id="rId39"/>
    <p:sldId id="377" r:id="rId40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58" autoAdjust="0"/>
    <p:restoredTop sz="87396" autoAdjust="0"/>
  </p:normalViewPr>
  <p:slideViewPr>
    <p:cSldViewPr snapToGrid="0">
      <p:cViewPr varScale="1">
        <p:scale>
          <a:sx n="55" d="100"/>
          <a:sy n="55" d="100"/>
        </p:scale>
        <p:origin x="1008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7654"/>
    </p:cViewPr>
  </p:sorterViewPr>
  <p:notesViewPr>
    <p:cSldViewPr snapToGrid="0">
      <p:cViewPr varScale="1">
        <p:scale>
          <a:sx n="46" d="100"/>
          <a:sy n="46" d="100"/>
        </p:scale>
        <p:origin x="2784" y="4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presProps" Target="presProps.xml"/><Relationship Id="rId8" Type="http://schemas.openxmlformats.org/officeDocument/2006/relationships/slide" Target="slides/slide2.xml"/><Relationship Id="rId3" Type="http://schemas.openxmlformats.org/officeDocument/2006/relationships/customXml" Target="../customXml/item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tableStyles" Target="tableStyles.xml"/><Relationship Id="rId20" Type="http://schemas.openxmlformats.org/officeDocument/2006/relationships/slide" Target="slides/slide14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74" tIns="46237" rIns="92474" bIns="4623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9" y="0"/>
            <a:ext cx="3011699" cy="463408"/>
          </a:xfrm>
          <a:prstGeom prst="rect">
            <a:avLst/>
          </a:prstGeom>
        </p:spPr>
        <p:txBody>
          <a:bodyPr vert="horz" lIns="92474" tIns="46237" rIns="92474" bIns="46237" rtlCol="0"/>
          <a:lstStyle>
            <a:lvl1pPr algn="r">
              <a:defRPr sz="1200"/>
            </a:lvl1pPr>
          </a:lstStyle>
          <a:p>
            <a:fld id="{BCB3628A-703E-4CE5-84C0-893BCF476438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70"/>
            <a:ext cx="3011699" cy="463407"/>
          </a:xfrm>
          <a:prstGeom prst="rect">
            <a:avLst/>
          </a:prstGeom>
        </p:spPr>
        <p:txBody>
          <a:bodyPr vert="horz" lIns="92474" tIns="46237" rIns="92474" bIns="4623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9" y="8772670"/>
            <a:ext cx="3011699" cy="463407"/>
          </a:xfrm>
          <a:prstGeom prst="rect">
            <a:avLst/>
          </a:prstGeom>
        </p:spPr>
        <p:txBody>
          <a:bodyPr vert="horz" lIns="92474" tIns="46237" rIns="92474" bIns="46237" rtlCol="0" anchor="b"/>
          <a:lstStyle>
            <a:lvl1pPr algn="r">
              <a:defRPr sz="1200"/>
            </a:lvl1pPr>
          </a:lstStyle>
          <a:p>
            <a:fld id="{4853C783-7965-4A7E-AF8E-234890B96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18777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74" tIns="46237" rIns="92474" bIns="4623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9" y="0"/>
            <a:ext cx="3011699" cy="463408"/>
          </a:xfrm>
          <a:prstGeom prst="rect">
            <a:avLst/>
          </a:prstGeom>
        </p:spPr>
        <p:txBody>
          <a:bodyPr vert="horz" lIns="92474" tIns="46237" rIns="92474" bIns="46237" rtlCol="0"/>
          <a:lstStyle>
            <a:lvl1pPr algn="r">
              <a:defRPr sz="1200"/>
            </a:lvl1pPr>
          </a:lstStyle>
          <a:p>
            <a:fld id="{BE61CF13-B282-4D8E-8D0A-048C7C2148FF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4850" y="1154113"/>
            <a:ext cx="55403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74" tIns="46237" rIns="92474" bIns="4623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74" tIns="46237" rIns="92474" bIns="4623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70"/>
            <a:ext cx="3011699" cy="463407"/>
          </a:xfrm>
          <a:prstGeom prst="rect">
            <a:avLst/>
          </a:prstGeom>
        </p:spPr>
        <p:txBody>
          <a:bodyPr vert="horz" lIns="92474" tIns="46237" rIns="92474" bIns="4623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9" y="8772670"/>
            <a:ext cx="3011699" cy="463407"/>
          </a:xfrm>
          <a:prstGeom prst="rect">
            <a:avLst/>
          </a:prstGeom>
        </p:spPr>
        <p:txBody>
          <a:bodyPr vert="horz" lIns="92474" tIns="46237" rIns="92474" bIns="46237" rtlCol="0" anchor="b"/>
          <a:lstStyle>
            <a:lvl1pPr algn="r">
              <a:defRPr sz="1200"/>
            </a:lvl1pPr>
          </a:lstStyle>
          <a:p>
            <a:fld id="{97CFD43B-F2D2-4038-93B2-F95078A26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89791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CFD43B-F2D2-4038-93B2-F95078A26E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5425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B123C9-DE3B-4E0A-E045-63B63455FE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E021CEAE-0326-C42B-5E47-CEF6CAD409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D028B37F-C9DD-FA70-D243-E85D9455FB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8519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3C2364-A801-DAC0-EC9A-59C8EBF5C5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A5B47AF7-328C-7F2E-FDAF-82436F5DC5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D67B3FE6-965B-B1FA-D6AD-B4CA64DA05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6804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F38990-9FF4-234B-9324-99E15864B3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7A9FFB7-7A1B-E575-F1BF-4034E12A329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CBEED4F-8886-AB59-53B9-850F77648F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C6A686-040E-08F9-7476-FA700A3DC47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F3D0C0-E5B0-0D58-DDF6-A010D96460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CFD43B-F2D2-4038-93B2-F95078A26E0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306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CFD43B-F2D2-4038-93B2-F95078A26E0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6424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CFD43B-F2D2-4038-93B2-F95078A26E0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4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CFD43B-F2D2-4038-93B2-F95078A26E0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0249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CFD43B-F2D2-4038-93B2-F95078A26E0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398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CFD43B-F2D2-4038-93B2-F95078A26E0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2116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CFD43B-F2D2-4038-93B2-F95078A26E0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8136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CFD43B-F2D2-4038-93B2-F95078A26E0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100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447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01484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CFD43B-F2D2-4038-93B2-F95078A26E0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42876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CFD43B-F2D2-4038-93B2-F95078A26E0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961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CFD43B-F2D2-4038-93B2-F95078A26E0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47581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CFD43B-F2D2-4038-93B2-F95078A26E0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10369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CFD43B-F2D2-4038-93B2-F95078A26E0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4876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CFD43B-F2D2-4038-93B2-F95078A26E0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78861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CFD43B-F2D2-4038-93B2-F95078A26E04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1108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CFD43B-F2D2-4038-93B2-F95078A26E04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65329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CFD43B-F2D2-4038-93B2-F95078A26E04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05529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CFD43B-F2D2-4038-93B2-F95078A26E04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625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CFD43B-F2D2-4038-93B2-F95078A26E0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6115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CFD43B-F2D2-4038-93B2-F95078A26E04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44652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CFD43B-F2D2-4038-93B2-F95078A26E04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73106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CFD43B-F2D2-4038-93B2-F95078A26E04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07077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CFD43B-F2D2-4038-93B2-F95078A26E04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43973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CFD43B-F2D2-4038-93B2-F95078A26E04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36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CFD43B-F2D2-4038-93B2-F95078A26E0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2359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E2FCE2-A92A-53BB-5AE5-03E98CFDA2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C9BB825E-34A5-3A19-01E8-807B83F45F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383806CE-0227-35CD-8207-5EADA5390F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24440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C0FF84-1705-4739-10CC-9349A22D59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72AF6F14-580C-17D3-7F8E-291E1DA910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BA2D0679-5625-A2F5-5067-F004B58EC2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362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CFD43B-F2D2-4038-93B2-F95078A26E0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4837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C2ADBE-3CAF-1446-5B97-1E4EF4A03E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C7161559-0890-B0EA-458C-A397C5EAED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23119725-21B3-AB6D-3655-3CF2C34C55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85251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7B224E-E255-9E66-B6B2-F2FE2BAD3F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FCDEC960-07D8-C444-C3D3-A6B7AE137D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2024DAFB-CCC7-0706-2A1E-ED1FB9BAC0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2993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:\_designed_materials\Power Points\2013\Red\CozenArrow_Red_cover_no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816" y="-1"/>
            <a:ext cx="12199816" cy="6862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T:\logos\CozenOConnor\png\CozenOConnor-Logo-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8851" y="6205800"/>
            <a:ext cx="1936749" cy="371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1063924" y="4089595"/>
            <a:ext cx="264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800" dirty="0">
                <a:solidFill>
                  <a:schemeClr val="bg1">
                    <a:lumMod val="85000"/>
                  </a:schemeClr>
                </a:solidFill>
              </a:rPr>
              <a:t>Presented By: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16000" y="914401"/>
            <a:ext cx="7112000" cy="2689225"/>
          </a:xfrm>
        </p:spPr>
        <p:txBody>
          <a:bodyPr anchor="b"/>
          <a:lstStyle>
            <a:lvl1pPr algn="l"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7600" y="4456307"/>
            <a:ext cx="8534400" cy="1752600"/>
          </a:xfrm>
        </p:spPr>
        <p:txBody>
          <a:bodyPr/>
          <a:lstStyle>
            <a:lvl1pPr marL="0" indent="0">
              <a:buFontTx/>
              <a:buNone/>
              <a:defRPr sz="2000" b="1">
                <a:solidFill>
                  <a:schemeClr val="bg1">
                    <a:lumMod val="85000"/>
                  </a:schemeClr>
                </a:solidFill>
                <a:latin typeface="Rockwell" pitchFamily="18" charset="0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117600" y="6400801"/>
            <a:ext cx="6807200" cy="381001"/>
          </a:xfrm>
        </p:spPr>
        <p:txBody>
          <a:bodyPr/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457200" indent="0">
              <a:buNone/>
              <a:defRPr sz="1400" b="1">
                <a:solidFill>
                  <a:schemeClr val="bg1"/>
                </a:solidFill>
              </a:defRPr>
            </a:lvl2pPr>
            <a:lvl3pPr marL="914400" indent="0">
              <a:buNone/>
              <a:defRPr sz="1400" b="1">
                <a:solidFill>
                  <a:schemeClr val="bg1"/>
                </a:solidFill>
              </a:defRPr>
            </a:lvl3pPr>
            <a:lvl4pPr marL="1371600" indent="0">
              <a:buNone/>
              <a:defRPr sz="1400" b="1">
                <a:solidFill>
                  <a:schemeClr val="bg1"/>
                </a:solidFill>
              </a:defRPr>
            </a:lvl4pPr>
            <a:lvl5pPr marL="1828800" indent="0">
              <a:buNone/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1292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230672-051F-4FE5-AA8B-1F3E521CD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536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230672-051F-4FE5-AA8B-1F3E521CD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0568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64652" y="274639"/>
            <a:ext cx="2889249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6901" y="274639"/>
            <a:ext cx="8464551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230672-051F-4FE5-AA8B-1F3E521CD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047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30672-051F-4FE5-AA8B-1F3E521CD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7996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20803" y="1676400"/>
            <a:ext cx="5050367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6574370" y="1676400"/>
            <a:ext cx="5050367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11003722" y="6107668"/>
            <a:ext cx="172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4A4772A-1D1A-4E13-A271-4908C94D8A08}" type="slidenum">
              <a:rPr lang="en-US" sz="1800" smtClean="0">
                <a:solidFill>
                  <a:schemeClr val="tx1"/>
                </a:solidFill>
              </a:rPr>
              <a:t>‹#›</a:t>
            </a:fld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30672-051F-4FE5-AA8B-1F3E521CD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676325"/>
      </p:ext>
    </p:extLst>
  </p:cSld>
  <p:clrMapOvr>
    <a:masterClrMapping/>
  </p:clrMapOvr>
  <p:transition spd="med">
    <p:split orient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66700"/>
            <a:ext cx="10363200" cy="11049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320803" y="1676400"/>
            <a:ext cx="5050367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74370" y="1676400"/>
            <a:ext cx="5050367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508000" y="6248400"/>
            <a:ext cx="172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4A4772A-1D1A-4E13-A271-4908C94D8A08}" type="slidenum">
              <a:rPr lang="en-US" sz="1800" smtClean="0"/>
              <a:t>‹#›</a:t>
            </a:fld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08279575"/>
      </p:ext>
    </p:extLst>
  </p:cSld>
  <p:clrMapOvr>
    <a:masterClrMapping/>
  </p:clrMapOvr>
  <p:transition spd="med">
    <p:split orient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76680326"/>
      </p:ext>
    </p:extLst>
  </p:cSld>
  <p:clrMapOvr>
    <a:masterClrMapping/>
  </p:clrMapOvr>
  <p:transition spd="med">
    <p:split orient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69116-526D-47E4-8747-B3D93E027F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084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E6B48-8B4E-46B3-A1FB-0F5BEE0F7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73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1F5C4-5409-4069-B059-C59F6E4DB3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30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:\_designed_materials\Power Points\2013\Red\CozenArrow_Red_cover_no-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816" y="-1"/>
            <a:ext cx="12199816" cy="6862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T:\logos\CozenOConnor\png\CozenOConnor-Logo-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8851" y="6205800"/>
            <a:ext cx="1936749" cy="371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16000" y="914401"/>
            <a:ext cx="7112000" cy="2689225"/>
          </a:xfrm>
        </p:spPr>
        <p:txBody>
          <a:bodyPr anchor="b"/>
          <a:lstStyle>
            <a:lvl1pPr algn="l"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831278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6900" y="1085850"/>
            <a:ext cx="53848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4900" y="1085850"/>
            <a:ext cx="53848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7CE52-3C84-485B-A21F-E4D0B3AFAA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715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89075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2128837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98168" y="1489075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98168" y="2128837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965700" y="6164262"/>
            <a:ext cx="28448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6251A-E886-4D4B-9A62-E301035EF8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0936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70E21-AEE3-421C-9324-685D82F847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1140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0C254-7D47-447D-88D9-78637117C9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6755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2867" y="30480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0" y="30480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2867" y="146685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974167" y="6242050"/>
            <a:ext cx="28448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2BFF4-29BB-4EFF-9D3E-91447A6A11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229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5E148-15F7-4752-8943-960CE934CC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9399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996D0-771B-4A34-B7B9-4947CBFDC0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242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26500" y="427038"/>
            <a:ext cx="2743200" cy="57451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6900" y="427038"/>
            <a:ext cx="8026400" cy="57451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C3566-AA6C-4DC8-A7BA-F36E51BF8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7715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:\_designed_materials\Power Points\2013\Red\CozenArrow_Red_cover_no-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816" y="-1"/>
            <a:ext cx="12199816" cy="6862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T:\logos\CozenOConnor\png\CozenOConnor-Logo-RGB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8851" y="6205800"/>
            <a:ext cx="1936749" cy="371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16000" y="914401"/>
            <a:ext cx="7112000" cy="2689225"/>
          </a:xfrm>
        </p:spPr>
        <p:txBody>
          <a:bodyPr anchor="b"/>
          <a:lstStyle>
            <a:lvl1pPr algn="l"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7600" y="4456307"/>
            <a:ext cx="8534400" cy="1752600"/>
          </a:xfrm>
        </p:spPr>
        <p:txBody>
          <a:bodyPr/>
          <a:lstStyle>
            <a:lvl1pPr marL="0" indent="0">
              <a:buFontTx/>
              <a:buNone/>
              <a:defRPr sz="2000" b="1">
                <a:solidFill>
                  <a:schemeClr val="bg1">
                    <a:lumMod val="85000"/>
                  </a:schemeClr>
                </a:solidFill>
                <a:latin typeface="Rockwell" pitchFamily="18" charset="0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117600" y="6400801"/>
            <a:ext cx="6807200" cy="381001"/>
          </a:xfrm>
        </p:spPr>
        <p:txBody>
          <a:bodyPr/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457200" indent="0">
              <a:buNone/>
              <a:defRPr sz="1400" b="1">
                <a:solidFill>
                  <a:schemeClr val="bg1"/>
                </a:solidFill>
              </a:defRPr>
            </a:lvl2pPr>
            <a:lvl3pPr marL="914400" indent="0">
              <a:buNone/>
              <a:defRPr sz="1400" b="1">
                <a:solidFill>
                  <a:schemeClr val="bg1"/>
                </a:solidFill>
              </a:defRPr>
            </a:lvl3pPr>
            <a:lvl4pPr marL="1371600" indent="0">
              <a:buNone/>
              <a:defRPr sz="1400" b="1">
                <a:solidFill>
                  <a:schemeClr val="bg1"/>
                </a:solidFill>
              </a:defRPr>
            </a:lvl4pPr>
            <a:lvl5pPr marL="1828800" indent="0">
              <a:buNone/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0598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149600" y="1981200"/>
            <a:ext cx="5486400" cy="3124200"/>
          </a:xfrm>
          <a:prstGeom prst="rect">
            <a:avLst/>
          </a:prstGeom>
        </p:spPr>
        <p:txBody>
          <a:bodyPr/>
          <a:lstStyle>
            <a:lvl1pPr marL="0" indent="0" algn="r" eaLnBrk="1" hangingPunct="1">
              <a:buNone/>
              <a:defRPr sz="3200"/>
            </a:lvl1pPr>
          </a:lstStyle>
          <a:p>
            <a:pPr algn="r" eaLnBrk="1" hangingPunct="1"/>
            <a:r>
              <a:rPr lang="en-US" sz="2400" b="1" dirty="0">
                <a:solidFill>
                  <a:srgbClr val="2F1110"/>
                </a:solidFill>
                <a:latin typeface="Rockwell" pitchFamily="18" charset="0"/>
              </a:rPr>
              <a:t>John J. </a:t>
            </a:r>
            <a:r>
              <a:rPr lang="en-US" sz="2400" b="1" dirty="0" err="1">
                <a:solidFill>
                  <a:srgbClr val="2F1110"/>
                </a:solidFill>
                <a:latin typeface="Rockwell" pitchFamily="18" charset="0"/>
              </a:rPr>
              <a:t>Atty</a:t>
            </a:r>
            <a:br>
              <a:rPr lang="en-US" sz="2000" b="1" dirty="0">
                <a:latin typeface="Rockwell" pitchFamily="18" charset="0"/>
              </a:rPr>
            </a:br>
            <a:r>
              <a:rPr lang="en-US" sz="2000" dirty="0">
                <a:solidFill>
                  <a:srgbClr val="2F1110"/>
                </a:solidFill>
              </a:rPr>
              <a:t>Cozen O’Connor</a:t>
            </a:r>
          </a:p>
          <a:p>
            <a:pPr algn="r" eaLnBrk="1" hangingPunct="1"/>
            <a:r>
              <a:rPr lang="en-US" sz="1800" dirty="0"/>
              <a:t>Street Address 1</a:t>
            </a:r>
            <a:br>
              <a:rPr lang="en-US" sz="1800" dirty="0"/>
            </a:br>
            <a:r>
              <a:rPr lang="en-US" sz="1800" dirty="0"/>
              <a:t>Street Address 2</a:t>
            </a:r>
            <a:br>
              <a:rPr lang="en-US" sz="1800" dirty="0"/>
            </a:br>
            <a:r>
              <a:rPr lang="en-US" sz="1800" dirty="0"/>
              <a:t>City, State ZIP</a:t>
            </a:r>
            <a:br>
              <a:rPr lang="en-US" sz="1800" dirty="0"/>
            </a:br>
            <a:r>
              <a:rPr lang="en-US" sz="1800" dirty="0"/>
              <a:t>(XXX) 123-4567</a:t>
            </a:r>
            <a:br>
              <a:rPr lang="en-US" dirty="0"/>
            </a:br>
            <a:r>
              <a:rPr lang="en-US" sz="1800" dirty="0">
                <a:solidFill>
                  <a:srgbClr val="CC3300"/>
                </a:solidFill>
              </a:rPr>
              <a:t>xxxxxx@cozen.com</a:t>
            </a:r>
          </a:p>
          <a:p>
            <a:pPr algn="r" eaLnBrk="1" hangingPunct="1"/>
            <a:r>
              <a:rPr lang="en-US" sz="1800" dirty="0"/>
              <a:t>www.cozen.com</a:t>
            </a:r>
          </a:p>
        </p:txBody>
      </p:sp>
    </p:spTree>
    <p:extLst>
      <p:ext uri="{BB962C8B-B14F-4D97-AF65-F5344CB8AC3E}">
        <p14:creationId xmlns:p14="http://schemas.microsoft.com/office/powerpoint/2010/main" val="4077996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274638"/>
            <a:ext cx="11239500" cy="71596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58667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230672-051F-4FE5-AA8B-1F3E521CD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801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1" y="1219201"/>
            <a:ext cx="5067300" cy="4906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799" y="1219201"/>
            <a:ext cx="5168900" cy="4906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762501" y="6354765"/>
            <a:ext cx="4864578" cy="304800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2018, James A. Gale, Cozen O’Connor 305-358-1991</a:t>
            </a:r>
          </a:p>
        </p:txBody>
      </p:sp>
    </p:spTree>
    <p:extLst>
      <p:ext uri="{BB962C8B-B14F-4D97-AF65-F5344CB8AC3E}">
        <p14:creationId xmlns:p14="http://schemas.microsoft.com/office/powerpoint/2010/main" val="1135635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304800"/>
            <a:ext cx="1076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1565275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2800" y="2205037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568" y="1565275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96568" y="2205037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230672-051F-4FE5-AA8B-1F3E521CD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02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230672-051F-4FE5-AA8B-1F3E521CD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897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230672-051F-4FE5-AA8B-1F3E521CD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105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717" y="30480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8400" y="273051"/>
            <a:ext cx="66040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5717" y="146685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230672-051F-4FE5-AA8B-1F3E521CD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92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:\_designed_materials\Power Points\2013\Red\CozenArrow_Red__main_no-logo.png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7599" y="1219201"/>
            <a:ext cx="10452100" cy="490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673600" y="6477000"/>
            <a:ext cx="284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chemeClr val="tx1"/>
                </a:solidFill>
              </a:defRPr>
            </a:lvl1pPr>
          </a:lstStyle>
          <a:p>
            <a:fld id="{E4230672-051F-4FE5-AA8B-1F3E521CD85B}" type="slidenum">
              <a:rPr lang="en-US" smtClean="0"/>
              <a:t>‹#›</a:t>
            </a:fld>
            <a:endParaRPr lang="en-US"/>
          </a:p>
        </p:txBody>
      </p:sp>
      <p:sp>
        <p:nvSpPr>
          <p:cNvPr id="103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2801" y="274638"/>
            <a:ext cx="113411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027" name="Picture 3" descr="T:\logos\CozenOConnor\png\CozenOConnor-Logo-RGB.png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8851" y="6213657"/>
            <a:ext cx="1936749" cy="371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4623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5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3" r:id="rId13"/>
    <p:sldLayoutId id="2147483689" r:id="rId14"/>
    <p:sldLayoutId id="2147483690" r:id="rId15"/>
    <p:sldLayoutId id="2147483691" r:id="rId16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Rockwell" pitchFamily="18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2F111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E1B0E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33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33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33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33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33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T:\_designed_materials\Power Points\2013\Red\CozenArrow_Red__main_no-logo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T:\logos\CozenOConnor\png\CozenOConnor-Logo-RGB.pn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8436" y="6239536"/>
            <a:ext cx="1936749" cy="371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399" y="1085850"/>
            <a:ext cx="10655300" cy="508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7274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660900" y="6210300"/>
            <a:ext cx="284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32DAF42-CA08-4E0C-BDEF-8AA3039206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399" y="427038"/>
            <a:ext cx="10655300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381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Rockwell" pitchFamily="18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T:\_designed_materials\Power Points\2013\Red\CozenArrow_Red_contact_no-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T:\logos\CozenOConnor\png\CozenOConnor-Logo-RG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6239536"/>
            <a:ext cx="1936749" cy="371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9" name="Text Box 15"/>
          <p:cNvSpPr txBox="1">
            <a:spLocks noChangeArrowheads="1"/>
          </p:cNvSpPr>
          <p:nvPr/>
        </p:nvSpPr>
        <p:spPr bwMode="auto">
          <a:xfrm>
            <a:off x="4581061" y="1398301"/>
            <a:ext cx="429438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sz="3200" b="1" u="none" dirty="0">
                <a:solidFill>
                  <a:schemeClr val="bg1">
                    <a:lumMod val="50000"/>
                  </a:schemeClr>
                </a:solidFill>
                <a:latin typeface="Rockwell" pitchFamily="18" charset="0"/>
              </a:rPr>
              <a:t>Contact Information</a:t>
            </a:r>
          </a:p>
        </p:txBody>
      </p:sp>
    </p:spTree>
    <p:extLst>
      <p:ext uri="{BB962C8B-B14F-4D97-AF65-F5344CB8AC3E}">
        <p14:creationId xmlns:p14="http://schemas.microsoft.com/office/powerpoint/2010/main" val="1941311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g.state.fl.us/statutes/index.cfm?App_mode=Display_Statute&amp;Search_String=&amp;URL=0600-0699/0688/Sections/0688.002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6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8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23.wmf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24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0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26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mailto:JEGale@Cozen.com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885" y="770843"/>
            <a:ext cx="7700816" cy="1409293"/>
          </a:xfrm>
        </p:spPr>
        <p:txBody>
          <a:bodyPr/>
          <a:lstStyle/>
          <a:p>
            <a:pPr algn="ctr"/>
            <a:r>
              <a:rPr lang="en-US" sz="3600" dirty="0"/>
              <a:t>Legal Measures to Protect Your Business:  The “Do’s and Don’ts”</a:t>
            </a:r>
          </a:p>
        </p:txBody>
      </p:sp>
      <p:sp>
        <p:nvSpPr>
          <p:cNvPr id="3" name="Subtitle 1">
            <a:extLst>
              <a:ext uri="{FF2B5EF4-FFF2-40B4-BE49-F238E27FC236}">
                <a16:creationId xmlns:a16="http://schemas.microsoft.com/office/drawing/2014/main" id="{D9105BBB-F1DA-8220-FFF7-CFEE74739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65868" y="2634668"/>
            <a:ext cx="2302849" cy="908632"/>
          </a:xfrm>
        </p:spPr>
        <p:txBody>
          <a:bodyPr/>
          <a:lstStyle/>
          <a:p>
            <a:r>
              <a:rPr lang="en-US" dirty="0"/>
              <a:t>Presented By Jonathan E. Gale</a:t>
            </a:r>
          </a:p>
        </p:txBody>
      </p:sp>
      <p:pic>
        <p:nvPicPr>
          <p:cNvPr id="1028" name="Picture 4" descr="Non-Compete Agreements in New Jersey | Green Savits, LLC">
            <a:extLst>
              <a:ext uri="{FF2B5EF4-FFF2-40B4-BE49-F238E27FC236}">
                <a16:creationId xmlns:a16="http://schemas.microsoft.com/office/drawing/2014/main" id="{2803DC7C-C769-7B5B-D8D9-E1F52B818E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612" y="4019046"/>
            <a:ext cx="4133681" cy="1621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ypes of Restrictive Covenants | Pennsylvania | High Swartz">
            <a:extLst>
              <a:ext uri="{FF2B5EF4-FFF2-40B4-BE49-F238E27FC236}">
                <a16:creationId xmlns:a16="http://schemas.microsoft.com/office/drawing/2014/main" id="{58FE0258-EAB2-6543-BD60-38A6745E5A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3269" y="3982172"/>
            <a:ext cx="3296157" cy="1727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1719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0C663B-F838-4046-DA60-AE72D48210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944670D3-2181-282A-9856-E72785D5E4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dirty="0"/>
              <a:t>Fla. Stat. 542.335 – Florida’s Restrictive Covenant Statute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05077A7B-F15B-1256-81B3-C728775AF08B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874567" y="670719"/>
            <a:ext cx="10929506" cy="5086350"/>
          </a:xfrm>
          <a:noFill/>
        </p:spPr>
        <p:txBody>
          <a:bodyPr/>
          <a:lstStyle/>
          <a:p>
            <a:pPr algn="l"/>
            <a:endParaRPr lang="en-US" sz="1600" b="1" i="0" dirty="0">
              <a:solidFill>
                <a:srgbClr val="000080"/>
              </a:solidFill>
              <a:effectLst/>
              <a:latin typeface="Trebuchet MS" panose="020B0603020202020204" pitchFamily="34" charset="0"/>
            </a:endParaRPr>
          </a:p>
          <a:p>
            <a:pPr algn="l"/>
            <a:r>
              <a:rPr lang="en-US" sz="1600" i="0" dirty="0">
                <a:solidFill>
                  <a:srgbClr val="000080"/>
                </a:solidFill>
                <a:effectLst/>
                <a:latin typeface="Trebuchet MS" panose="020B0603020202020204" pitchFamily="34" charset="0"/>
              </a:rPr>
              <a:t>Florida law allows for the use/imposition of Restrictive Covenants, as long as certain requirements are met (</a:t>
            </a:r>
            <a:r>
              <a:rPr lang="en-US" sz="1600" i="1" dirty="0">
                <a:solidFill>
                  <a:srgbClr val="000080"/>
                </a:solidFill>
                <a:effectLst/>
                <a:latin typeface="Trebuchet MS" panose="020B0603020202020204" pitchFamily="34" charset="0"/>
              </a:rPr>
              <a:t>see</a:t>
            </a:r>
            <a:r>
              <a:rPr lang="en-US" sz="1600" i="0" dirty="0">
                <a:solidFill>
                  <a:srgbClr val="000080"/>
                </a:solidFill>
                <a:effectLst/>
                <a:latin typeface="Trebuchet MS" panose="020B0603020202020204" pitchFamily="34" charset="0"/>
              </a:rPr>
              <a:t> Fla. Stat. 542.335):</a:t>
            </a:r>
          </a:p>
          <a:p>
            <a:pPr algn="l"/>
            <a:endParaRPr lang="en-US" sz="1600" i="0" dirty="0">
              <a:solidFill>
                <a:srgbClr val="000080"/>
              </a:solidFill>
              <a:effectLst/>
              <a:latin typeface="Trebuchet MS" panose="020B0603020202020204" pitchFamily="34" charset="0"/>
            </a:endParaRPr>
          </a:p>
          <a:p>
            <a:pPr lvl="1"/>
            <a:r>
              <a:rPr lang="en-US" sz="1600" b="0" i="0" dirty="0">
                <a:solidFill>
                  <a:srgbClr val="000080"/>
                </a:solidFill>
                <a:effectLst/>
                <a:latin typeface="Trebuchet MS" panose="020B0603020202020204" pitchFamily="34" charset="0"/>
              </a:rPr>
              <a:t>(1) …Enforcement of contracts that restrict or prohibit competition during or after the term of </a:t>
            </a:r>
            <a:r>
              <a:rPr lang="en-US" sz="1600" b="0" i="0" dirty="0">
                <a:solidFill>
                  <a:srgbClr val="000080"/>
                </a:solidFill>
                <a:effectLst/>
                <a:highlight>
                  <a:srgbClr val="FFFF00"/>
                </a:highlight>
                <a:latin typeface="Trebuchet MS" panose="020B0603020202020204" pitchFamily="34" charset="0"/>
              </a:rPr>
              <a:t>restrictive covenants</a:t>
            </a:r>
            <a:r>
              <a:rPr lang="en-US" sz="1600" b="0" i="0" dirty="0">
                <a:solidFill>
                  <a:srgbClr val="000080"/>
                </a:solidFill>
                <a:effectLst/>
                <a:latin typeface="Trebuchet MS" panose="020B0603020202020204" pitchFamily="34" charset="0"/>
              </a:rPr>
              <a:t>, so long as such contracts are </a:t>
            </a:r>
            <a:r>
              <a:rPr lang="en-US" sz="1600" b="0" i="0" dirty="0">
                <a:solidFill>
                  <a:srgbClr val="000080"/>
                </a:solidFill>
                <a:effectLst/>
                <a:highlight>
                  <a:srgbClr val="FFFF00"/>
                </a:highlight>
                <a:latin typeface="Trebuchet MS" panose="020B0603020202020204" pitchFamily="34" charset="0"/>
              </a:rPr>
              <a:t>reasonable in time, area, and line of business</a:t>
            </a:r>
            <a:r>
              <a:rPr lang="en-US" sz="1600" b="0" i="0" dirty="0">
                <a:solidFill>
                  <a:srgbClr val="000080"/>
                </a:solidFill>
                <a:effectLst/>
                <a:latin typeface="Trebuchet MS" panose="020B0603020202020204" pitchFamily="34" charset="0"/>
              </a:rPr>
              <a:t>, is not prohibited. In any action concerning enforcement of a restrictive covenant:</a:t>
            </a:r>
          </a:p>
          <a:p>
            <a:pPr lvl="2"/>
            <a:r>
              <a:rPr lang="en-US" sz="1600" b="0" i="0" dirty="0">
                <a:solidFill>
                  <a:srgbClr val="000080"/>
                </a:solidFill>
                <a:effectLst/>
                <a:latin typeface="Trebuchet MS" panose="020B0603020202020204" pitchFamily="34" charset="0"/>
              </a:rPr>
              <a:t>(a) A court shall not enforce a restrictive covenant unless it is </a:t>
            </a:r>
            <a:r>
              <a:rPr lang="en-US" sz="1600" b="0" i="0" dirty="0">
                <a:solidFill>
                  <a:srgbClr val="000080"/>
                </a:solidFill>
                <a:effectLst/>
                <a:highlight>
                  <a:srgbClr val="FFFF00"/>
                </a:highlight>
                <a:latin typeface="Trebuchet MS" panose="020B0603020202020204" pitchFamily="34" charset="0"/>
              </a:rPr>
              <a:t>set forth in a writing signed by the person against whom enforcement is sought</a:t>
            </a:r>
            <a:r>
              <a:rPr lang="en-US" sz="1600" b="0" i="0" dirty="0">
                <a:solidFill>
                  <a:srgbClr val="000080"/>
                </a:solidFill>
                <a:effectLst/>
                <a:latin typeface="Trebuchet MS" panose="020B0603020202020204" pitchFamily="34" charset="0"/>
              </a:rPr>
              <a:t>.</a:t>
            </a:r>
          </a:p>
          <a:p>
            <a:pPr lvl="2"/>
            <a:r>
              <a:rPr lang="en-US" sz="1600" b="0" i="0" dirty="0">
                <a:solidFill>
                  <a:srgbClr val="000080"/>
                </a:solidFill>
                <a:effectLst/>
                <a:latin typeface="Trebuchet MS" panose="020B0603020202020204" pitchFamily="34" charset="0"/>
              </a:rPr>
              <a:t>(b) The person seeking enforcement of a restrictive covenant shall plead and prove the existence of </a:t>
            </a:r>
            <a:r>
              <a:rPr lang="en-US" sz="1600" b="0" i="0" dirty="0">
                <a:solidFill>
                  <a:srgbClr val="000080"/>
                </a:solidFill>
                <a:effectLst/>
                <a:highlight>
                  <a:srgbClr val="FFFF00"/>
                </a:highlight>
                <a:latin typeface="Trebuchet MS" panose="020B0603020202020204" pitchFamily="34" charset="0"/>
              </a:rPr>
              <a:t>one or more legitimate business interests </a:t>
            </a:r>
            <a:r>
              <a:rPr lang="en-US" sz="1600" b="0" i="0" dirty="0">
                <a:solidFill>
                  <a:srgbClr val="000080"/>
                </a:solidFill>
                <a:effectLst/>
                <a:latin typeface="Trebuchet MS" panose="020B0603020202020204" pitchFamily="34" charset="0"/>
              </a:rPr>
              <a:t>justifying the restrictive covenant. The term “legitimate business interest” </a:t>
            </a:r>
            <a:r>
              <a:rPr lang="en-US" sz="1600" b="0" i="0" dirty="0">
                <a:solidFill>
                  <a:srgbClr val="000080"/>
                </a:solidFill>
                <a:effectLst/>
                <a:highlight>
                  <a:srgbClr val="FFFF00"/>
                </a:highlight>
                <a:latin typeface="Trebuchet MS" panose="020B0603020202020204" pitchFamily="34" charset="0"/>
              </a:rPr>
              <a:t>includes, but is not limited to</a:t>
            </a:r>
            <a:r>
              <a:rPr lang="en-US" sz="1600" b="0" i="0" dirty="0">
                <a:solidFill>
                  <a:srgbClr val="000080"/>
                </a:solidFill>
                <a:effectLst/>
                <a:latin typeface="Trebuchet MS" panose="020B0603020202020204" pitchFamily="34" charset="0"/>
              </a:rPr>
              <a:t>:</a:t>
            </a:r>
          </a:p>
          <a:p>
            <a:pPr lvl="3"/>
            <a:r>
              <a:rPr lang="en-US" sz="1200" b="0" i="0" dirty="0">
                <a:solidFill>
                  <a:srgbClr val="000080"/>
                </a:solidFill>
                <a:effectLst/>
                <a:latin typeface="Trebuchet MS" panose="020B0603020202020204" pitchFamily="34" charset="0"/>
              </a:rPr>
              <a:t>1. </a:t>
            </a:r>
            <a:r>
              <a:rPr lang="en-US" sz="1200" b="0" i="0" dirty="0">
                <a:solidFill>
                  <a:srgbClr val="000080"/>
                </a:solidFill>
                <a:effectLst/>
                <a:highlight>
                  <a:srgbClr val="FFFF00"/>
                </a:highlight>
                <a:latin typeface="Trebuchet MS" panose="020B0603020202020204" pitchFamily="34" charset="0"/>
              </a:rPr>
              <a:t>Trade secrets</a:t>
            </a:r>
            <a:r>
              <a:rPr lang="en-US" sz="1200" b="0" i="0" dirty="0">
                <a:solidFill>
                  <a:srgbClr val="000080"/>
                </a:solidFill>
                <a:effectLst/>
                <a:latin typeface="Trebuchet MS" panose="020B0603020202020204" pitchFamily="34" charset="0"/>
              </a:rPr>
              <a:t>, as defined in s. </a:t>
            </a:r>
            <a:r>
              <a:rPr lang="en-US" sz="1200" b="0" i="0" dirty="0">
                <a:solidFill>
                  <a:schemeClr val="accent6"/>
                </a:solidFill>
                <a:effectLst/>
                <a:latin typeface="Trebuchet MS" panose="020B0603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688.002</a:t>
            </a:r>
            <a:r>
              <a:rPr lang="en-US" sz="1200" b="0" i="0" dirty="0">
                <a:solidFill>
                  <a:srgbClr val="000080"/>
                </a:solidFill>
                <a:effectLst/>
                <a:latin typeface="Trebuchet MS" panose="020B0603020202020204" pitchFamily="34" charset="0"/>
              </a:rPr>
              <a:t>(4).</a:t>
            </a:r>
          </a:p>
          <a:p>
            <a:pPr lvl="3"/>
            <a:r>
              <a:rPr lang="en-US" sz="1200" b="0" i="0" dirty="0">
                <a:solidFill>
                  <a:srgbClr val="000080"/>
                </a:solidFill>
                <a:effectLst/>
                <a:latin typeface="Trebuchet MS" panose="020B0603020202020204" pitchFamily="34" charset="0"/>
              </a:rPr>
              <a:t>2. </a:t>
            </a:r>
            <a:r>
              <a:rPr lang="en-US" sz="1200" b="0" i="0" dirty="0">
                <a:solidFill>
                  <a:srgbClr val="000080"/>
                </a:solidFill>
                <a:effectLst/>
                <a:highlight>
                  <a:srgbClr val="FFFF00"/>
                </a:highlight>
                <a:latin typeface="Trebuchet MS" panose="020B0603020202020204" pitchFamily="34" charset="0"/>
              </a:rPr>
              <a:t>Valuable confidential business or professional information </a:t>
            </a:r>
            <a:r>
              <a:rPr lang="en-US" sz="1200" b="0" i="0" dirty="0">
                <a:solidFill>
                  <a:srgbClr val="000080"/>
                </a:solidFill>
                <a:effectLst/>
                <a:latin typeface="Trebuchet MS" panose="020B0603020202020204" pitchFamily="34" charset="0"/>
              </a:rPr>
              <a:t>that otherwise does not qualify as trade secrets.</a:t>
            </a:r>
          </a:p>
          <a:p>
            <a:pPr lvl="3"/>
            <a:r>
              <a:rPr lang="en-US" sz="1200" b="0" i="0" dirty="0">
                <a:solidFill>
                  <a:srgbClr val="000080"/>
                </a:solidFill>
                <a:effectLst/>
                <a:latin typeface="Trebuchet MS" panose="020B0603020202020204" pitchFamily="34" charset="0"/>
              </a:rPr>
              <a:t>3. </a:t>
            </a:r>
            <a:r>
              <a:rPr lang="en-US" sz="1200" b="0" i="0" dirty="0">
                <a:solidFill>
                  <a:srgbClr val="000080"/>
                </a:solidFill>
                <a:effectLst/>
                <a:highlight>
                  <a:srgbClr val="FFFF00"/>
                </a:highlight>
                <a:latin typeface="Trebuchet MS" panose="020B0603020202020204" pitchFamily="34" charset="0"/>
              </a:rPr>
              <a:t>Substantial relationships with specific</a:t>
            </a:r>
            <a:r>
              <a:rPr lang="en-US" sz="1200" b="0" i="0" dirty="0">
                <a:solidFill>
                  <a:srgbClr val="000080"/>
                </a:solidFill>
                <a:effectLst/>
                <a:latin typeface="Trebuchet MS" panose="020B0603020202020204" pitchFamily="34" charset="0"/>
              </a:rPr>
              <a:t> prospective or existing </a:t>
            </a:r>
            <a:r>
              <a:rPr lang="en-US" sz="1200" b="0" i="0" dirty="0">
                <a:solidFill>
                  <a:srgbClr val="000080"/>
                </a:solidFill>
                <a:effectLst/>
                <a:highlight>
                  <a:srgbClr val="FFFF00"/>
                </a:highlight>
                <a:latin typeface="Trebuchet MS" panose="020B0603020202020204" pitchFamily="34" charset="0"/>
              </a:rPr>
              <a:t>customers</a:t>
            </a:r>
            <a:r>
              <a:rPr lang="en-US" sz="1200" b="0" i="0" dirty="0">
                <a:solidFill>
                  <a:srgbClr val="000080"/>
                </a:solidFill>
                <a:effectLst/>
                <a:latin typeface="Trebuchet MS" panose="020B0603020202020204" pitchFamily="34" charset="0"/>
              </a:rPr>
              <a:t>, patients, or clients.</a:t>
            </a:r>
          </a:p>
          <a:p>
            <a:pPr lvl="3"/>
            <a:r>
              <a:rPr lang="en-US" sz="1200" b="0" i="0" dirty="0">
                <a:solidFill>
                  <a:srgbClr val="000080"/>
                </a:solidFill>
                <a:effectLst/>
                <a:latin typeface="Trebuchet MS" panose="020B0603020202020204" pitchFamily="34" charset="0"/>
              </a:rPr>
              <a:t>4. Customer, patient, or client </a:t>
            </a:r>
            <a:r>
              <a:rPr lang="en-US" sz="1200" b="0" i="0" dirty="0">
                <a:solidFill>
                  <a:srgbClr val="000080"/>
                </a:solidFill>
                <a:effectLst/>
                <a:highlight>
                  <a:srgbClr val="FFFF00"/>
                </a:highlight>
                <a:latin typeface="Trebuchet MS" panose="020B0603020202020204" pitchFamily="34" charset="0"/>
              </a:rPr>
              <a:t>goodwill</a:t>
            </a:r>
            <a:r>
              <a:rPr lang="en-US" sz="1200" b="0" i="0" dirty="0">
                <a:solidFill>
                  <a:srgbClr val="000080"/>
                </a:solidFill>
                <a:effectLst/>
                <a:latin typeface="Trebuchet MS" panose="020B0603020202020204" pitchFamily="34" charset="0"/>
              </a:rPr>
              <a:t> associated with:</a:t>
            </a:r>
          </a:p>
          <a:p>
            <a:pPr lvl="4"/>
            <a:r>
              <a:rPr lang="en-US" sz="1200" b="0" i="0" dirty="0">
                <a:solidFill>
                  <a:srgbClr val="000080"/>
                </a:solidFill>
                <a:effectLst/>
                <a:latin typeface="Trebuchet MS" panose="020B0603020202020204" pitchFamily="34" charset="0"/>
              </a:rPr>
              <a:t>a. An ongoing business or professional practice, by way of trade name, </a:t>
            </a:r>
            <a:r>
              <a:rPr lang="en-US" sz="1200" b="0" i="0" dirty="0">
                <a:solidFill>
                  <a:srgbClr val="000080"/>
                </a:solidFill>
                <a:effectLst/>
                <a:highlight>
                  <a:srgbClr val="FFFF00"/>
                </a:highlight>
                <a:latin typeface="Trebuchet MS" panose="020B0603020202020204" pitchFamily="34" charset="0"/>
              </a:rPr>
              <a:t>trademark</a:t>
            </a:r>
            <a:r>
              <a:rPr lang="en-US" sz="1200" b="0" i="0" dirty="0">
                <a:solidFill>
                  <a:srgbClr val="000080"/>
                </a:solidFill>
                <a:effectLst/>
                <a:latin typeface="Trebuchet MS" panose="020B0603020202020204" pitchFamily="34" charset="0"/>
              </a:rPr>
              <a:t>, service mark, or “trade dress”;</a:t>
            </a:r>
          </a:p>
          <a:p>
            <a:pPr lvl="4"/>
            <a:r>
              <a:rPr lang="en-US" sz="1200" b="0" i="0" dirty="0">
                <a:solidFill>
                  <a:srgbClr val="000080"/>
                </a:solidFill>
                <a:effectLst/>
                <a:latin typeface="Trebuchet MS" panose="020B0603020202020204" pitchFamily="34" charset="0"/>
              </a:rPr>
              <a:t>b. A </a:t>
            </a:r>
            <a:r>
              <a:rPr lang="en-US" sz="1200" b="0" i="0" dirty="0">
                <a:solidFill>
                  <a:srgbClr val="000080"/>
                </a:solidFill>
                <a:effectLst/>
                <a:highlight>
                  <a:srgbClr val="FFFF00"/>
                </a:highlight>
                <a:latin typeface="Trebuchet MS" panose="020B0603020202020204" pitchFamily="34" charset="0"/>
              </a:rPr>
              <a:t>specific geographic location</a:t>
            </a:r>
            <a:r>
              <a:rPr lang="en-US" sz="1200" b="0" i="0" dirty="0">
                <a:solidFill>
                  <a:srgbClr val="000080"/>
                </a:solidFill>
                <a:effectLst/>
                <a:latin typeface="Trebuchet MS" panose="020B0603020202020204" pitchFamily="34" charset="0"/>
              </a:rPr>
              <a:t>; or</a:t>
            </a:r>
          </a:p>
          <a:p>
            <a:pPr lvl="4"/>
            <a:r>
              <a:rPr lang="en-US" sz="1200" b="0" i="0" dirty="0">
                <a:solidFill>
                  <a:srgbClr val="000080"/>
                </a:solidFill>
                <a:effectLst/>
                <a:latin typeface="Trebuchet MS" panose="020B0603020202020204" pitchFamily="34" charset="0"/>
              </a:rPr>
              <a:t>c. A </a:t>
            </a:r>
            <a:r>
              <a:rPr lang="en-US" sz="1200" b="0" i="0" dirty="0">
                <a:solidFill>
                  <a:srgbClr val="000080"/>
                </a:solidFill>
                <a:effectLst/>
                <a:highlight>
                  <a:srgbClr val="FFFF00"/>
                </a:highlight>
                <a:latin typeface="Trebuchet MS" panose="020B0603020202020204" pitchFamily="34" charset="0"/>
              </a:rPr>
              <a:t>specific marketing or trade area</a:t>
            </a:r>
            <a:r>
              <a:rPr lang="en-US" sz="1200" b="0" i="0" dirty="0">
                <a:solidFill>
                  <a:srgbClr val="000080"/>
                </a:solidFill>
                <a:effectLst/>
                <a:latin typeface="Trebuchet MS" panose="020B0603020202020204" pitchFamily="34" charset="0"/>
              </a:rPr>
              <a:t>.</a:t>
            </a:r>
          </a:p>
          <a:p>
            <a:pPr lvl="3"/>
            <a:r>
              <a:rPr lang="en-US" sz="1200" b="0" i="0" dirty="0">
                <a:solidFill>
                  <a:srgbClr val="000080"/>
                </a:solidFill>
                <a:effectLst/>
                <a:latin typeface="Trebuchet MS" panose="020B0603020202020204" pitchFamily="34" charset="0"/>
              </a:rPr>
              <a:t>5. Extraordinary or </a:t>
            </a:r>
            <a:r>
              <a:rPr lang="en-US" sz="1200" b="0" i="0" dirty="0">
                <a:solidFill>
                  <a:srgbClr val="000080"/>
                </a:solidFill>
                <a:effectLst/>
                <a:highlight>
                  <a:srgbClr val="FFFF00"/>
                </a:highlight>
                <a:latin typeface="Trebuchet MS" panose="020B0603020202020204" pitchFamily="34" charset="0"/>
              </a:rPr>
              <a:t>specialized training</a:t>
            </a:r>
            <a:r>
              <a:rPr lang="en-US" sz="1200" b="0" i="0" dirty="0">
                <a:solidFill>
                  <a:srgbClr val="000080"/>
                </a:solidFill>
                <a:effectLst/>
                <a:latin typeface="Trebuchet MS" panose="020B0603020202020204" pitchFamily="34" charset="0"/>
              </a:rPr>
              <a:t>.</a:t>
            </a:r>
          </a:p>
          <a:p>
            <a:pPr lvl="1" algn="just"/>
            <a:r>
              <a:rPr lang="en-US" sz="1600" b="1" i="0" dirty="0">
                <a:solidFill>
                  <a:srgbClr val="FF0000"/>
                </a:solidFill>
                <a:effectLst/>
                <a:latin typeface="Trebuchet MS" panose="020B0603020202020204" pitchFamily="34" charset="0"/>
              </a:rPr>
              <a:t>Any restrictive covenant not supported by a legitimate business interest is unlawful and is void and unenforceable</a:t>
            </a:r>
            <a:r>
              <a:rPr lang="en-US" sz="1600" b="0" i="0" dirty="0">
                <a:solidFill>
                  <a:srgbClr val="000080"/>
                </a:solidFill>
                <a:effectLst/>
                <a:latin typeface="Trebuchet MS" panose="020B0603020202020204" pitchFamily="34" charset="0"/>
              </a:rPr>
              <a:t>.</a:t>
            </a:r>
          </a:p>
          <a:p>
            <a:endParaRPr lang="en-US" altLang="en-US" sz="20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CF558C5-065D-9D6B-5DC8-E2D17AF80F7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C7CE52-3C84-485B-A21F-E4D0B3AFAAB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88794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6DE7CC-A67E-8170-A793-C91F0A1E27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D6F9391A-4414-1B18-4CEF-CC56D47000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000" dirty="0"/>
              <a:t>“Legitimate Protectable Interests” – Customer Goodwill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CA0AFB2E-5155-15D2-DF90-99B883ECDE0E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914399" y="1123950"/>
            <a:ext cx="5181601" cy="5086350"/>
          </a:xfrm>
          <a:noFill/>
        </p:spPr>
        <p:txBody>
          <a:bodyPr/>
          <a:lstStyle/>
          <a:p>
            <a:r>
              <a:rPr lang="en-US" altLang="en-US" sz="2000" dirty="0"/>
              <a:t>Customer Goodwill is a significant Legitimate Protectable Interest that justifies the use/imposition of a Restrictive Covenant.</a:t>
            </a:r>
          </a:p>
          <a:p>
            <a:pPr marL="0" indent="0">
              <a:buNone/>
            </a:pPr>
            <a:r>
              <a:rPr lang="en-US" altLang="en-US" sz="2000" dirty="0"/>
              <a:t> </a:t>
            </a:r>
          </a:p>
          <a:p>
            <a:r>
              <a:rPr lang="en-US" altLang="en-US" sz="2000" dirty="0">
                <a:solidFill>
                  <a:schemeClr val="tx2"/>
                </a:solidFill>
              </a:rPr>
              <a:t>Customer Goodwill constitutes a </a:t>
            </a:r>
            <a:r>
              <a:rPr lang="en-US" altLang="en-US" sz="2000" dirty="0"/>
              <a:t>Legitimate Protectable Interest because:</a:t>
            </a:r>
            <a:endParaRPr lang="en-US" altLang="en-US" sz="2000" dirty="0">
              <a:solidFill>
                <a:schemeClr val="tx2"/>
              </a:solidFill>
            </a:endParaRPr>
          </a:p>
          <a:p>
            <a:pPr lvl="2"/>
            <a:r>
              <a:rPr lang="en-US" altLang="en-US" dirty="0"/>
              <a:t>Customer Goodwill belongs to former Employer</a:t>
            </a:r>
          </a:p>
          <a:p>
            <a:pPr lvl="2"/>
            <a:r>
              <a:rPr lang="en-US" altLang="en-US" dirty="0"/>
              <a:t>Former Employer paid Employee to foster good relations with customers</a:t>
            </a:r>
          </a:p>
          <a:p>
            <a:pPr lvl="2"/>
            <a:r>
              <a:rPr lang="en-US" altLang="en-US" dirty="0"/>
              <a:t>Former Employer owns beneficial relationships with customers. </a:t>
            </a:r>
          </a:p>
          <a:p>
            <a:pPr lvl="2"/>
            <a:r>
              <a:rPr lang="en-US" altLang="en-US" dirty="0"/>
              <a:t>Former Employer owns Goodwill with Prospective customers.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36E94CF-7272-FBB1-5479-0CEFB65B5F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C7CE52-3C84-485B-A21F-E4D0B3AFAAB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1026" name="Picture 2" descr="What is goodwill? Types and examples - Market Business News">
            <a:extLst>
              <a:ext uri="{FF2B5EF4-FFF2-40B4-BE49-F238E27FC236}">
                <a16:creationId xmlns:a16="http://schemas.microsoft.com/office/drawing/2014/main" id="{B6C0B561-1530-8907-BF71-59A558CED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5491" y="1575527"/>
            <a:ext cx="5044208" cy="3443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5678630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483E59-F1CC-BAE4-51C7-64B789FFE1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23DEEA7E-F9F9-4A9F-0477-FDE83BB28C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Consideration for Restrictive Covenants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3717DF57-D576-1269-F45B-4D039DFEBFD0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752763" y="1238250"/>
            <a:ext cx="6011719" cy="5086350"/>
          </a:xfrm>
          <a:noFill/>
        </p:spPr>
        <p:txBody>
          <a:bodyPr/>
          <a:lstStyle/>
          <a:p>
            <a:r>
              <a:rPr lang="en-US" altLang="en-US" sz="2000" dirty="0"/>
              <a:t>Restrictive Covenant provisions and agreements are contractual provisions/agreements. </a:t>
            </a:r>
          </a:p>
          <a:p>
            <a:r>
              <a:rPr lang="en-US" altLang="en-US" sz="2000" dirty="0"/>
              <a:t>As with any contractual provision/agreement, Restrictive Covenants must be supported by adequate consideration.</a:t>
            </a:r>
          </a:p>
          <a:p>
            <a:r>
              <a:rPr lang="en-US" altLang="en-US" sz="2000" dirty="0"/>
              <a:t>Typically, this is not an issue when hiring a new employee, as the employment/salary constitutes the requisite consideration.  </a:t>
            </a:r>
          </a:p>
          <a:p>
            <a:r>
              <a:rPr lang="en-US" altLang="en-US" sz="2000" dirty="0"/>
              <a:t>However, consideration can sometimes be an issue when dealing with current employees the employer wants to impose a new covenant on, as many States do not consider “continued employment” to be sufficient consideration for the imposition of a new Restrictive Covenant.  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E6E11B5-FFD7-E00B-8BB0-1A39D5D2047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C7CE52-3C84-485B-A21F-E4D0B3AFAAB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0F91C99-9B7F-923C-67EA-CDEA2E7166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7865" y="1238250"/>
            <a:ext cx="4171372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2000" kern="0" dirty="0"/>
              <a:t>In situations where “continued employment” does not suffice as consideration, employees are typically provided some type of bonus/new consideration to support the imposition of the new Covenant.</a:t>
            </a:r>
          </a:p>
          <a:p>
            <a:pPr marL="0" indent="0">
              <a:buNone/>
            </a:pPr>
            <a:endParaRPr lang="en-US" altLang="en-US" sz="2000" kern="0" dirty="0"/>
          </a:p>
          <a:p>
            <a:r>
              <a:rPr lang="en-US" altLang="en-US" sz="2000" kern="0" dirty="0"/>
              <a:t>This includes, but is not limited to States such as: </a:t>
            </a:r>
          </a:p>
          <a:p>
            <a:pPr lvl="1"/>
            <a:r>
              <a:rPr lang="en-US" altLang="en-US" sz="1600" kern="0" dirty="0"/>
              <a:t>Alabama </a:t>
            </a:r>
          </a:p>
          <a:p>
            <a:pPr lvl="1"/>
            <a:r>
              <a:rPr lang="en-US" altLang="en-US" sz="1600" kern="0" dirty="0"/>
              <a:t>Massachusetts </a:t>
            </a:r>
          </a:p>
          <a:p>
            <a:pPr lvl="1"/>
            <a:r>
              <a:rPr lang="en-US" altLang="en-US" sz="1600" kern="0" dirty="0"/>
              <a:t>Texas </a:t>
            </a:r>
          </a:p>
        </p:txBody>
      </p:sp>
    </p:spTree>
    <p:extLst>
      <p:ext uri="{BB962C8B-B14F-4D97-AF65-F5344CB8AC3E}">
        <p14:creationId xmlns:p14="http://schemas.microsoft.com/office/powerpoint/2010/main" val="1428693367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914400"/>
          </a:xfrm>
        </p:spPr>
        <p:txBody>
          <a:bodyPr/>
          <a:lstStyle/>
          <a:p>
            <a:r>
              <a:rPr lang="en-US" sz="3600" dirty="0">
                <a:solidFill>
                  <a:srgbClr val="0070C0"/>
                </a:solidFill>
              </a:rPr>
              <a:t>Restrictive Covenant Agreements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5826" y="1066800"/>
            <a:ext cx="85344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b="1" u="sng" dirty="0"/>
              <a:t>Necessary Clauses: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i="1" dirty="0"/>
              <a:t>Invention Assignment Clause</a:t>
            </a:r>
            <a:r>
              <a:rPr lang="en-US" sz="2800" dirty="0"/>
              <a:t>—</a:t>
            </a:r>
          </a:p>
          <a:p>
            <a:pPr lvl="1" indent="-342900">
              <a:buFont typeface="Wingdings" panose="05000000000000000000" pitchFamily="2" charset="2"/>
              <a:buChar char="Ø"/>
            </a:pPr>
            <a:r>
              <a:rPr lang="en-US" sz="2400" dirty="0"/>
              <a:t>Assigns all IP rights to Company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i="1" dirty="0"/>
              <a:t>NDA-</a:t>
            </a:r>
            <a:r>
              <a:rPr lang="en-US" sz="2800" dirty="0"/>
              <a:t>Non-Disclosure Covenant</a:t>
            </a:r>
            <a:endParaRPr lang="en-US" sz="2800" b="1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i="1" dirty="0"/>
              <a:t>Covenant Not to Compete/Solicit</a:t>
            </a:r>
            <a:r>
              <a:rPr lang="en-US" sz="2800" dirty="0"/>
              <a:t>?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i="1" dirty="0"/>
              <a:t>Choice of Law/Venue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i="1" dirty="0"/>
              <a:t>Assignment of Agreement to Successor Company or Business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i="1" dirty="0"/>
              <a:t>Injunctive Relief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i="1" dirty="0"/>
              <a:t>Arbitration?</a:t>
            </a:r>
            <a:r>
              <a:rPr lang="en-US" b="1" i="1" dirty="0"/>
              <a:t> </a:t>
            </a:r>
          </a:p>
          <a:p>
            <a:pPr marL="1143000" lvl="1" indent="-742950">
              <a:buFont typeface="+mj-lt"/>
              <a:buAutoNum type="alphaL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D291BE3-D28D-47F9-B1AA-AE312C18CF1B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5382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Enforceability of Covenant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>
                <a:solidFill>
                  <a:schemeClr val="tx1"/>
                </a:solidFill>
              </a:rPr>
              <a:t>Restrictive Covenants are governed by state law 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solidFill>
                  <a:schemeClr val="tx1"/>
                </a:solidFill>
              </a:rPr>
              <a:t>Matter of  “public policy” 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olidFill>
                  <a:schemeClr val="tx2"/>
                </a:solidFill>
              </a:rPr>
              <a:t>California</a:t>
            </a:r>
            <a:r>
              <a:rPr lang="en-US" altLang="en-US" dirty="0"/>
              <a:t> – Difficult to enforce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olidFill>
                  <a:schemeClr val="tx2"/>
                </a:solidFill>
              </a:rPr>
              <a:t>Georgia</a:t>
            </a:r>
            <a:r>
              <a:rPr lang="en-US" altLang="en-US" dirty="0"/>
              <a:t>--</a:t>
            </a:r>
            <a:r>
              <a:rPr lang="en-US" altLang="en-US" sz="2400" dirty="0"/>
              <a:t>Prior to May 11, 2011-</a:t>
            </a:r>
          </a:p>
          <a:p>
            <a:pPr lvl="3">
              <a:lnSpc>
                <a:spcPct val="90000"/>
              </a:lnSpc>
            </a:pPr>
            <a:r>
              <a:rPr lang="en-US" altLang="en-US" dirty="0"/>
              <a:t>Difficult to enforce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After May 11, 2011</a:t>
            </a:r>
          </a:p>
          <a:p>
            <a:pPr lvl="3">
              <a:lnSpc>
                <a:spcPct val="90000"/>
              </a:lnSpc>
            </a:pPr>
            <a:r>
              <a:rPr lang="en-US" altLang="en-US" dirty="0"/>
              <a:t>Easier to enforce, although some restrictions on “accepting business”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olidFill>
                  <a:schemeClr val="tx2"/>
                </a:solidFill>
              </a:rPr>
              <a:t>Florida</a:t>
            </a:r>
            <a:r>
              <a:rPr lang="en-US" altLang="en-US" dirty="0"/>
              <a:t> – </a:t>
            </a:r>
            <a:r>
              <a:rPr lang="en-US" altLang="en-US" sz="2400" dirty="0"/>
              <a:t>Strongly Favors enforcement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olidFill>
                  <a:schemeClr val="tx2"/>
                </a:solidFill>
              </a:rPr>
              <a:t>Minnesota</a:t>
            </a:r>
            <a:r>
              <a:rPr lang="en-US" altLang="en-US" dirty="0"/>
              <a:t> – </a:t>
            </a:r>
            <a:r>
              <a:rPr lang="en-US" altLang="en-US" sz="2400" dirty="0"/>
              <a:t>Strongly Favored enforcement prior to July 1, 2023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Beginning July 1, 2023, non-competes in employment context unenforceable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olidFill>
                  <a:schemeClr val="tx2"/>
                </a:solidFill>
              </a:rPr>
              <a:t>Texas</a:t>
            </a:r>
            <a:r>
              <a:rPr lang="en-US" altLang="en-US" dirty="0"/>
              <a:t> – </a:t>
            </a:r>
            <a:r>
              <a:rPr lang="en-US" altLang="en-US" sz="2400" dirty="0"/>
              <a:t>Schizophrenic (although becoming more mainstream)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dirty="0"/>
          </a:p>
        </p:txBody>
      </p:sp>
      <p:pic>
        <p:nvPicPr>
          <p:cNvPr id="24580" name="Picture 11" descr="MCPE06974_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1" y="1745511"/>
            <a:ext cx="235267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271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Evaluating Restrictive Covenants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96899" y="1085850"/>
            <a:ext cx="5741555" cy="5086350"/>
          </a:xfrm>
          <a:noFill/>
        </p:spPr>
        <p:txBody>
          <a:bodyPr/>
          <a:lstStyle/>
          <a:p>
            <a:r>
              <a:rPr lang="en-US" altLang="en-US" sz="2400" dirty="0"/>
              <a:t>When evaluating Restrictive Covenants, Courts generally look at:</a:t>
            </a:r>
          </a:p>
          <a:p>
            <a:pPr lvl="1"/>
            <a:r>
              <a:rPr lang="en-US" altLang="en-US" sz="2400" dirty="0">
                <a:solidFill>
                  <a:schemeClr val="tx2"/>
                </a:solidFill>
              </a:rPr>
              <a:t>Time of Restriction</a:t>
            </a:r>
          </a:p>
          <a:p>
            <a:pPr lvl="1"/>
            <a:r>
              <a:rPr lang="en-US" altLang="en-US" sz="2400" dirty="0">
                <a:solidFill>
                  <a:schemeClr val="tx2"/>
                </a:solidFill>
              </a:rPr>
              <a:t>Area/Geography</a:t>
            </a:r>
          </a:p>
          <a:p>
            <a:pPr lvl="1"/>
            <a:r>
              <a:rPr lang="en-US" altLang="en-US" sz="2400" dirty="0">
                <a:solidFill>
                  <a:schemeClr val="tx2"/>
                </a:solidFill>
              </a:rPr>
              <a:t>Scope (“line of business”)</a:t>
            </a:r>
          </a:p>
          <a:p>
            <a:pPr lvl="1"/>
            <a:r>
              <a:rPr lang="en-US" altLang="en-US" dirty="0">
                <a:solidFill>
                  <a:schemeClr val="tx2"/>
                </a:solidFill>
              </a:rPr>
              <a:t>Legitimate Business Interests</a:t>
            </a:r>
            <a:endParaRPr lang="en-US" altLang="en-US" sz="2400" dirty="0">
              <a:solidFill>
                <a:schemeClr val="tx2"/>
              </a:solidFill>
            </a:endParaRPr>
          </a:p>
          <a:p>
            <a:pPr lvl="1"/>
            <a:r>
              <a:rPr lang="en-US" altLang="en-US" sz="2400" dirty="0">
                <a:solidFill>
                  <a:schemeClr val="tx2"/>
                </a:solidFill>
              </a:rPr>
              <a:t>Impact on Public and Public Policies</a:t>
            </a:r>
          </a:p>
          <a:p>
            <a:pPr lvl="1"/>
            <a:r>
              <a:rPr lang="en-US" altLang="en-US" sz="2400" dirty="0">
                <a:solidFill>
                  <a:schemeClr val="tx2"/>
                </a:solidFill>
              </a:rPr>
              <a:t>Equities</a:t>
            </a:r>
          </a:p>
          <a:p>
            <a:pPr lvl="1"/>
            <a:r>
              <a:rPr lang="en-US" altLang="en-US" sz="2400" dirty="0">
                <a:solidFill>
                  <a:schemeClr val="tx2"/>
                </a:solidFill>
              </a:rPr>
              <a:t>Consideration (payment)</a:t>
            </a:r>
          </a:p>
        </p:txBody>
      </p:sp>
      <p:graphicFrame>
        <p:nvGraphicFramePr>
          <p:cNvPr id="28676" name="Object 4">
            <a:hlinkClick r:id="" action="ppaction://ole?verb=0"/>
          </p:cNvPr>
          <p:cNvGraphicFramePr>
            <a:graphicFrameLocks noGrp="1"/>
          </p:cNvGraphicFramePr>
          <p:nvPr>
            <p:ph sz="half" idx="2"/>
          </p:nvPr>
        </p:nvGraphicFramePr>
        <p:xfrm>
          <a:off x="6972300" y="1519238"/>
          <a:ext cx="3808413" cy="421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icrosoft ClipArt Gallery" r:id="rId3" imgW="3808413" imgH="4217988" progId="MS_ClipArt_Gallery">
                  <p:embed/>
                </p:oleObj>
              </mc:Choice>
              <mc:Fallback>
                <p:oleObj name="Microsoft ClipArt Gallery" r:id="rId3" imgW="3808413" imgH="4217988" progId="MS_ClipArt_Gallery">
                  <p:embed/>
                  <p:pic>
                    <p:nvPicPr>
                      <p:cNvPr id="28676" name="Object 4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2300" y="1519238"/>
                        <a:ext cx="3808413" cy="4217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956F0C0-24AA-24C2-5093-39983486A0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C7CE52-3C84-485B-A21F-E4D0B3AFAAB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142679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Time/Duration of Restriction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417782" y="1019175"/>
            <a:ext cx="5384800" cy="5086350"/>
          </a:xfrm>
          <a:noFill/>
        </p:spPr>
        <p:txBody>
          <a:bodyPr/>
          <a:lstStyle/>
          <a:p>
            <a:r>
              <a:rPr lang="en-US" altLang="en-US" sz="2000" dirty="0"/>
              <a:t>May Depend on Presence of Trade Secrets</a:t>
            </a:r>
          </a:p>
          <a:p>
            <a:pPr lvl="1"/>
            <a:r>
              <a:rPr lang="en-US" altLang="en-US" sz="2000" dirty="0"/>
              <a:t>What is duration of secret?</a:t>
            </a:r>
          </a:p>
          <a:p>
            <a:r>
              <a:rPr lang="en-US" altLang="en-US" sz="2000" dirty="0"/>
              <a:t>May depend on Time with Former Employer</a:t>
            </a:r>
          </a:p>
          <a:p>
            <a:pPr lvl="1"/>
            <a:r>
              <a:rPr lang="en-US" altLang="en-US" sz="2000" dirty="0"/>
              <a:t>What is </a:t>
            </a:r>
            <a:r>
              <a:rPr lang="en-US" altLang="en-US" sz="2000" dirty="0">
                <a:solidFill>
                  <a:schemeClr val="tx2"/>
                </a:solidFill>
              </a:rPr>
              <a:t>“Reasonable Under the Circumstances?”</a:t>
            </a:r>
          </a:p>
          <a:p>
            <a:r>
              <a:rPr lang="en-US" altLang="en-US" sz="2000" dirty="0"/>
              <a:t>Time to form Relationships</a:t>
            </a:r>
          </a:p>
          <a:p>
            <a:r>
              <a:rPr lang="en-US" altLang="en-US" sz="2000" dirty="0"/>
              <a:t>Time to integrate new employee into territory</a:t>
            </a:r>
          </a:p>
          <a:p>
            <a:r>
              <a:rPr lang="en-US" altLang="en-US" sz="2000" dirty="0"/>
              <a:t>May also depend on the relevant State Law</a:t>
            </a:r>
          </a:p>
          <a:p>
            <a:pPr lvl="1"/>
            <a:r>
              <a:rPr lang="en-US" altLang="en-US" sz="1600" dirty="0"/>
              <a:t>For instance, Florida presumes any restraint 6 months or less to be reasonable in time; and Florida presumes any restraint of more than 2 years to be unreasonable.</a:t>
            </a:r>
          </a:p>
        </p:txBody>
      </p:sp>
      <p:graphicFrame>
        <p:nvGraphicFramePr>
          <p:cNvPr id="29700" name="Object 4">
            <a:hlinkClick r:id="" action="ppaction://ole?verb=0"/>
          </p:cNvPr>
          <p:cNvGraphicFramePr>
            <a:graphicFrameLocks noGrp="1"/>
          </p:cNvGraphicFramePr>
          <p:nvPr>
            <p:ph sz="half" idx="2"/>
          </p:nvPr>
        </p:nvGraphicFramePr>
        <p:xfrm>
          <a:off x="7345363" y="2054225"/>
          <a:ext cx="3063875" cy="314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icrosoft ClipArt Gallery" r:id="rId3" imgW="3063875" imgH="3148013" progId="MS_ClipArt_Gallery">
                  <p:embed/>
                </p:oleObj>
              </mc:Choice>
              <mc:Fallback>
                <p:oleObj name="Microsoft ClipArt Gallery" r:id="rId3" imgW="3063875" imgH="3148013" progId="MS_ClipArt_Gallery">
                  <p:embed/>
                  <p:pic>
                    <p:nvPicPr>
                      <p:cNvPr id="29700" name="Object 4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45363" y="2054225"/>
                        <a:ext cx="3063875" cy="314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6E7F4ED-A6A3-0DDE-646D-605600850E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C7CE52-3C84-485B-A21F-E4D0B3AFAAB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772301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Geography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376217" y="1019175"/>
            <a:ext cx="5764357" cy="5086350"/>
          </a:xfrm>
          <a:noFill/>
        </p:spPr>
        <p:txBody>
          <a:bodyPr/>
          <a:lstStyle/>
          <a:p>
            <a:r>
              <a:rPr lang="en-US" altLang="en-US" sz="2000" dirty="0"/>
              <a:t>What was area to which Employee was assigned?</a:t>
            </a:r>
          </a:p>
          <a:p>
            <a:r>
              <a:rPr lang="en-US" altLang="en-US" sz="2000" dirty="0"/>
              <a:t>Where does Former Employer have operations?</a:t>
            </a:r>
          </a:p>
          <a:p>
            <a:r>
              <a:rPr lang="en-US" altLang="en-US" sz="2000" dirty="0"/>
              <a:t>Where </a:t>
            </a:r>
            <a:r>
              <a:rPr lang="en-US" altLang="en-US" sz="2000" b="1" i="1" u="sng" dirty="0"/>
              <a:t>will</a:t>
            </a:r>
            <a:r>
              <a:rPr lang="en-US" altLang="en-US" sz="2000" dirty="0"/>
              <a:t> it have operations?</a:t>
            </a:r>
          </a:p>
          <a:p>
            <a:r>
              <a:rPr lang="en-US" altLang="en-US" sz="2000" dirty="0"/>
              <a:t>World-wide Covenants?</a:t>
            </a:r>
          </a:p>
          <a:p>
            <a:r>
              <a:rPr lang="en-US" altLang="en-US" sz="2000" dirty="0"/>
              <a:t>What is effect of Trade Secret Knowledge?</a:t>
            </a:r>
          </a:p>
          <a:p>
            <a:r>
              <a:rPr lang="en-US" altLang="en-US" sz="2000" dirty="0"/>
              <a:t>What if no area specified?</a:t>
            </a:r>
          </a:p>
          <a:p>
            <a:pPr lvl="1"/>
            <a:r>
              <a:rPr lang="en-US" altLang="en-US" sz="1800" dirty="0"/>
              <a:t>Customer specific vs. “anywhere”</a:t>
            </a:r>
          </a:p>
          <a:p>
            <a:r>
              <a:rPr lang="en-US" altLang="en-US" sz="2000" dirty="0"/>
              <a:t>In general, States are often requiring the restrictions on the geographical scope and the line(s) of business covered by the Restrictive Covenant to be as narrowly and appropriately tailored as possible.</a:t>
            </a:r>
          </a:p>
        </p:txBody>
      </p:sp>
      <p:graphicFrame>
        <p:nvGraphicFramePr>
          <p:cNvPr id="30724" name="Object 4">
            <a:hlinkClick r:id="" action="ppaction://ole?verb=0"/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94740225"/>
              </p:ext>
            </p:extLst>
          </p:nvPr>
        </p:nvGraphicFramePr>
        <p:xfrm>
          <a:off x="8096249" y="1668462"/>
          <a:ext cx="3473450" cy="352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icrosoft ClipArt Gallery" r:id="rId3" imgW="3473450" imgH="3521075" progId="MS_ClipArt_Gallery">
                  <p:embed/>
                </p:oleObj>
              </mc:Choice>
              <mc:Fallback>
                <p:oleObj name="Microsoft ClipArt Gallery" r:id="rId3" imgW="3473450" imgH="3521075" progId="MS_ClipArt_Gallery">
                  <p:embed/>
                  <p:pic>
                    <p:nvPicPr>
                      <p:cNvPr id="30724" name="Object 4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6249" y="1668462"/>
                        <a:ext cx="3473450" cy="3521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50B96D1-ED7B-225D-1DD6-8D0FAC43A8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C7CE52-3C84-485B-A21F-E4D0B3AFAAB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432395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Equities </a:t>
            </a:r>
            <a:r>
              <a:rPr lang="en-US" altLang="en-US" i="1"/>
              <a:t>MAY</a:t>
            </a:r>
            <a:r>
              <a:rPr lang="en-US" altLang="en-US"/>
              <a:t> affect Enforcement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966787" y="1085056"/>
            <a:ext cx="7388225" cy="508635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What is </a:t>
            </a:r>
            <a:r>
              <a:rPr lang="en-US" altLang="en-US" sz="2800" i="1" dirty="0">
                <a:solidFill>
                  <a:schemeClr val="tx2"/>
                </a:solidFill>
              </a:rPr>
              <a:t>Fair</a:t>
            </a:r>
            <a:r>
              <a:rPr lang="en-US" altLang="en-US" sz="2800" dirty="0"/>
              <a:t> and </a:t>
            </a:r>
            <a:r>
              <a:rPr lang="en-US" altLang="en-US" sz="2800" i="1" dirty="0">
                <a:solidFill>
                  <a:schemeClr val="tx2"/>
                </a:solidFill>
              </a:rPr>
              <a:t>Equitable</a:t>
            </a:r>
            <a:r>
              <a:rPr lang="en-US" altLang="en-US" sz="2800" dirty="0"/>
              <a:t> under the Circumstances?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Hardship on Employee?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Not a defense in most states.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Is the party seeking relief a </a:t>
            </a:r>
            <a:r>
              <a:rPr lang="en-US" altLang="en-US" sz="2800" i="1" dirty="0">
                <a:solidFill>
                  <a:schemeClr val="tx2"/>
                </a:solidFill>
              </a:rPr>
              <a:t>Good Doobie</a:t>
            </a:r>
            <a:r>
              <a:rPr lang="en-US" altLang="en-US" sz="2800" i="1" dirty="0"/>
              <a:t>?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He who seeks equity must do equity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Improper Acts by Employer? Employee?</a:t>
            </a:r>
          </a:p>
          <a:p>
            <a:pPr lvl="3">
              <a:lnSpc>
                <a:spcPct val="90000"/>
              </a:lnSpc>
            </a:pPr>
            <a:r>
              <a:rPr lang="en-US" altLang="en-US" sz="2000" dirty="0"/>
              <a:t>Fraud, Illegal Acts, Breach of Fiduciary Duties</a:t>
            </a:r>
          </a:p>
          <a:p>
            <a:pPr lvl="3">
              <a:lnSpc>
                <a:spcPct val="90000"/>
              </a:lnSpc>
            </a:pPr>
            <a:r>
              <a:rPr lang="en-US" altLang="en-US" sz="2000" dirty="0"/>
              <a:t>E.g. Breach of Contract by Employer? (</a:t>
            </a:r>
            <a:r>
              <a:rPr lang="en-US" altLang="en-US" sz="2000" i="1" dirty="0"/>
              <a:t>e.g. Cordis Corp. v. </a:t>
            </a:r>
            <a:r>
              <a:rPr lang="en-US" altLang="en-US" sz="2000" i="1" dirty="0" err="1"/>
              <a:t>Prooslin</a:t>
            </a:r>
            <a:r>
              <a:rPr lang="en-US" altLang="en-US" sz="2000" dirty="0"/>
              <a:t>) (denying Motion for Temporary Injunction against former employee because of former employer’s own breach of the parties’ restrictive covenant agreement)</a:t>
            </a:r>
          </a:p>
        </p:txBody>
      </p:sp>
      <p:graphicFrame>
        <p:nvGraphicFramePr>
          <p:cNvPr id="32772" name="Object 4">
            <a:hlinkClick r:id="" action="ppaction://ole?verb=0"/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77038382"/>
              </p:ext>
            </p:extLst>
          </p:nvPr>
        </p:nvGraphicFramePr>
        <p:xfrm>
          <a:off x="9065779" y="2384714"/>
          <a:ext cx="1784350" cy="1427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icrosoft ClipArt Gallery" r:id="rId3" imgW="1784039" imgH="1427779" progId="MS_ClipArt_Gallery">
                  <p:embed/>
                </p:oleObj>
              </mc:Choice>
              <mc:Fallback>
                <p:oleObj name="Microsoft ClipArt Gallery" r:id="rId3" imgW="1784039" imgH="1427779" progId="MS_ClipArt_Gallery">
                  <p:embed/>
                  <p:pic>
                    <p:nvPicPr>
                      <p:cNvPr id="32772" name="Object 4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65779" y="2384714"/>
                        <a:ext cx="1784350" cy="1427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9DDD9D1-FABB-A3A3-E1DC-7FDA8D5FB4F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C7CE52-3C84-485B-A21F-E4D0B3AFAAB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56284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dirty="0"/>
              <a:t>Equities </a:t>
            </a:r>
            <a:r>
              <a:rPr lang="en-US" altLang="en-US" sz="2800" i="1" dirty="0"/>
              <a:t>MAY</a:t>
            </a:r>
            <a:r>
              <a:rPr lang="en-US" altLang="en-US" sz="2800" dirty="0"/>
              <a:t> affect Enforcement – The New Employer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514476" y="1085056"/>
            <a:ext cx="5384800" cy="5086350"/>
          </a:xfrm>
          <a:noFill/>
        </p:spPr>
        <p:txBody>
          <a:bodyPr/>
          <a:lstStyle/>
          <a:p>
            <a:r>
              <a:rPr lang="en-US" altLang="en-US" sz="2000" dirty="0"/>
              <a:t>In addition to bringing suit and seeking to enjoin a Former Employee, Former Employers often bring suit against and seek to enjoin the Former Employee’s New Employer.   </a:t>
            </a:r>
          </a:p>
          <a:p>
            <a:pPr marL="0" indent="0">
              <a:buNone/>
            </a:pPr>
            <a:endParaRPr lang="en-US" altLang="en-US" sz="2000" dirty="0"/>
          </a:p>
          <a:p>
            <a:r>
              <a:rPr lang="en-US" altLang="en-US" sz="2000" dirty="0"/>
              <a:t>Has Former Employee/New Employer acted Properly? </a:t>
            </a:r>
          </a:p>
          <a:p>
            <a:pPr lvl="1"/>
            <a:r>
              <a:rPr lang="en-US" altLang="en-US" sz="1800" dirty="0"/>
              <a:t>Never do </a:t>
            </a:r>
            <a:r>
              <a:rPr lang="en-US" altLang="en-US" sz="1800" i="1" dirty="0">
                <a:solidFill>
                  <a:schemeClr val="tx2"/>
                </a:solidFill>
              </a:rPr>
              <a:t>Indirectly</a:t>
            </a:r>
            <a:r>
              <a:rPr lang="en-US" altLang="en-US" sz="1800" dirty="0"/>
              <a:t>, that which cannot be done </a:t>
            </a:r>
            <a:r>
              <a:rPr lang="en-US" altLang="en-US" sz="1800" i="1" dirty="0">
                <a:solidFill>
                  <a:schemeClr val="tx2"/>
                </a:solidFill>
              </a:rPr>
              <a:t>Directly</a:t>
            </a:r>
            <a:r>
              <a:rPr lang="en-US" altLang="en-US" sz="1800" dirty="0"/>
              <a:t>.</a:t>
            </a:r>
          </a:p>
          <a:p>
            <a:pPr lvl="1"/>
            <a:r>
              <a:rPr lang="en-US" altLang="en-US" sz="1800" dirty="0"/>
              <a:t>Don’t try to circumvent terms of restrictions</a:t>
            </a:r>
          </a:p>
          <a:p>
            <a:pPr lvl="1"/>
            <a:r>
              <a:rPr lang="en-US" altLang="en-US" sz="1800" dirty="0"/>
              <a:t>Courts dislike “game playing”</a:t>
            </a:r>
          </a:p>
          <a:p>
            <a:pPr lvl="2"/>
            <a:r>
              <a:rPr lang="en-US" altLang="en-US" sz="1600" dirty="0"/>
              <a:t>No “hand-offs”</a:t>
            </a:r>
          </a:p>
          <a:p>
            <a:pPr lvl="3"/>
            <a:r>
              <a:rPr lang="en-US" altLang="en-US" sz="1200" dirty="0"/>
              <a:t>“I can’t see you, but this new other sales rep can.”</a:t>
            </a:r>
          </a:p>
          <a:p>
            <a:pPr lvl="3"/>
            <a:r>
              <a:rPr lang="en-US" altLang="en-US" sz="1200" dirty="0"/>
              <a:t>No “swapping” of territories</a:t>
            </a:r>
            <a:endParaRPr lang="en-US" altLang="en-US" sz="1400" dirty="0"/>
          </a:p>
        </p:txBody>
      </p:sp>
      <p:graphicFrame>
        <p:nvGraphicFramePr>
          <p:cNvPr id="33796" name="Object 4">
            <a:hlinkClick r:id="" action="ppaction://ole?verb=0"/>
          </p:cNvPr>
          <p:cNvGraphicFramePr>
            <a:graphicFrameLocks noGrp="1"/>
          </p:cNvGraphicFramePr>
          <p:nvPr>
            <p:ph sz="half" idx="2"/>
          </p:nvPr>
        </p:nvGraphicFramePr>
        <p:xfrm>
          <a:off x="7985125" y="2914650"/>
          <a:ext cx="1784350" cy="1427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icrosoft ClipArt Gallery" r:id="rId3" imgW="1784039" imgH="1427779" progId="MS_ClipArt_Gallery">
                  <p:embed/>
                </p:oleObj>
              </mc:Choice>
              <mc:Fallback>
                <p:oleObj name="Microsoft ClipArt Gallery" r:id="rId3" imgW="1784039" imgH="1427779" progId="MS_ClipArt_Gallery">
                  <p:embed/>
                  <p:pic>
                    <p:nvPicPr>
                      <p:cNvPr id="33796" name="Object 4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5125" y="2914650"/>
                        <a:ext cx="1784350" cy="1427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7ABF03A-06FA-1D0B-63E9-B832284ACF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C7CE52-3C84-485B-A21F-E4D0B3AFAAB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54082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8" name="Rectangle 10"/>
          <p:cNvSpPr>
            <a:spLocks noGrp="1" noChangeArrowheads="1"/>
          </p:cNvSpPr>
          <p:nvPr>
            <p:ph type="title"/>
          </p:nvPr>
        </p:nvSpPr>
        <p:spPr>
          <a:xfrm>
            <a:off x="865717" y="400949"/>
            <a:ext cx="8235151" cy="875401"/>
          </a:xfrm>
        </p:spPr>
        <p:txBody>
          <a:bodyPr/>
          <a:lstStyle/>
          <a:p>
            <a:r>
              <a:rPr lang="en-US" altLang="en-US" sz="4000" dirty="0"/>
              <a:t>Meet Jon Gale…</a:t>
            </a:r>
          </a:p>
        </p:txBody>
      </p:sp>
      <p:sp>
        <p:nvSpPr>
          <p:cNvPr id="437259" name="Rectangle 11"/>
          <p:cNvSpPr>
            <a:spLocks noGrp="1" noChangeArrowheads="1"/>
          </p:cNvSpPr>
          <p:nvPr>
            <p:ph type="body" sz="half" idx="2"/>
          </p:nvPr>
        </p:nvSpPr>
        <p:spPr>
          <a:xfrm>
            <a:off x="865717" y="1466851"/>
            <a:ext cx="6018162" cy="469106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University of Florida, B.A. 2010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University of Florida, J.D. 2013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Assistant State Attorney, 11</a:t>
            </a:r>
            <a:r>
              <a:rPr lang="en-US" sz="2400" baseline="30000" dirty="0"/>
              <a:t>th</a:t>
            </a:r>
            <a:r>
              <a:rPr lang="en-US" sz="2400" dirty="0"/>
              <a:t> Judicial Circuit, Miami-Dade County, 2013-15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Attorney at Feldman Gale, 2015-16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Attorney at Cozen O’Connor, 2016-Present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Selected as </a:t>
            </a:r>
            <a:r>
              <a:rPr lang="en-US" sz="2400" i="1" dirty="0"/>
              <a:t>One to Watch </a:t>
            </a:r>
            <a:r>
              <a:rPr lang="en-US" sz="2400" dirty="0"/>
              <a:t>by </a:t>
            </a:r>
            <a:r>
              <a:rPr lang="en-US" sz="2400" dirty="0" err="1"/>
              <a:t>by</a:t>
            </a:r>
            <a:r>
              <a:rPr lang="en-US" sz="2400" dirty="0"/>
              <a:t> </a:t>
            </a:r>
            <a:r>
              <a:rPr lang="en-US" sz="2400" i="1" dirty="0"/>
              <a:t>Best Lawyers in America</a:t>
            </a:r>
            <a:r>
              <a:rPr lang="en-US" altLang="en-US" sz="2400" dirty="0"/>
              <a:t>®</a:t>
            </a:r>
            <a:r>
              <a:rPr lang="en-US" sz="2400" dirty="0"/>
              <a:t>,  2021, 2022, 2023, 2024 and 2025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Selected as one of America’s Top 50 Lawyers for 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altLang="en-US" sz="2400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1524000" y="1371600"/>
            <a:ext cx="65532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95AB7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Box 6"/>
          <p:cNvSpPr txBox="1"/>
          <p:nvPr/>
        </p:nvSpPr>
        <p:spPr>
          <a:xfrm>
            <a:off x="1828800" y="6443246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D39318D-12F5-47BC-8565-20628B52B445}" type="slidenum">
              <a:rPr lang="en-US" sz="1600"/>
              <a:t>2</a:t>
            </a:fld>
            <a:endParaRPr lang="en-US" sz="1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30672-051F-4FE5-AA8B-1F3E521CD85B}" type="slidenum">
              <a:rPr lang="en-US" smtClean="0"/>
              <a:t>2</a:t>
            </a:fld>
            <a:endParaRPr lang="en-US"/>
          </a:p>
        </p:txBody>
      </p:sp>
      <p:pic>
        <p:nvPicPr>
          <p:cNvPr id="51202" name="Picture 2" descr="https://www.cozen.com/data/coimage.ashx?i=/Templates/media/images/bios/hires/Jonathan-Gale-810_3646.jpg&amp;w=400&amp;h=4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1030" y="1371600"/>
            <a:ext cx="3039745" cy="4251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49567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ctrTitle"/>
          </p:nvPr>
        </p:nvSpPr>
        <p:spPr>
          <a:xfrm>
            <a:off x="995219" y="666719"/>
            <a:ext cx="7112000" cy="2689225"/>
          </a:xfrm>
        </p:spPr>
        <p:txBody>
          <a:bodyPr/>
          <a:lstStyle/>
          <a:p>
            <a:pPr algn="ctr"/>
            <a:r>
              <a:rPr lang="en-US" altLang="en-US" dirty="0"/>
              <a:t>Reasonable Efforts to Protect Trade Secrets and Confidential Information</a:t>
            </a:r>
          </a:p>
        </p:txBody>
      </p:sp>
      <p:pic>
        <p:nvPicPr>
          <p:cNvPr id="2050" name="Picture 2" descr="Trade Secrets are highly valuable assets. How can digital technologies help  to protect them? | by CADChain | Medium">
            <a:extLst>
              <a:ext uri="{FF2B5EF4-FFF2-40B4-BE49-F238E27FC236}">
                <a16:creationId xmlns:a16="http://schemas.microsoft.com/office/drawing/2014/main" id="{916296E2-C76C-8377-1CC8-6A0992161A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684" y="3595254"/>
            <a:ext cx="4024244" cy="284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Essential Strategies to Protect Your Valuable Trade Secrets - LELF">
            <a:extLst>
              <a:ext uri="{FF2B5EF4-FFF2-40B4-BE49-F238E27FC236}">
                <a16:creationId xmlns:a16="http://schemas.microsoft.com/office/drawing/2014/main" id="{2DB519BE-CE06-E6FF-9E08-F5CD25A9EB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6137" y="3919420"/>
            <a:ext cx="4394852" cy="2197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91147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dirty="0"/>
              <a:t>Trade Secrets (Generally)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514475" y="1085056"/>
            <a:ext cx="9634969" cy="5086350"/>
          </a:xfrm>
          <a:noFill/>
        </p:spPr>
        <p:txBody>
          <a:bodyPr/>
          <a:lstStyle/>
          <a:p>
            <a:r>
              <a:rPr lang="en-US" dirty="0"/>
              <a:t>A Trade Secret is confidential information from which a business derives actual or potential economic value by not being known to others outside the business or within the industry.</a:t>
            </a:r>
          </a:p>
          <a:p>
            <a:r>
              <a:rPr lang="en-US" dirty="0"/>
              <a:t>Nearly every company has some type of trade secret or confidential information that must be protected and safeguarded.</a:t>
            </a:r>
          </a:p>
          <a:p>
            <a:r>
              <a:rPr lang="en-US" dirty="0"/>
              <a:t>However, just because you think you’ve sufficiently protected such information, doesn’t mean that it’s automatically considered a trade secret under the law.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7ABF03A-06FA-1D0B-63E9-B832284ACF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C7CE52-3C84-485B-A21F-E4D0B3AFAAB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52438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/>
              <a:t>The Nuances of Trade Secret Law</a:t>
            </a:r>
            <a:endParaRPr lang="en-US" altLang="en-US" sz="2800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101437" y="1085056"/>
            <a:ext cx="10048008" cy="5086350"/>
          </a:xfrm>
          <a:noFill/>
        </p:spPr>
        <p:txBody>
          <a:bodyPr/>
          <a:lstStyle/>
          <a:p>
            <a:r>
              <a:rPr lang="en-US" sz="2400" dirty="0"/>
              <a:t>Companies often need to provide access to such information to their employees in order to operate; this information must be protected both during and after these employees’ tenure</a:t>
            </a:r>
          </a:p>
          <a:p>
            <a:r>
              <a:rPr lang="en-US" sz="2400" dirty="0"/>
              <a:t>Trade Secret Plaintiffs are required to identify their alleged trade secrets at issue in litigation with particularly in order to proceed with such actions</a:t>
            </a:r>
          </a:p>
          <a:p>
            <a:r>
              <a:rPr lang="en-US" sz="2400" dirty="0"/>
              <a:t>Trade Secret Defendants (rightly or wrongly) may be required to produce their trade secrets in litigation, even to their biggest competitors </a:t>
            </a:r>
          </a:p>
          <a:p>
            <a:r>
              <a:rPr lang="en-US" sz="2400" dirty="0"/>
              <a:t>Applicable Laws:  Congress passed the DTSA in 2016; 48 States have adopted some version of the Uniform Trade Secrets Act – although these are similar, important distinctions and nuances exist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7ABF03A-06FA-1D0B-63E9-B832284ACF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C7CE52-3C84-485B-A21F-E4D0B3AFAAB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518791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dirty="0"/>
              <a:t>Trade Secrets and Confidential Information – </a:t>
            </a:r>
            <a:r>
              <a:rPr lang="en-US" altLang="en-US" sz="2800" dirty="0">
                <a:solidFill>
                  <a:schemeClr val="accent6"/>
                </a:solidFill>
              </a:rPr>
              <a:t>Fla. Stat. 688.001</a:t>
            </a:r>
            <a:r>
              <a:rPr lang="en-US" altLang="en-US" sz="2800" dirty="0"/>
              <a:t> </a:t>
            </a:r>
            <a:r>
              <a:rPr lang="en-US" altLang="en-US" sz="2800" i="1" dirty="0"/>
              <a:t>et seq</a:t>
            </a:r>
            <a:r>
              <a:rPr lang="en-US" altLang="en-US" sz="2800" dirty="0"/>
              <a:t>.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514475" y="1085056"/>
            <a:ext cx="9634969" cy="5086350"/>
          </a:xfrm>
          <a:noFill/>
        </p:spPr>
        <p:txBody>
          <a:bodyPr/>
          <a:lstStyle/>
          <a:p>
            <a:r>
              <a:rPr lang="en-US" altLang="en-US" sz="2000" dirty="0"/>
              <a:t>In order for something to be a “Trade Secret” or “Confidential Information” you must PROTECT that information.</a:t>
            </a:r>
          </a:p>
          <a:p>
            <a:r>
              <a:rPr lang="en-US" altLang="en-US" sz="2000" dirty="0"/>
              <a:t>For example, Florida’s Uniform Trade Secret Act, </a:t>
            </a:r>
            <a:r>
              <a:rPr lang="en-US" altLang="en-US" sz="2000" dirty="0">
                <a:solidFill>
                  <a:schemeClr val="accent6"/>
                </a:solidFill>
              </a:rPr>
              <a:t>Fla. Stat. 688.001,</a:t>
            </a:r>
            <a:r>
              <a:rPr lang="en-US" altLang="en-US" sz="2000" dirty="0"/>
              <a:t> requires you to protect that information before it is considered to be a “Trade Secret” under the law.</a:t>
            </a:r>
          </a:p>
          <a:p>
            <a:r>
              <a:rPr lang="en-US" altLang="en-US" sz="2000" i="1" dirty="0"/>
              <a:t>See</a:t>
            </a:r>
            <a:r>
              <a:rPr lang="en-US" altLang="en-US" sz="2000" dirty="0"/>
              <a:t> </a:t>
            </a:r>
            <a:r>
              <a:rPr lang="en-US" altLang="en-US" sz="2000" dirty="0">
                <a:solidFill>
                  <a:schemeClr val="accent6"/>
                </a:solidFill>
              </a:rPr>
              <a:t>Fla. Stat. 688.002(4)</a:t>
            </a:r>
            <a:r>
              <a:rPr lang="en-US" altLang="en-US" sz="2000" dirty="0"/>
              <a:t>:</a:t>
            </a:r>
          </a:p>
          <a:p>
            <a:pPr lvl="1"/>
            <a:r>
              <a:rPr lang="en-US" sz="2000" b="0" i="0" dirty="0">
                <a:solidFill>
                  <a:srgbClr val="000080"/>
                </a:solidFill>
                <a:effectLst/>
                <a:latin typeface="Trebuchet MS" panose="020B0603020202020204" pitchFamily="34" charset="0"/>
              </a:rPr>
              <a:t>(4) “</a:t>
            </a:r>
            <a:r>
              <a:rPr lang="en-US" sz="2000" b="0" i="0" dirty="0">
                <a:solidFill>
                  <a:srgbClr val="000080"/>
                </a:solidFill>
                <a:effectLst/>
                <a:highlight>
                  <a:srgbClr val="FFFF00"/>
                </a:highlight>
                <a:latin typeface="Trebuchet MS" panose="020B0603020202020204" pitchFamily="34" charset="0"/>
              </a:rPr>
              <a:t>Trade secret</a:t>
            </a:r>
            <a:r>
              <a:rPr lang="en-US" sz="2000" b="0" i="0" dirty="0">
                <a:solidFill>
                  <a:srgbClr val="000080"/>
                </a:solidFill>
                <a:effectLst/>
                <a:latin typeface="Trebuchet MS" panose="020B0603020202020204" pitchFamily="34" charset="0"/>
              </a:rPr>
              <a:t>” means </a:t>
            </a:r>
            <a:r>
              <a:rPr lang="en-US" sz="2000" b="0" i="0" dirty="0">
                <a:solidFill>
                  <a:srgbClr val="000080"/>
                </a:solidFill>
                <a:effectLst/>
                <a:highlight>
                  <a:srgbClr val="FFFF00"/>
                </a:highlight>
                <a:latin typeface="Trebuchet MS" panose="020B0603020202020204" pitchFamily="34" charset="0"/>
              </a:rPr>
              <a:t>information, including a formula, pattern, compilation, program, device, method, technique, or process that</a:t>
            </a:r>
            <a:r>
              <a:rPr lang="en-US" sz="2000" b="0" i="0" dirty="0">
                <a:solidFill>
                  <a:srgbClr val="000080"/>
                </a:solidFill>
                <a:effectLst/>
                <a:latin typeface="Trebuchet MS" panose="020B0603020202020204" pitchFamily="34" charset="0"/>
              </a:rPr>
              <a:t>:</a:t>
            </a:r>
          </a:p>
          <a:p>
            <a:pPr lvl="2"/>
            <a:r>
              <a:rPr lang="en-US" b="0" i="0" dirty="0">
                <a:solidFill>
                  <a:srgbClr val="000080"/>
                </a:solidFill>
                <a:effectLst/>
                <a:latin typeface="Trebuchet MS" panose="020B0603020202020204" pitchFamily="34" charset="0"/>
              </a:rPr>
              <a:t>(a) </a:t>
            </a:r>
            <a:r>
              <a:rPr lang="en-US" b="0" i="0" dirty="0">
                <a:solidFill>
                  <a:srgbClr val="000080"/>
                </a:solidFill>
                <a:effectLst/>
                <a:highlight>
                  <a:srgbClr val="FFFF00"/>
                </a:highlight>
                <a:latin typeface="Trebuchet MS" panose="020B0603020202020204" pitchFamily="34" charset="0"/>
              </a:rPr>
              <a:t>Derives independent economic value</a:t>
            </a:r>
            <a:r>
              <a:rPr lang="en-US" b="0" i="0" dirty="0">
                <a:solidFill>
                  <a:srgbClr val="000080"/>
                </a:solidFill>
                <a:effectLst/>
                <a:latin typeface="Trebuchet MS" panose="020B0603020202020204" pitchFamily="34" charset="0"/>
              </a:rPr>
              <a:t>, actual or potential, from not being generally known to, and not being readily ascertainable by proper means by, other persons who can obtain economic value from its disclosure or use; </a:t>
            </a:r>
            <a:r>
              <a:rPr lang="en-US" b="1" i="0" dirty="0">
                <a:solidFill>
                  <a:srgbClr val="000080"/>
                </a:solidFill>
                <a:effectLst/>
                <a:highlight>
                  <a:srgbClr val="FFFF00"/>
                </a:highlight>
                <a:latin typeface="Trebuchet MS" panose="020B0603020202020204" pitchFamily="34" charset="0"/>
              </a:rPr>
              <a:t>and</a:t>
            </a:r>
            <a:endParaRPr lang="en-US" sz="1200" b="1" i="0" dirty="0">
              <a:solidFill>
                <a:srgbClr val="000080"/>
              </a:solidFill>
              <a:effectLst/>
              <a:highlight>
                <a:srgbClr val="FFFF00"/>
              </a:highlight>
              <a:latin typeface="Trebuchet MS" panose="020B0603020202020204" pitchFamily="34" charset="0"/>
            </a:endParaRPr>
          </a:p>
          <a:p>
            <a:pPr lvl="2"/>
            <a:r>
              <a:rPr lang="en-US" b="0" i="0" dirty="0">
                <a:solidFill>
                  <a:srgbClr val="000080"/>
                </a:solidFill>
                <a:effectLst/>
                <a:latin typeface="Trebuchet MS" panose="020B0603020202020204" pitchFamily="34" charset="0"/>
              </a:rPr>
              <a:t>(b) </a:t>
            </a:r>
            <a:r>
              <a:rPr lang="en-US" b="1" i="0" dirty="0">
                <a:solidFill>
                  <a:srgbClr val="000080"/>
                </a:solidFill>
                <a:effectLst/>
                <a:highlight>
                  <a:srgbClr val="FFFF00"/>
                </a:highlight>
                <a:latin typeface="Trebuchet MS" panose="020B0603020202020204" pitchFamily="34" charset="0"/>
              </a:rPr>
              <a:t>Is the subject of efforts that are reasonable under the circumstances to maintain its secrecy</a:t>
            </a:r>
            <a:r>
              <a:rPr lang="en-US" b="0" i="0" dirty="0">
                <a:solidFill>
                  <a:srgbClr val="000080"/>
                </a:solidFill>
                <a:effectLst/>
                <a:latin typeface="Trebuchet MS" panose="020B0603020202020204" pitchFamily="34" charset="0"/>
              </a:rPr>
              <a:t>.</a:t>
            </a:r>
            <a:endParaRPr lang="en-US" sz="1200" b="0" i="0" dirty="0">
              <a:solidFill>
                <a:srgbClr val="000080"/>
              </a:solidFill>
              <a:effectLst/>
              <a:latin typeface="Trebuchet MS" panose="020B0603020202020204" pitchFamily="34" charset="0"/>
            </a:endParaRPr>
          </a:p>
          <a:p>
            <a:endParaRPr lang="en-US" altLang="en-US" sz="2000" dirty="0"/>
          </a:p>
          <a:p>
            <a:pPr lvl="1"/>
            <a:endParaRPr lang="en-US" altLang="en-US" sz="1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7ABF03A-06FA-1D0B-63E9-B832284ACF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C7CE52-3C84-485B-A21F-E4D0B3AFAAB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428439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/>
              <a:t>How to Protect Trade Secrets?</a:t>
            </a:r>
            <a:endParaRPr lang="en-US" altLang="en-US" sz="2800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059296" y="1103168"/>
            <a:ext cx="10048008" cy="5086350"/>
          </a:xfrm>
          <a:noFill/>
        </p:spPr>
        <p:txBody>
          <a:bodyPr/>
          <a:lstStyle/>
          <a:p>
            <a:r>
              <a:rPr lang="en-US" sz="1800" dirty="0"/>
              <a:t>To ensure trade secret/proprietary/confidential information is protected, the trade secret holder must take affirmative steps to protect that information.  </a:t>
            </a:r>
          </a:p>
          <a:p>
            <a:r>
              <a:rPr lang="en-US" sz="1800" dirty="0"/>
              <a:t>This includes, but is not limited to:</a:t>
            </a:r>
          </a:p>
          <a:p>
            <a:pPr lvl="1"/>
            <a:r>
              <a:rPr lang="en-US" sz="1600" dirty="0"/>
              <a:t>Identification of the trade secrets/confidential information </a:t>
            </a:r>
          </a:p>
          <a:p>
            <a:pPr lvl="1"/>
            <a:r>
              <a:rPr lang="en-US" sz="1600" dirty="0"/>
              <a:t>Requiring those with access to the information to execute confidentiality/non-disclosure agreements</a:t>
            </a:r>
          </a:p>
          <a:p>
            <a:pPr lvl="1"/>
            <a:r>
              <a:rPr lang="en-US" sz="1600" dirty="0"/>
              <a:t>Pre-Employment and Post-Employment onboarding/off-boarding checklists informing or reminding employees of the confidentiality of this information and the restrictions on its use</a:t>
            </a:r>
          </a:p>
          <a:p>
            <a:pPr lvl="1"/>
            <a:r>
              <a:rPr lang="en-US" sz="1600" dirty="0"/>
              <a:t>Craft clear company policies explaining the importance of maintain the secrecy of company information </a:t>
            </a:r>
          </a:p>
          <a:p>
            <a:pPr lvl="1"/>
            <a:r>
              <a:rPr lang="en-US" sz="1600" dirty="0"/>
              <a:t>Require key employees to execute non-competition agreements</a:t>
            </a:r>
          </a:p>
          <a:p>
            <a:pPr lvl="2"/>
            <a:r>
              <a:rPr lang="en-US" sz="1200" dirty="0"/>
              <a:t>Not in California though!</a:t>
            </a:r>
          </a:p>
          <a:p>
            <a:pPr lvl="1"/>
            <a:r>
              <a:rPr lang="en-US" sz="1600" dirty="0"/>
              <a:t>Only share the information on a need-to-know basis</a:t>
            </a:r>
          </a:p>
          <a:p>
            <a:pPr lvl="1"/>
            <a:r>
              <a:rPr lang="en-US" sz="1600" dirty="0"/>
              <a:t>Use password protections (and in some cases, multi-factored password protections) for digital information; Use safes, locks, and other physical barriers for hard copies and tangible items.</a:t>
            </a:r>
          </a:p>
          <a:p>
            <a:pPr lvl="1"/>
            <a:r>
              <a:rPr lang="en-US" sz="1600" dirty="0"/>
              <a:t>Mark things as CONFIDENTIAL or HIGHLY CONFIDENTIAL or TRADE SECRET</a:t>
            </a:r>
          </a:p>
          <a:p>
            <a:pPr lvl="1"/>
            <a:r>
              <a:rPr lang="en-US" sz="1600" dirty="0"/>
              <a:t>Provide training to employees (and contractors) about what information the company considers confidential, and inform them of the consequences of disclosure of that information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7ABF03A-06FA-1D0B-63E9-B832284ACF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C7CE52-3C84-485B-A21F-E4D0B3AFAAB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451789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ctrTitle"/>
          </p:nvPr>
        </p:nvSpPr>
        <p:spPr>
          <a:xfrm>
            <a:off x="166255" y="666719"/>
            <a:ext cx="7940964" cy="2689225"/>
          </a:xfrm>
        </p:spPr>
        <p:txBody>
          <a:bodyPr/>
          <a:lstStyle/>
          <a:p>
            <a:pPr algn="ctr"/>
            <a:r>
              <a:rPr lang="en-US" altLang="en-US" dirty="0"/>
              <a:t>Onboarding &amp; Offboarding:  The Do’s &amp; Don'ts of Hiring &amp; Firing</a:t>
            </a:r>
          </a:p>
        </p:txBody>
      </p:sp>
      <p:pic>
        <p:nvPicPr>
          <p:cNvPr id="4098" name="Picture 2" descr="Now hiring ! - Madera Flea Market">
            <a:extLst>
              <a:ext uri="{FF2B5EF4-FFF2-40B4-BE49-F238E27FC236}">
                <a16:creationId xmlns:a16="http://schemas.microsoft.com/office/drawing/2014/main" id="{71053849-DA71-4DF4-930C-558C4735A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9820" y="3957138"/>
            <a:ext cx="3825778" cy="1986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Encyclopedia SpongeBobia | Fandom">
            <a:extLst>
              <a:ext uri="{FF2B5EF4-FFF2-40B4-BE49-F238E27FC236}">
                <a16:creationId xmlns:a16="http://schemas.microsoft.com/office/drawing/2014/main" id="{DB7A4DE2-8CB0-6918-2E47-74D9976124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495" y="3829432"/>
            <a:ext cx="2993014" cy="2241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08941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Hiring Procedures – Do’s </a:t>
            </a:r>
          </a:p>
        </p:txBody>
      </p:sp>
      <p:sp>
        <p:nvSpPr>
          <p:cNvPr id="38915" name="Rectangle 9"/>
          <p:cNvSpPr>
            <a:spLocks noGrp="1" noChangeArrowheads="1"/>
          </p:cNvSpPr>
          <p:nvPr>
            <p:ph sz="half" idx="2"/>
          </p:nvPr>
        </p:nvSpPr>
        <p:spPr>
          <a:xfrm>
            <a:off x="857249" y="1276350"/>
            <a:ext cx="5384800" cy="508635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altLang="en-US" sz="2800" dirty="0"/>
          </a:p>
          <a:p>
            <a:pPr>
              <a:lnSpc>
                <a:spcPct val="90000"/>
              </a:lnSpc>
            </a:pPr>
            <a:r>
              <a:rPr lang="en-US" altLang="en-US" i="1" dirty="0">
                <a:solidFill>
                  <a:schemeClr val="tx2"/>
                </a:solidFill>
              </a:rPr>
              <a:t>DO </a:t>
            </a:r>
            <a:r>
              <a:rPr lang="en-US" altLang="en-US" dirty="0"/>
              <a:t>– </a:t>
            </a:r>
            <a:r>
              <a:rPr lang="en-US" altLang="en-US" sz="1600" dirty="0"/>
              <a:t>(prior to hire and while negotiating)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Instruct candidate not to interrupt his or her existing business routine and responsibilities in connection with his or her </a:t>
            </a:r>
            <a:r>
              <a:rPr lang="en-US" altLang="en-US" dirty="0">
                <a:solidFill>
                  <a:schemeClr val="tx2"/>
                </a:solidFill>
              </a:rPr>
              <a:t>prospective</a:t>
            </a:r>
            <a:r>
              <a:rPr lang="en-US" altLang="en-US" dirty="0"/>
              <a:t> new job with us. 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Candidate has an </a:t>
            </a:r>
            <a:r>
              <a:rPr lang="en-US" altLang="en-US" i="1" dirty="0">
                <a:solidFill>
                  <a:schemeClr val="tx2"/>
                </a:solidFill>
              </a:rPr>
              <a:t>obligation of loyalty</a:t>
            </a:r>
            <a:r>
              <a:rPr lang="en-US" altLang="en-US" dirty="0"/>
              <a:t> to his present employer right up until his resignation.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47A07E3-59FB-6699-84AC-12629D6CE9F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C7CE52-3C84-485B-A21F-E4D0B3AFAAB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A3C6E85-89CF-40C5-47C5-3A813AD19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8844" y="1276350"/>
            <a:ext cx="5220855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endParaRPr lang="en-US" altLang="en-US" kern="0"/>
          </a:p>
          <a:p>
            <a:pPr>
              <a:lnSpc>
                <a:spcPct val="90000"/>
              </a:lnSpc>
            </a:pPr>
            <a:r>
              <a:rPr lang="en-US" altLang="en-US" i="1" kern="0">
                <a:solidFill>
                  <a:schemeClr val="tx2"/>
                </a:solidFill>
              </a:rPr>
              <a:t>DO</a:t>
            </a:r>
            <a:r>
              <a:rPr lang="en-US" altLang="en-US" kern="0"/>
              <a:t> – </a:t>
            </a:r>
            <a:r>
              <a:rPr lang="en-US" altLang="en-US" sz="1600" kern="0"/>
              <a:t>(prior to hire, after hire and while negotiating)</a:t>
            </a:r>
            <a:endParaRPr lang="en-US" altLang="en-US" kern="0"/>
          </a:p>
          <a:p>
            <a:pPr lvl="1">
              <a:lnSpc>
                <a:spcPct val="90000"/>
              </a:lnSpc>
            </a:pPr>
            <a:r>
              <a:rPr lang="en-US" altLang="en-US" kern="0"/>
              <a:t>Remember that </a:t>
            </a:r>
            <a:r>
              <a:rPr lang="en-US" altLang="en-US" b="1" i="1" kern="0">
                <a:solidFill>
                  <a:schemeClr val="tx2"/>
                </a:solidFill>
              </a:rPr>
              <a:t>Anything </a:t>
            </a:r>
            <a:r>
              <a:rPr lang="en-US" altLang="en-US" kern="0"/>
              <a:t>you say to a candidate </a:t>
            </a:r>
            <a:r>
              <a:rPr lang="en-US" altLang="en-US" b="1" kern="0">
                <a:solidFill>
                  <a:schemeClr val="tx2"/>
                </a:solidFill>
              </a:rPr>
              <a:t>CAN AND WILL BE USED AGAINST YOU IN A COURT OF LAW</a:t>
            </a:r>
            <a:r>
              <a:rPr lang="en-US" altLang="en-US" kern="0"/>
              <a:t>. </a:t>
            </a:r>
          </a:p>
          <a:p>
            <a:pPr lvl="1">
              <a:lnSpc>
                <a:spcPct val="90000"/>
              </a:lnSpc>
            </a:pPr>
            <a:r>
              <a:rPr lang="en-US" altLang="en-US" kern="0"/>
              <a:t>So be careful what you say to candidate</a:t>
            </a:r>
            <a:endParaRPr lang="en-US" altLang="en-US" kern="0" dirty="0"/>
          </a:p>
        </p:txBody>
      </p:sp>
    </p:spTree>
    <p:extLst>
      <p:ext uri="{BB962C8B-B14F-4D97-AF65-F5344CB8AC3E}">
        <p14:creationId xmlns:p14="http://schemas.microsoft.com/office/powerpoint/2010/main" val="13015579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Hiring Procedures - Do’s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half" idx="2"/>
          </p:nvPr>
        </p:nvSpPr>
        <p:spPr>
          <a:xfrm>
            <a:off x="1191490" y="1019175"/>
            <a:ext cx="10186555" cy="5086350"/>
          </a:xfrm>
        </p:spPr>
        <p:txBody>
          <a:bodyPr/>
          <a:lstStyle/>
          <a:p>
            <a:r>
              <a:rPr lang="en-US" altLang="en-US" sz="2400" i="1" dirty="0">
                <a:solidFill>
                  <a:schemeClr val="tx2"/>
                </a:solidFill>
              </a:rPr>
              <a:t>DO </a:t>
            </a:r>
            <a:r>
              <a:rPr lang="en-US" altLang="en-US" sz="2400" dirty="0"/>
              <a:t>—</a:t>
            </a:r>
          </a:p>
          <a:p>
            <a:pPr lvl="1"/>
            <a:r>
              <a:rPr lang="en-US" altLang="en-US" sz="2000" dirty="0"/>
              <a:t>Obtain candidate’s </a:t>
            </a:r>
            <a:r>
              <a:rPr lang="en-US" altLang="en-US" sz="2000" i="1" dirty="0">
                <a:solidFill>
                  <a:schemeClr val="tx2"/>
                </a:solidFill>
              </a:rPr>
              <a:t>Employment Agreement</a:t>
            </a:r>
            <a:r>
              <a:rPr lang="en-US" altLang="en-US" sz="2000" dirty="0"/>
              <a:t> with their present employer</a:t>
            </a:r>
          </a:p>
          <a:p>
            <a:pPr lvl="1"/>
            <a:r>
              <a:rPr lang="en-US" altLang="en-US" sz="2000" dirty="0"/>
              <a:t>Obtain </a:t>
            </a:r>
            <a:r>
              <a:rPr lang="en-US" altLang="en-US" sz="2000" i="1" dirty="0">
                <a:solidFill>
                  <a:schemeClr val="tx2"/>
                </a:solidFill>
              </a:rPr>
              <a:t>Resume/CV</a:t>
            </a:r>
            <a:r>
              <a:rPr lang="en-US" altLang="en-US" sz="2000" dirty="0"/>
              <a:t> of Candidate</a:t>
            </a:r>
          </a:p>
          <a:p>
            <a:pPr lvl="1"/>
            <a:r>
              <a:rPr lang="en-US" altLang="en-US" sz="2000" dirty="0"/>
              <a:t>Inform candidate of company’s view of legal restrictions that must be honored after resignation. </a:t>
            </a:r>
          </a:p>
          <a:p>
            <a:pPr lvl="2"/>
            <a:r>
              <a:rPr lang="en-US" altLang="en-US" sz="1600" dirty="0"/>
              <a:t>Put Restrictions in </a:t>
            </a:r>
            <a:r>
              <a:rPr lang="en-US" altLang="en-US" sz="1600" b="1" i="1" dirty="0">
                <a:solidFill>
                  <a:schemeClr val="tx2"/>
                </a:solidFill>
              </a:rPr>
              <a:t>Offer Letter</a:t>
            </a:r>
            <a:r>
              <a:rPr lang="en-US" altLang="en-US" sz="1600" dirty="0"/>
              <a:t>  (</a:t>
            </a:r>
            <a:r>
              <a:rPr lang="en-US" altLang="en-US" sz="1600" i="1" dirty="0">
                <a:solidFill>
                  <a:schemeClr val="tx2"/>
                </a:solidFill>
              </a:rPr>
              <a:t>Generally</a:t>
            </a:r>
            <a:r>
              <a:rPr lang="en-US" altLang="en-US" sz="1600" dirty="0"/>
              <a:t> e.g. “you must abide by any valid/legally binding restrictions by which you are bound …”); and potentially include in new Employment Agreement</a:t>
            </a:r>
          </a:p>
          <a:p>
            <a:pPr lvl="1"/>
            <a:r>
              <a:rPr lang="en-US" altLang="en-US" sz="2000" dirty="0"/>
              <a:t>Provide copies of contract, resume and offer letter to counsel for review </a:t>
            </a:r>
          </a:p>
          <a:p>
            <a:r>
              <a:rPr lang="en-US" altLang="en-US" sz="2600" i="1" dirty="0"/>
              <a:t>DO</a:t>
            </a:r>
            <a:r>
              <a:rPr lang="en-US" altLang="en-US" sz="2600" dirty="0"/>
              <a:t> – </a:t>
            </a:r>
          </a:p>
          <a:p>
            <a:pPr lvl="1"/>
            <a:r>
              <a:rPr lang="en-US" altLang="en-US" sz="2000" dirty="0"/>
              <a:t>Instruct a candidate NOT TO sign any new papers or agreements with the present employer upon resignation.</a:t>
            </a:r>
          </a:p>
          <a:p>
            <a:pPr lvl="2"/>
            <a:r>
              <a:rPr lang="en-US" altLang="en-US" sz="1800" dirty="0"/>
              <a:t>This includes, severance agreements, exit forms, exit interview summaries, termination forms, etc. </a:t>
            </a:r>
          </a:p>
          <a:p>
            <a:pPr lvl="1"/>
            <a:r>
              <a:rPr lang="en-US" altLang="en-US" sz="2000" dirty="0"/>
              <a:t>Send any proposed papers to counsel for review and approval. </a:t>
            </a:r>
          </a:p>
          <a:p>
            <a:endParaRPr lang="en-US" altLang="en-US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5F7D5E4-6AC3-97B3-5824-EAE0C8650D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C7CE52-3C84-485B-A21F-E4D0B3AFAAB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4213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Hiring Procedures - Do’s</a:t>
            </a:r>
          </a:p>
        </p:txBody>
      </p:sp>
      <p:graphicFrame>
        <p:nvGraphicFramePr>
          <p:cNvPr id="44036" name="Object 7"/>
          <p:cNvGraphicFramePr>
            <a:graphicFrameLocks noGrp="1" noChangeAspect="1"/>
          </p:cNvGraphicFramePr>
          <p:nvPr>
            <p:ph sz="half" idx="1"/>
          </p:nvPr>
        </p:nvGraphicFramePr>
        <p:xfrm>
          <a:off x="1927225" y="2714625"/>
          <a:ext cx="272415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3" imgW="2724150" imgH="1828800" progId="MS_ClipArt_Gallery.2">
                  <p:embed/>
                </p:oleObj>
              </mc:Choice>
              <mc:Fallback>
                <p:oleObj name="Clip" r:id="rId3" imgW="2724150" imgH="1828800" progId="MS_ClipArt_Gallery.2">
                  <p:embed/>
                  <p:pic>
                    <p:nvPicPr>
                      <p:cNvPr id="44036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7225" y="2714625"/>
                        <a:ext cx="2724150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5" name="Rectangle 5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en-US" sz="2800" i="1" dirty="0">
                <a:solidFill>
                  <a:schemeClr val="tx2"/>
                </a:solidFill>
              </a:rPr>
              <a:t>DO</a:t>
            </a:r>
            <a:r>
              <a:rPr lang="en-US" altLang="en-US" sz="2800" dirty="0"/>
              <a:t> - Instruct a candidate </a:t>
            </a:r>
            <a:r>
              <a:rPr lang="en-US" altLang="en-US" sz="2800" i="1" u="sng" dirty="0">
                <a:solidFill>
                  <a:schemeClr val="tx2"/>
                </a:solidFill>
              </a:rPr>
              <a:t>NOT TO</a:t>
            </a:r>
            <a:r>
              <a:rPr lang="en-US" altLang="en-US" sz="2800" i="1" dirty="0">
                <a:solidFill>
                  <a:schemeClr val="tx2"/>
                </a:solidFill>
              </a:rPr>
              <a:t> Solicit </a:t>
            </a:r>
            <a:r>
              <a:rPr lang="en-US" altLang="en-US" sz="2800" dirty="0"/>
              <a:t>their customer’s (or prospective customer’s) business before leaving</a:t>
            </a:r>
          </a:p>
          <a:p>
            <a:pPr lvl="1"/>
            <a:r>
              <a:rPr lang="en-US" altLang="en-US" sz="2400" dirty="0"/>
              <a:t>(An Employee owes a duty of obligation to Employer right up until his or her departure from the company)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DBC451D-5F34-81C4-EB15-9D5FDB4646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C7CE52-3C84-485B-A21F-E4D0B3AFAAB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5576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Hiring Procedures – Don’ts</a:t>
            </a:r>
          </a:p>
        </p:txBody>
      </p:sp>
      <p:sp>
        <p:nvSpPr>
          <p:cNvPr id="43011" name="Rectangle 11"/>
          <p:cNvSpPr>
            <a:spLocks noGrp="1" noChangeArrowheads="1"/>
          </p:cNvSpPr>
          <p:nvPr>
            <p:ph sz="half" idx="2"/>
          </p:nvPr>
        </p:nvSpPr>
        <p:spPr>
          <a:xfrm>
            <a:off x="857249" y="1323109"/>
            <a:ext cx="5384800" cy="5086350"/>
          </a:xfrm>
        </p:spPr>
        <p:txBody>
          <a:bodyPr/>
          <a:lstStyle/>
          <a:p>
            <a:r>
              <a:rPr lang="en-US" altLang="en-US" i="1" dirty="0">
                <a:solidFill>
                  <a:schemeClr val="tx2"/>
                </a:solidFill>
              </a:rPr>
              <a:t>DON’T </a:t>
            </a:r>
            <a:r>
              <a:rPr lang="en-US" altLang="en-US" dirty="0"/>
              <a:t>– </a:t>
            </a:r>
          </a:p>
          <a:p>
            <a:pPr lvl="1"/>
            <a:r>
              <a:rPr lang="en-US" altLang="en-US" dirty="0"/>
              <a:t>meet or call candidate on present employer’s time</a:t>
            </a:r>
          </a:p>
          <a:p>
            <a:pPr lvl="1"/>
            <a:r>
              <a:rPr lang="en-US" altLang="en-US" dirty="0"/>
              <a:t>call Employee on present employer’s cell phones</a:t>
            </a:r>
          </a:p>
          <a:p>
            <a:pPr lvl="1"/>
            <a:r>
              <a:rPr lang="en-US" altLang="en-US" dirty="0"/>
              <a:t>Email Employee at present employer’s email address </a:t>
            </a:r>
            <a:endParaRPr lang="en-US" altLang="en-US" sz="32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95553F9-FE8B-D8B7-03B9-9CDCD31BDC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C7CE52-3C84-485B-A21F-E4D0B3AFAAB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979AD0D-26D7-451A-CAAC-1E5F092DD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4899" y="1276350"/>
            <a:ext cx="5384800" cy="508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i="1" kern="0" dirty="0">
                <a:solidFill>
                  <a:schemeClr val="tx2"/>
                </a:solidFill>
              </a:rPr>
              <a:t>DON’T </a:t>
            </a:r>
            <a:r>
              <a:rPr lang="en-US" altLang="en-US" kern="0" dirty="0"/>
              <a:t>-  </a:t>
            </a:r>
          </a:p>
          <a:p>
            <a:pPr lvl="1">
              <a:lnSpc>
                <a:spcPct val="90000"/>
              </a:lnSpc>
            </a:pPr>
            <a:r>
              <a:rPr lang="en-US" altLang="en-US" kern="0" dirty="0"/>
              <a:t>Sign any new employment agreement with a candidate until after he or she has actually formally resigned. </a:t>
            </a:r>
          </a:p>
          <a:p>
            <a:pPr lvl="1">
              <a:lnSpc>
                <a:spcPct val="90000"/>
              </a:lnSpc>
            </a:pPr>
            <a:r>
              <a:rPr lang="en-US" altLang="en-US" kern="0" dirty="0"/>
              <a:t>If </a:t>
            </a:r>
            <a:r>
              <a:rPr lang="en-US" altLang="en-US" kern="0" dirty="0" err="1"/>
              <a:t>E’ee</a:t>
            </a:r>
            <a:r>
              <a:rPr lang="en-US" altLang="en-US" kern="0" dirty="0"/>
              <a:t> refuses to resign without a signed contract from us, post-date our Contract and/or make it contingent on him resigning. </a:t>
            </a:r>
          </a:p>
        </p:txBody>
      </p:sp>
    </p:spTree>
    <p:extLst>
      <p:ext uri="{BB962C8B-B14F-4D97-AF65-F5344CB8AC3E}">
        <p14:creationId xmlns:p14="http://schemas.microsoft.com/office/powerpoint/2010/main" val="1277435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34" charset="-128"/>
              </a:rPr>
              <a:t>Intellectual Property Overview 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14401" y="1219201"/>
            <a:ext cx="9238890" cy="4906963"/>
          </a:xfrm>
        </p:spPr>
        <p:txBody>
          <a:bodyPr/>
          <a:lstStyle/>
          <a:p>
            <a:pPr eaLnBrk="1" hangingPunct="1"/>
            <a:r>
              <a:rPr lang="en-US" sz="2800" dirty="0">
                <a:solidFill>
                  <a:srgbClr val="00B0F0"/>
                </a:solidFill>
                <a:ea typeface="ＭＳ Ｐゴシック" pitchFamily="34" charset="-128"/>
              </a:rPr>
              <a:t>Patents-</a:t>
            </a:r>
            <a:r>
              <a:rPr lang="en-US" sz="2800" dirty="0">
                <a:solidFill>
                  <a:srgbClr val="FFFF00"/>
                </a:solidFill>
                <a:ea typeface="ＭＳ Ｐゴシック" pitchFamily="34" charset="-128"/>
              </a:rPr>
              <a:t>:</a:t>
            </a:r>
            <a:r>
              <a:rPr lang="en-US" sz="2800" dirty="0">
                <a:ea typeface="ＭＳ Ｐゴシック" pitchFamily="34" charset="-128"/>
              </a:rPr>
              <a:t>		Protect “Inventions”		</a:t>
            </a:r>
          </a:p>
          <a:p>
            <a:pPr eaLnBrk="1" hangingPunct="1"/>
            <a:r>
              <a:rPr lang="en-US" sz="2800" dirty="0">
                <a:solidFill>
                  <a:srgbClr val="00B0F0"/>
                </a:solidFill>
                <a:ea typeface="ＭＳ Ｐゴシック" pitchFamily="34" charset="-128"/>
              </a:rPr>
              <a:t>Trademarks-</a:t>
            </a:r>
            <a:r>
              <a:rPr lang="en-US" sz="2800" dirty="0">
                <a:solidFill>
                  <a:srgbClr val="FFFF00"/>
                </a:solidFill>
                <a:ea typeface="ＭＳ Ｐゴシック" pitchFamily="34" charset="-128"/>
              </a:rPr>
              <a:t>:</a:t>
            </a:r>
            <a:r>
              <a:rPr lang="en-US" sz="2800" dirty="0">
                <a:ea typeface="ＭＳ Ｐゴシック" pitchFamily="34" charset="-128"/>
              </a:rPr>
              <a:t>	Protect “Symbols or Slogans” 				Representing Goodwill</a:t>
            </a:r>
          </a:p>
          <a:p>
            <a:pPr eaLnBrk="1" hangingPunct="1"/>
            <a:r>
              <a:rPr lang="en-US" sz="2800" dirty="0">
                <a:solidFill>
                  <a:srgbClr val="00B0F0"/>
                </a:solidFill>
                <a:ea typeface="ＭＳ Ｐゴシック" pitchFamily="34" charset="-128"/>
              </a:rPr>
              <a:t>Copyrights-</a:t>
            </a:r>
            <a:r>
              <a:rPr lang="en-US" sz="2800" dirty="0">
                <a:solidFill>
                  <a:srgbClr val="FFFF00"/>
                </a:solidFill>
                <a:ea typeface="ＭＳ Ｐゴシック" pitchFamily="34" charset="-128"/>
              </a:rPr>
              <a:t>:</a:t>
            </a:r>
            <a:r>
              <a:rPr lang="en-US" sz="2800" dirty="0">
                <a:ea typeface="ＭＳ Ｐゴシック" pitchFamily="34" charset="-128"/>
              </a:rPr>
              <a:t>	Protect Expression of Ideas and 				Original Works of Authorship</a:t>
            </a:r>
          </a:p>
          <a:p>
            <a:pPr eaLnBrk="1" hangingPunct="1"/>
            <a:r>
              <a:rPr lang="en-US" sz="2800" dirty="0">
                <a:solidFill>
                  <a:srgbClr val="00B0F0"/>
                </a:solidFill>
                <a:ea typeface="ＭＳ Ｐゴシック" pitchFamily="34" charset="-128"/>
              </a:rPr>
              <a:t>Trade Secrets-</a:t>
            </a:r>
            <a:r>
              <a:rPr lang="en-US" sz="2800" dirty="0">
                <a:solidFill>
                  <a:srgbClr val="FFFF00"/>
                </a:solidFill>
                <a:ea typeface="ＭＳ Ｐゴシック" pitchFamily="34" charset="-128"/>
              </a:rPr>
              <a:t>:</a:t>
            </a:r>
            <a:r>
              <a:rPr lang="en-US" sz="2800" dirty="0">
                <a:ea typeface="ＭＳ Ｐゴシック" pitchFamily="34" charset="-128"/>
              </a:rPr>
              <a:t>Protect Confidential Business or 				Technical Information </a:t>
            </a:r>
          </a:p>
          <a:p>
            <a:r>
              <a:rPr lang="en-US" sz="2800" dirty="0">
                <a:solidFill>
                  <a:srgbClr val="00B0F0"/>
                </a:solidFill>
                <a:ea typeface="ＭＳ Ｐゴシック" pitchFamily="34" charset="-128"/>
              </a:rPr>
              <a:t>Restrictive 	</a:t>
            </a:r>
            <a:r>
              <a:rPr lang="en-US" sz="2800" dirty="0">
                <a:solidFill>
                  <a:schemeClr val="tx1"/>
                </a:solidFill>
                <a:ea typeface="ＭＳ Ｐゴシック" pitchFamily="34" charset="-128"/>
              </a:rPr>
              <a:t>Mechanism to protect Goodwill, Trade </a:t>
            </a:r>
            <a:endParaRPr lang="en-US" sz="2800" dirty="0">
              <a:solidFill>
                <a:srgbClr val="00B0F0"/>
              </a:solidFill>
              <a:ea typeface="ＭＳ Ｐゴシック" pitchFamily="34" charset="-128"/>
            </a:endParaRPr>
          </a:p>
          <a:p>
            <a:pPr marL="0" indent="0" eaLnBrk="1" hangingPunct="1">
              <a:buNone/>
            </a:pPr>
            <a:r>
              <a:rPr lang="en-US" sz="2800" dirty="0">
                <a:solidFill>
                  <a:srgbClr val="00B0F0"/>
                </a:solidFill>
                <a:ea typeface="ＭＳ Ｐゴシック" pitchFamily="34" charset="-128"/>
              </a:rPr>
              <a:t>    Covenants- 	</a:t>
            </a:r>
            <a:r>
              <a:rPr lang="en-US" sz="2800" dirty="0">
                <a:solidFill>
                  <a:schemeClr val="tx1"/>
                </a:solidFill>
                <a:ea typeface="ＭＳ Ｐゴシック" pitchFamily="34" charset="-128"/>
              </a:rPr>
              <a:t>Secrets, and Employer’s other 				“legitimate protectable interests” </a:t>
            </a:r>
            <a:endParaRPr lang="en-US" sz="2800" dirty="0">
              <a:solidFill>
                <a:srgbClr val="00B0F0"/>
              </a:solidFill>
              <a:ea typeface="ＭＳ Ｐゴシック" pitchFamily="34" charset="-128"/>
            </a:endParaRPr>
          </a:p>
          <a:p>
            <a:pPr eaLnBrk="1" hangingPunct="1"/>
            <a:endParaRPr lang="en-US" sz="2800" dirty="0">
              <a:ea typeface="ＭＳ Ｐゴシック" pitchFamily="34" charset="-12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673600" y="6477000"/>
            <a:ext cx="2844800" cy="304800"/>
          </a:xfrm>
        </p:spPr>
        <p:txBody>
          <a:bodyPr/>
          <a:lstStyle/>
          <a:p>
            <a:pPr>
              <a:defRPr/>
            </a:pPr>
            <a:fld id="{AD291BE3-D28D-47F9-B1AA-AE312C18CF1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0450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Hiring Procedures – Don’ts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sz="half" idx="2"/>
          </p:nvPr>
        </p:nvSpPr>
        <p:spPr>
          <a:xfrm>
            <a:off x="914399" y="1071563"/>
            <a:ext cx="5181601" cy="5086350"/>
          </a:xfrm>
        </p:spPr>
        <p:txBody>
          <a:bodyPr/>
          <a:lstStyle/>
          <a:p>
            <a:r>
              <a:rPr lang="en-US" altLang="en-US" i="1" dirty="0">
                <a:solidFill>
                  <a:schemeClr val="tx2"/>
                </a:solidFill>
              </a:rPr>
              <a:t>DON’T</a:t>
            </a:r>
            <a:r>
              <a:rPr lang="en-US" altLang="en-US" dirty="0">
                <a:solidFill>
                  <a:schemeClr val="tx2"/>
                </a:solidFill>
              </a:rPr>
              <a:t> -</a:t>
            </a:r>
            <a:r>
              <a:rPr lang="en-US" altLang="en-US" sz="2800" dirty="0"/>
              <a:t>  </a:t>
            </a:r>
          </a:p>
          <a:p>
            <a:pPr lvl="1"/>
            <a:r>
              <a:rPr lang="en-US" altLang="en-US" sz="2000" dirty="0"/>
              <a:t>Set out a list of New Employee’s accounts if those accounts are going to conflict with Non-compete	</a:t>
            </a:r>
          </a:p>
          <a:p>
            <a:pPr lvl="2"/>
            <a:r>
              <a:rPr lang="en-US" altLang="en-US" dirty="0"/>
              <a:t>List is </a:t>
            </a:r>
            <a:r>
              <a:rPr lang="en-US" altLang="en-US" dirty="0">
                <a:solidFill>
                  <a:schemeClr val="tx2"/>
                </a:solidFill>
              </a:rPr>
              <a:t>discoverable </a:t>
            </a:r>
            <a:r>
              <a:rPr lang="en-US" altLang="en-US" dirty="0"/>
              <a:t>in Litigation</a:t>
            </a:r>
          </a:p>
          <a:p>
            <a:pPr lvl="3"/>
            <a:r>
              <a:rPr lang="en-US" altLang="en-US" i="1" dirty="0"/>
              <a:t>Except if sent to counsel only </a:t>
            </a:r>
          </a:p>
          <a:p>
            <a:pPr lvl="1"/>
            <a:r>
              <a:rPr lang="en-US" altLang="en-US" sz="2000" dirty="0"/>
              <a:t>Have Employee provide new company with a list of “restricted accounts”</a:t>
            </a:r>
          </a:p>
          <a:p>
            <a:pPr lvl="2"/>
            <a:r>
              <a:rPr lang="en-US" altLang="en-US" sz="1600" dirty="0"/>
              <a:t>This may be deemed to be the communication of “trade secrets” or confidential information of the former employer.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89E4698-251D-97AC-221E-DE56BBEB888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C7CE52-3C84-485B-A21F-E4D0B3AFAAB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5D80E60-0566-696C-C5A1-5E9B0C21FF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6282" y="1019175"/>
            <a:ext cx="5351320" cy="508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i="1" kern="0" dirty="0">
                <a:solidFill>
                  <a:schemeClr val="tx2"/>
                </a:solidFill>
              </a:rPr>
              <a:t>DON’T </a:t>
            </a:r>
            <a:r>
              <a:rPr lang="en-US" altLang="en-US" kern="0" dirty="0">
                <a:solidFill>
                  <a:schemeClr val="tx2"/>
                </a:solidFill>
              </a:rPr>
              <a:t>-</a:t>
            </a:r>
            <a:r>
              <a:rPr lang="en-US" altLang="en-US" sz="2400" kern="0" dirty="0"/>
              <a:t>  </a:t>
            </a:r>
          </a:p>
          <a:p>
            <a:pPr lvl="1"/>
            <a:r>
              <a:rPr lang="en-US" altLang="en-US" kern="0" dirty="0"/>
              <a:t>Do indirectly, that which the  Covenant does not directly permit</a:t>
            </a:r>
          </a:p>
          <a:p>
            <a:pPr lvl="2"/>
            <a:r>
              <a:rPr lang="en-US" altLang="en-US" kern="0" dirty="0"/>
              <a:t>No “hand-offs”</a:t>
            </a:r>
          </a:p>
          <a:p>
            <a:pPr lvl="2"/>
            <a:r>
              <a:rPr lang="en-US" altLang="en-US" kern="0" dirty="0"/>
              <a:t>No “I can’t do it, but John Doe of my new Employer can”</a:t>
            </a:r>
          </a:p>
          <a:p>
            <a:pPr lvl="2"/>
            <a:r>
              <a:rPr lang="en-US" altLang="en-US" kern="0" dirty="0"/>
              <a:t>No accepting calls from former Customers or Potential Customers and forwarding to another Employee or Supervisor for handling</a:t>
            </a:r>
          </a:p>
          <a:p>
            <a:pPr lvl="3"/>
            <a:r>
              <a:rPr lang="en-US" altLang="en-US" kern="0" dirty="0"/>
              <a:t>Employee may be being “set up” </a:t>
            </a:r>
          </a:p>
        </p:txBody>
      </p:sp>
    </p:spTree>
    <p:extLst>
      <p:ext uri="{BB962C8B-B14F-4D97-AF65-F5344CB8AC3E}">
        <p14:creationId xmlns:p14="http://schemas.microsoft.com/office/powerpoint/2010/main" val="5239610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Hiring Procedures – Don’ts</a:t>
            </a:r>
          </a:p>
        </p:txBody>
      </p:sp>
      <p:graphicFrame>
        <p:nvGraphicFramePr>
          <p:cNvPr id="48132" name="Object 7"/>
          <p:cNvGraphicFramePr>
            <a:graphicFrameLocks noGrp="1" noChangeAspect="1"/>
          </p:cNvGraphicFramePr>
          <p:nvPr>
            <p:ph sz="half" idx="1"/>
          </p:nvPr>
        </p:nvGraphicFramePr>
        <p:xfrm>
          <a:off x="1289050" y="2054225"/>
          <a:ext cx="4000500" cy="314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3" imgW="4000500" imgH="3148013" progId="MS_ClipArt_Gallery.2">
                  <p:embed/>
                </p:oleObj>
              </mc:Choice>
              <mc:Fallback>
                <p:oleObj name="Clip" r:id="rId3" imgW="4000500" imgH="3148013" progId="MS_ClipArt_Gallery.2">
                  <p:embed/>
                  <p:pic>
                    <p:nvPicPr>
                      <p:cNvPr id="48132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9050" y="2054225"/>
                        <a:ext cx="4000500" cy="314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1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5777345" y="1085850"/>
            <a:ext cx="5792355" cy="50863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i="1" dirty="0">
                <a:solidFill>
                  <a:schemeClr val="tx2"/>
                </a:solidFill>
              </a:rPr>
              <a:t>Don’t 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Allow new Employee to break covenant without specific approval from counsel.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Allow employee to use Pricing Info from Prior Employer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Use pre-existing pricing lists from new company 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Use prior employer’s confidential information or trade secrets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75B7E05-5340-E81A-9315-8D007177805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C7CE52-3C84-485B-A21F-E4D0B3AFAAB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864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Hiring Procedures – Extremely Important Do’s</a:t>
            </a:r>
          </a:p>
        </p:txBody>
      </p:sp>
      <p:pic>
        <p:nvPicPr>
          <p:cNvPr id="49156" name="Picture 6" descr="troll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850" y="1147762"/>
            <a:ext cx="4152900" cy="4962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9155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b="1" i="1" dirty="0">
                <a:solidFill>
                  <a:schemeClr val="tx2"/>
                </a:solidFill>
              </a:rPr>
              <a:t>Do</a:t>
            </a:r>
            <a:r>
              <a:rPr lang="en-US" altLang="en-US" sz="2800" dirty="0"/>
              <a:t>—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Ensure that all information and documents in Employee’s possession from Former Employer are provided to outside counsel prior to Employee starting with new Employer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(You do not want other side claiming that Employee stole or used info at new Employer)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A891E14-5A7D-6B76-0B1A-F5609BD7B2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C7CE52-3C84-485B-A21F-E4D0B3AFAAB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8814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Hiring Policies - Extremely Important Do’s</a:t>
            </a:r>
          </a:p>
        </p:txBody>
      </p:sp>
      <p:graphicFrame>
        <p:nvGraphicFramePr>
          <p:cNvPr id="50180" name="Object 7">
            <a:hlinkClick r:id="" action="ppaction://ole?verb=0"/>
          </p:cNvPr>
          <p:cNvGraphicFramePr>
            <a:graphicFrameLocks noGrp="1"/>
          </p:cNvGraphicFramePr>
          <p:nvPr>
            <p:ph sz="half" idx="1"/>
          </p:nvPr>
        </p:nvGraphicFramePr>
        <p:xfrm>
          <a:off x="1662113" y="1879600"/>
          <a:ext cx="3252787" cy="349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3" imgW="3252788" imgH="3497263" progId="MS_ClipArt_Gallery.5">
                  <p:embed/>
                </p:oleObj>
              </mc:Choice>
              <mc:Fallback>
                <p:oleObj name="Clip" r:id="rId3" imgW="3252788" imgH="3497263" progId="MS_ClipArt_Gallery.5">
                  <p:embed/>
                  <p:pic>
                    <p:nvPicPr>
                      <p:cNvPr id="50180" name="Object 7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2113" y="1879600"/>
                        <a:ext cx="3252787" cy="3497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79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845377" y="1085850"/>
            <a:ext cx="6724323" cy="5086350"/>
          </a:xfrm>
        </p:spPr>
        <p:txBody>
          <a:bodyPr/>
          <a:lstStyle/>
          <a:p>
            <a:r>
              <a:rPr lang="en-US" altLang="en-US" sz="2400" b="1" i="1" dirty="0">
                <a:solidFill>
                  <a:schemeClr val="tx2"/>
                </a:solidFill>
              </a:rPr>
              <a:t>DO—</a:t>
            </a:r>
          </a:p>
          <a:p>
            <a:pPr lvl="1"/>
            <a:r>
              <a:rPr lang="en-US" altLang="en-US" sz="2400" dirty="0"/>
              <a:t>Keep very tight control and rein over your new employee</a:t>
            </a:r>
          </a:p>
          <a:p>
            <a:pPr lvl="2"/>
            <a:r>
              <a:rPr lang="en-US" altLang="en-US" sz="2000" dirty="0"/>
              <a:t>What makes them a good Sales Person is what makes them a dangerous hire! </a:t>
            </a:r>
          </a:p>
          <a:p>
            <a:pPr lvl="1"/>
            <a:r>
              <a:rPr lang="en-US" altLang="en-US" sz="2400" dirty="0"/>
              <a:t>If Employee’s Customers and Former Customers are either “common” to your company, or known in the industry/territory, Visit Employee’s former accounts and develop relationships with them</a:t>
            </a:r>
          </a:p>
          <a:p>
            <a:pPr lvl="2"/>
            <a:r>
              <a:rPr lang="en-US" altLang="en-US" sz="2000" dirty="0"/>
              <a:t>Let them know that rep cannot sell your company’s  goods, services or products to them during covenant period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7E9FB57-303B-4238-87F3-0BE28B198B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C7CE52-3C84-485B-A21F-E4D0B3AFAAB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3540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29614" y="2286000"/>
            <a:ext cx="7772400" cy="1143000"/>
          </a:xfrm>
          <a:noFill/>
        </p:spPr>
        <p:txBody>
          <a:bodyPr anchor="ctr"/>
          <a:lstStyle/>
          <a:p>
            <a:r>
              <a:rPr lang="en-US" altLang="en-US" dirty="0"/>
              <a:t>The End</a:t>
            </a:r>
          </a:p>
        </p:txBody>
      </p:sp>
      <p:sp>
        <p:nvSpPr>
          <p:cNvPr id="2" name="Rectangle 1"/>
          <p:cNvSpPr/>
          <p:nvPr/>
        </p:nvSpPr>
        <p:spPr>
          <a:xfrm>
            <a:off x="6854014" y="387040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Jon Gale</a:t>
            </a:r>
          </a:p>
          <a:p>
            <a:r>
              <a:rPr lang="en-US" dirty="0">
                <a:solidFill>
                  <a:schemeClr val="accent2"/>
                </a:solidFill>
              </a:rPr>
              <a:t>Cozen O’Connor</a:t>
            </a:r>
          </a:p>
          <a:p>
            <a:r>
              <a:rPr lang="en-US" dirty="0">
                <a:solidFill>
                  <a:schemeClr val="accent2"/>
                </a:solidFill>
                <a:hlinkClick r:id="rId3"/>
              </a:rPr>
              <a:t>JEGale@Cozen.com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956155-C7DF-8A40-F023-E986521E9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30672-051F-4FE5-AA8B-1F3E521CD85B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309937"/>
      </p:ext>
    </p:extLst>
  </p:cSld>
  <p:clrMapOvr>
    <a:masterClrMapping/>
  </p:clrMapOvr>
  <p:transition>
    <p:cover dir="l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>
                <a:ea typeface="ＭＳ Ｐゴシック" pitchFamily="34" charset="-128"/>
              </a:rPr>
              <a:t>3 Important Measures/Ways to Protect Your Business 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14401" y="1219201"/>
            <a:ext cx="10640290" cy="4906963"/>
          </a:xfrm>
        </p:spPr>
        <p:txBody>
          <a:bodyPr/>
          <a:lstStyle/>
          <a:p>
            <a:pPr marL="514350" indent="-514350" eaLnBrk="1" hangingPunct="1">
              <a:buAutoNum type="arabicPeriod"/>
            </a:pPr>
            <a:r>
              <a:rPr lang="en-US" sz="2800" dirty="0">
                <a:ea typeface="ＭＳ Ｐゴシック" pitchFamily="34" charset="-128"/>
              </a:rPr>
              <a:t>Restrictive Covenants – Have employees/workers (especially KEY employees/workers) enter into Restrictive Covenants. </a:t>
            </a:r>
          </a:p>
          <a:p>
            <a:pPr marL="514350" indent="-514350" eaLnBrk="1" hangingPunct="1">
              <a:buAutoNum type="arabicPeriod"/>
            </a:pPr>
            <a:r>
              <a:rPr lang="en-US" sz="2800" dirty="0">
                <a:ea typeface="ＭＳ Ｐゴシック" pitchFamily="34" charset="-128"/>
              </a:rPr>
              <a:t>Reasonable Efforts to Protect – You must take Reasonable Steps to Protect Trade Secrets and other Confidential Information.</a:t>
            </a:r>
          </a:p>
          <a:p>
            <a:pPr marL="514350" indent="-514350" eaLnBrk="1" hangingPunct="1">
              <a:buAutoNum type="arabicPeriod"/>
            </a:pPr>
            <a:r>
              <a:rPr lang="en-US" sz="2800" dirty="0">
                <a:ea typeface="ＭＳ Ｐゴシック" pitchFamily="34" charset="-128"/>
              </a:rPr>
              <a:t>Onboarding/Offboarding – Formalize and Solidify Practices and Policies for Onboarding and Offboarding Employees. </a:t>
            </a:r>
          </a:p>
          <a:p>
            <a:pPr marL="0" indent="0" eaLnBrk="1" hangingPunct="1">
              <a:buNone/>
            </a:pPr>
            <a:endParaRPr lang="en-US" sz="2800" dirty="0">
              <a:ea typeface="ＭＳ Ｐゴシック" pitchFamily="34" charset="-128"/>
            </a:endParaRPr>
          </a:p>
          <a:p>
            <a:pPr marL="0" indent="0" eaLnBrk="1" hangingPunct="1">
              <a:buNone/>
            </a:pPr>
            <a:r>
              <a:rPr lang="en-US" sz="2800" u="sng" dirty="0">
                <a:ea typeface="ＭＳ Ｐゴシック" pitchFamily="34" charset="-128"/>
              </a:rPr>
              <a:t>Important Note</a:t>
            </a:r>
            <a:r>
              <a:rPr lang="en-US" sz="2800" dirty="0">
                <a:ea typeface="ＭＳ Ｐゴシック" pitchFamily="34" charset="-128"/>
              </a:rPr>
              <a:t>:  These Measures are NOT mutually exclusive, nor are they always an option (particularly Restrictive Covenants).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673600" y="6477000"/>
            <a:ext cx="2844800" cy="304800"/>
          </a:xfrm>
        </p:spPr>
        <p:txBody>
          <a:bodyPr/>
          <a:lstStyle/>
          <a:p>
            <a:pPr>
              <a:defRPr/>
            </a:pPr>
            <a:fld id="{AD291BE3-D28D-47F9-B1AA-AE312C18CF1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19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FBB4BD-14E5-43A0-32B2-2898B06887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A75EB27E-8992-25AA-D75A-85450A6D65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 What Are Restrictive Covenants?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05726BF3-E2D5-EEB4-AE8B-A1D6B56FF238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596900" y="1085850"/>
            <a:ext cx="6354618" cy="5086350"/>
          </a:xfrm>
          <a:noFill/>
        </p:spPr>
        <p:txBody>
          <a:bodyPr/>
          <a:lstStyle/>
          <a:p>
            <a:r>
              <a:rPr lang="en-US" altLang="en-US" sz="2000" dirty="0"/>
              <a:t>Restrictive Covenants in the employment context are contractual provisions that restrict, limit, prohibit or prevent a party from taking from taking certain actions following the termination of their relationship with the other party.   </a:t>
            </a:r>
          </a:p>
          <a:p>
            <a:endParaRPr lang="en-US" altLang="en-US" sz="2000" b="1" dirty="0"/>
          </a:p>
          <a:p>
            <a:r>
              <a:rPr lang="en-US" altLang="en-US" sz="2000" dirty="0"/>
              <a:t>This most often occurs in the context of an employee-employer relationship, and seeks to restrict a former employee from interfering with the former employer’s business following the termination of the employee’s employment. </a:t>
            </a:r>
          </a:p>
          <a:p>
            <a:endParaRPr lang="en-US" altLang="en-US" sz="2000" dirty="0"/>
          </a:p>
          <a:p>
            <a:r>
              <a:rPr lang="en-US" altLang="en-US" sz="2000" dirty="0"/>
              <a:t>Restrictive Covenants are typically governed by State Laws.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254B165-6C46-05AE-F50A-1FD957FC2F1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C7CE52-3C84-485B-A21F-E4D0B3AFAAB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2050" name="Picture 2" descr="Restrictive Covenants in an Employment Contract">
            <a:extLst>
              <a:ext uri="{FF2B5EF4-FFF2-40B4-BE49-F238E27FC236}">
                <a16:creationId xmlns:a16="http://schemas.microsoft.com/office/drawing/2014/main" id="{46E060D8-EFFC-7A52-2695-F04C59FA88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0883" y="1854560"/>
            <a:ext cx="4719947" cy="3148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653745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C1566F-5D03-04F9-C042-99BDF4765F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A8782FB2-437B-9418-BAD6-10C8981693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 Types of Restrictive Covenants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DA62EBFA-42CF-0723-03EB-090F993D0ED6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804717" y="1267690"/>
            <a:ext cx="6188365" cy="4665519"/>
          </a:xfrm>
          <a:noFill/>
        </p:spPr>
        <p:txBody>
          <a:bodyPr/>
          <a:lstStyle/>
          <a:p>
            <a:r>
              <a:rPr lang="en-US" altLang="en-US" sz="2400" dirty="0"/>
              <a:t>There are 3 General types of Restrictive Covenants:</a:t>
            </a:r>
          </a:p>
          <a:p>
            <a:pPr lvl="1"/>
            <a:r>
              <a:rPr lang="en-US" altLang="en-US" sz="2000" dirty="0"/>
              <a:t>(1) Covenants Not to Compete / Non-Competition Agreements</a:t>
            </a:r>
          </a:p>
          <a:p>
            <a:pPr lvl="1"/>
            <a:r>
              <a:rPr lang="en-US" altLang="en-US" sz="2000" dirty="0"/>
              <a:t>(2) Covenants Not to Solicit / Non-Solicitation Agreements  </a:t>
            </a:r>
          </a:p>
          <a:p>
            <a:pPr lvl="1"/>
            <a:r>
              <a:rPr lang="en-US" altLang="en-US" sz="2000" dirty="0"/>
              <a:t>(3) Covenants Not to Disclose / Non-Disclosure Agreements</a:t>
            </a:r>
          </a:p>
          <a:p>
            <a:pPr lvl="1"/>
            <a:endParaRPr lang="en-US" altLang="en-US" sz="2000" dirty="0"/>
          </a:p>
          <a:p>
            <a:r>
              <a:rPr lang="en-US" altLang="en-US" sz="2000" dirty="0"/>
              <a:t>Important Note – Restrictive Covenants can often be referred to broadly as “Covenants Not to Compete” both in practice and pursuant to statute, although that is misdescriptive. </a:t>
            </a:r>
            <a:r>
              <a:rPr lang="en-US" altLang="en-US" sz="2000" i="1" dirty="0"/>
              <a:t>See</a:t>
            </a:r>
            <a:r>
              <a:rPr lang="en-US" altLang="en-US" sz="2000" dirty="0"/>
              <a:t> Colo. Rev. Stat. </a:t>
            </a:r>
            <a:r>
              <a:rPr lang="en-US" sz="2000" i="0" dirty="0">
                <a:solidFill>
                  <a:srgbClr val="212121"/>
                </a:solidFill>
                <a:effectLst/>
              </a:rPr>
              <a:t>§ 8-2-113.</a:t>
            </a:r>
          </a:p>
          <a:p>
            <a:endParaRPr lang="en-US" altLang="en-US" sz="20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322E2DB-890B-CB25-7FB5-6D64CE6D72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C7CE52-3C84-485B-A21F-E4D0B3AFAAB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3078" name="Picture 6" descr="Non-Compete Agreements ...">
            <a:extLst>
              <a:ext uri="{FF2B5EF4-FFF2-40B4-BE49-F238E27FC236}">
                <a16:creationId xmlns:a16="http://schemas.microsoft.com/office/drawing/2014/main" id="{921FB924-2A70-B1C9-1976-0DAA38473E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3422" y="3503036"/>
            <a:ext cx="3651899" cy="2430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>
            <a:extLst>
              <a:ext uri="{FF2B5EF4-FFF2-40B4-BE49-F238E27FC236}">
                <a16:creationId xmlns:a16="http://schemas.microsoft.com/office/drawing/2014/main" id="{7B83B0C9-6826-7A10-6EB9-96777934D9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7746" y="997815"/>
            <a:ext cx="3143250" cy="2357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609121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Purpose of Restrictive Covenants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half" idx="1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b="1" i="1" dirty="0"/>
              <a:t>Protect key information, relationships, goodwill and other aspects of your business.</a:t>
            </a:r>
          </a:p>
          <a:p>
            <a:pPr>
              <a:lnSpc>
                <a:spcPct val="90000"/>
              </a:lnSpc>
            </a:pPr>
            <a:r>
              <a:rPr lang="en-US" altLang="en-US" sz="2400" b="1" i="1" dirty="0"/>
              <a:t>Despite enormous and accelerating technological change, one thing remains constant: </a:t>
            </a:r>
            <a:r>
              <a:rPr lang="en-US" altLang="en-US" sz="2400" b="1" i="1" dirty="0">
                <a:solidFill>
                  <a:schemeClr val="tx2"/>
                </a:solidFill>
              </a:rPr>
              <a:t>the value of experienced </a:t>
            </a:r>
            <a:r>
              <a:rPr lang="en-US" altLang="en-US" sz="2400" b="1" i="1" dirty="0">
                <a:solidFill>
                  <a:srgbClr val="FC0128"/>
                </a:solidFill>
              </a:rPr>
              <a:t>people</a:t>
            </a:r>
            <a:r>
              <a:rPr lang="en-US" altLang="en-US" sz="2400" b="1" i="1" dirty="0">
                <a:solidFill>
                  <a:schemeClr val="tx2"/>
                </a:solidFill>
              </a:rPr>
              <a:t> in developing, selling and servicing your products.</a:t>
            </a:r>
            <a:r>
              <a:rPr lang="en-US" altLang="en-US" sz="2400" b="1" i="1" dirty="0"/>
              <a:t>  After all, it takes</a:t>
            </a:r>
            <a:r>
              <a:rPr lang="en-US" altLang="en-US" sz="2400" b="1" i="1" dirty="0">
                <a:solidFill>
                  <a:srgbClr val="FC0128"/>
                </a:solidFill>
              </a:rPr>
              <a:t> people </a:t>
            </a:r>
            <a:r>
              <a:rPr lang="en-US" altLang="en-US" sz="2400" b="1" i="1" dirty="0"/>
              <a:t>to  </a:t>
            </a:r>
            <a:r>
              <a:rPr lang="en-US" altLang="en-US" sz="2400" b="1" i="1" dirty="0">
                <a:solidFill>
                  <a:schemeClr val="tx2"/>
                </a:solidFill>
              </a:rPr>
              <a:t>develop</a:t>
            </a:r>
            <a:r>
              <a:rPr lang="en-US" altLang="en-US" sz="2400" b="1" i="1" dirty="0"/>
              <a:t> customers. And yes, it takes </a:t>
            </a:r>
            <a:r>
              <a:rPr lang="en-US" altLang="en-US" sz="2400" b="1" i="1" dirty="0">
                <a:solidFill>
                  <a:srgbClr val="FC0128"/>
                </a:solidFill>
              </a:rPr>
              <a:t>people</a:t>
            </a:r>
            <a:r>
              <a:rPr lang="en-US" altLang="en-US" sz="2400" b="1" i="1" dirty="0"/>
              <a:t> to </a:t>
            </a:r>
            <a:r>
              <a:rPr lang="en-US" altLang="en-US" sz="2400" b="1" i="1" dirty="0">
                <a:solidFill>
                  <a:schemeClr val="tx2"/>
                </a:solidFill>
              </a:rPr>
              <a:t>sell</a:t>
            </a:r>
            <a:r>
              <a:rPr lang="en-US" altLang="en-US" sz="2400" b="1" i="1" dirty="0"/>
              <a:t> to customers.</a:t>
            </a:r>
          </a:p>
        </p:txBody>
      </p:sp>
      <p:graphicFrame>
        <p:nvGraphicFramePr>
          <p:cNvPr id="23556" name="Object 4">
            <a:hlinkClick r:id="" action="ppaction://ole?verb=0"/>
          </p:cNvPr>
          <p:cNvGraphicFramePr>
            <a:graphicFrameLocks noGrp="1"/>
          </p:cNvGraphicFramePr>
          <p:nvPr>
            <p:ph sz="half" idx="2"/>
          </p:nvPr>
        </p:nvGraphicFramePr>
        <p:xfrm>
          <a:off x="6850063" y="2359025"/>
          <a:ext cx="4054475" cy="2538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icrosoft ClipArt Gallery" r:id="rId3" imgW="4054475" imgH="2538413" progId="MS_ClipArt_Gallery">
                  <p:embed/>
                </p:oleObj>
              </mc:Choice>
              <mc:Fallback>
                <p:oleObj name="Microsoft ClipArt Gallery" r:id="rId3" imgW="4054475" imgH="2538413" progId="MS_ClipArt_Gallery">
                  <p:embed/>
                  <p:pic>
                    <p:nvPicPr>
                      <p:cNvPr id="23556" name="Object 4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0063" y="2359025"/>
                        <a:ext cx="4054475" cy="2538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7F19276-9D84-228B-73C4-55262BF6AFD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C7CE52-3C84-485B-A21F-E4D0B3AFAAB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275989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4BC4A1-D5F7-8ADD-2D80-437AEEB81E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F9EA9D3B-A814-1B5D-736B-86287C8ADB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dirty="0"/>
              <a:t>Requirements for Restrictive Covenants Generally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7F6AA169-4576-1784-E092-CC9EE2C02533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596899" y="1276350"/>
            <a:ext cx="4889501" cy="5086350"/>
          </a:xfrm>
          <a:noFill/>
        </p:spPr>
        <p:txBody>
          <a:bodyPr/>
          <a:lstStyle/>
          <a:p>
            <a:r>
              <a:rPr lang="en-US" altLang="en-US" sz="2000" dirty="0"/>
              <a:t>Restrictive Covenants are governed by State Law </a:t>
            </a:r>
          </a:p>
          <a:p>
            <a:r>
              <a:rPr lang="en-US" altLang="en-US" sz="2000" dirty="0"/>
              <a:t>Some States have specific statutes governing Restrictive Covenants:</a:t>
            </a:r>
          </a:p>
          <a:p>
            <a:pPr lvl="1"/>
            <a:r>
              <a:rPr lang="en-US" altLang="en-US" sz="1600" dirty="0"/>
              <a:t>Fla. Stat.</a:t>
            </a:r>
            <a:r>
              <a:rPr lang="en-US" altLang="en-US" sz="1400" dirty="0"/>
              <a:t> 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§ 542.335</a:t>
            </a:r>
          </a:p>
          <a:p>
            <a:pPr lvl="1"/>
            <a:r>
              <a:rPr lang="en-US" altLang="en-US" sz="1600" dirty="0"/>
              <a:t>GA. Code 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§ 13-8-53</a:t>
            </a:r>
          </a:p>
          <a:p>
            <a:pPr lvl="1"/>
            <a:r>
              <a:rPr lang="en-US" altLang="en-US" sz="1600" dirty="0"/>
              <a:t>Colo. Rev. Stat. 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§ 8-2-113</a:t>
            </a:r>
          </a:p>
          <a:p>
            <a:pPr lvl="1"/>
            <a:r>
              <a:rPr lang="en-US" altLang="en-US" sz="1600" dirty="0"/>
              <a:t>Cal. Bus. &amp; Prof. Code 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§ 16600</a:t>
            </a:r>
            <a:endParaRPr lang="en-US" altLang="en-US" sz="1600" dirty="0"/>
          </a:p>
          <a:p>
            <a:r>
              <a:rPr lang="en-US" altLang="en-US" sz="2000" dirty="0"/>
              <a:t>While other States’ positions on Restrictive Covenants are governed by common law:</a:t>
            </a:r>
          </a:p>
          <a:p>
            <a:pPr lvl="1"/>
            <a:r>
              <a:rPr lang="en-US" altLang="en-US" sz="1600" dirty="0"/>
              <a:t>Kansas</a:t>
            </a:r>
          </a:p>
          <a:p>
            <a:pPr lvl="1"/>
            <a:r>
              <a:rPr lang="en-US" altLang="en-US" sz="1600" dirty="0"/>
              <a:t>Wyoming</a:t>
            </a:r>
            <a:r>
              <a:rPr lang="en-US" altLang="en-US" sz="1600" dirty="0">
                <a:highlight>
                  <a:srgbClr val="FFFF00"/>
                </a:highlight>
              </a:rPr>
              <a:t> </a:t>
            </a:r>
          </a:p>
          <a:p>
            <a:endParaRPr lang="en-US" altLang="en-US" sz="20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0A80538-FFD1-0321-E71B-9FF45AA96B7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C7CE52-3C84-485B-A21F-E4D0B3AFAAB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15F09F2-39BB-A7B9-4BA6-0C1B731965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2853" y="1276350"/>
            <a:ext cx="5586846" cy="4006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2000" kern="0" dirty="0"/>
              <a:t>Although many differences/nuances exist among the various States’ laws, States that allow some type of Restrictive Covenants typically require:    </a:t>
            </a:r>
          </a:p>
          <a:p>
            <a:pPr lvl="1"/>
            <a:r>
              <a:rPr lang="en-US" altLang="en-US" sz="1800" kern="0" dirty="0"/>
              <a:t>Consideration for the Covenant; </a:t>
            </a:r>
          </a:p>
          <a:p>
            <a:pPr lvl="1"/>
            <a:r>
              <a:rPr lang="en-US" altLang="en-US" sz="1800" kern="0" dirty="0"/>
              <a:t>The Covenant to be in writing and executed by the person against whom enforcement is sought; </a:t>
            </a:r>
          </a:p>
          <a:p>
            <a:pPr lvl="1"/>
            <a:r>
              <a:rPr lang="en-US" altLang="en-US" sz="1800" kern="0" dirty="0"/>
              <a:t>The Covenant to be reasonable in scope, time and geographic limitation; and </a:t>
            </a:r>
          </a:p>
          <a:p>
            <a:pPr lvl="1"/>
            <a:r>
              <a:rPr lang="en-US" altLang="en-US" sz="1800" kern="0" dirty="0"/>
              <a:t>Some type of </a:t>
            </a:r>
            <a:r>
              <a:rPr lang="en-US" altLang="en-US" sz="1800" b="1" kern="0" dirty="0">
                <a:solidFill>
                  <a:schemeClr val="tx2"/>
                </a:solidFill>
              </a:rPr>
              <a:t>“</a:t>
            </a:r>
            <a:r>
              <a:rPr lang="en-US" altLang="en-US" sz="1800" b="1" i="1" kern="0" dirty="0">
                <a:solidFill>
                  <a:schemeClr val="tx2"/>
                </a:solidFill>
              </a:rPr>
              <a:t>Legitimate Protectable Interest” </a:t>
            </a:r>
            <a:r>
              <a:rPr lang="en-US" altLang="en-US" sz="1800" kern="0" dirty="0">
                <a:solidFill>
                  <a:schemeClr val="tx2"/>
                </a:solidFill>
              </a:rPr>
              <a:t>to uphold covenant</a:t>
            </a:r>
            <a:endParaRPr lang="en-US" altLang="en-US" sz="1800" kern="0" dirty="0"/>
          </a:p>
          <a:p>
            <a:endParaRPr lang="en-US" alt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130073954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992AC2-8E8C-C58B-E1F1-58C18D56F6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9BC3225C-AB4C-12AD-BFB0-586B2AAF1E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dirty="0"/>
              <a:t>Restrictive Covenants &amp; “Legitimate Protectable Interests”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480077E1-6C33-761F-7335-25A5215B5ED3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914399" y="1085056"/>
            <a:ext cx="5384800" cy="5086350"/>
          </a:xfrm>
          <a:noFill/>
        </p:spPr>
        <p:txBody>
          <a:bodyPr/>
          <a:lstStyle/>
          <a:p>
            <a:r>
              <a:rPr lang="en-US" altLang="en-US" sz="1800" dirty="0"/>
              <a:t>Most States Require some type of </a:t>
            </a:r>
            <a:r>
              <a:rPr lang="en-US" altLang="en-US" sz="1800" b="1" dirty="0">
                <a:solidFill>
                  <a:schemeClr val="tx2"/>
                </a:solidFill>
              </a:rPr>
              <a:t>“</a:t>
            </a:r>
            <a:r>
              <a:rPr lang="en-US" altLang="en-US" sz="1800" b="1" i="1" dirty="0">
                <a:solidFill>
                  <a:schemeClr val="tx2"/>
                </a:solidFill>
              </a:rPr>
              <a:t>Legitimate Protectable Interest” </a:t>
            </a:r>
            <a:r>
              <a:rPr lang="en-US" altLang="en-US" sz="1800" dirty="0">
                <a:solidFill>
                  <a:schemeClr val="tx2"/>
                </a:solidFill>
              </a:rPr>
              <a:t>to justify/uphold covenant.</a:t>
            </a:r>
            <a:endParaRPr lang="en-US" altLang="en-US" sz="1800" dirty="0"/>
          </a:p>
          <a:p>
            <a:r>
              <a:rPr lang="en-US" altLang="en-US" sz="1800" dirty="0"/>
              <a:t>What is a “Legitimate Protectable Interest”?</a:t>
            </a:r>
          </a:p>
          <a:p>
            <a:r>
              <a:rPr lang="en-US" altLang="en-US" sz="1800" dirty="0"/>
              <a:t>What constitutes a “Legitimate Protectable Interest” can change significantly depending upon the State, but various States consider the following to be Legitimate Protectable Interests:</a:t>
            </a:r>
          </a:p>
          <a:p>
            <a:pPr lvl="1"/>
            <a:r>
              <a:rPr lang="en-US" altLang="en-US" sz="1600" dirty="0"/>
              <a:t>Protecting Trade Secrets;</a:t>
            </a:r>
          </a:p>
          <a:p>
            <a:pPr lvl="1"/>
            <a:r>
              <a:rPr lang="en-US" altLang="en-US" sz="1600" dirty="0"/>
              <a:t>Valuable confidential business or professional information that otherwise does not qualify as Trade Secrets; </a:t>
            </a:r>
          </a:p>
          <a:p>
            <a:pPr lvl="1"/>
            <a:r>
              <a:rPr lang="en-US" altLang="en-US" sz="1600" dirty="0"/>
              <a:t>Substantial relationships with specific prospective or existing customers/clients;</a:t>
            </a:r>
          </a:p>
          <a:p>
            <a:pPr lvl="1"/>
            <a:r>
              <a:rPr lang="en-US" altLang="en-US" sz="1600" dirty="0"/>
              <a:t>Customer/Client goodwill; and</a:t>
            </a:r>
          </a:p>
          <a:p>
            <a:pPr lvl="1"/>
            <a:r>
              <a:rPr lang="en-US" altLang="en-US" sz="1600" dirty="0"/>
              <a:t>Extraordinary or specialized training.</a:t>
            </a:r>
          </a:p>
          <a:p>
            <a:endParaRPr lang="en-US" altLang="en-US" sz="2000" dirty="0"/>
          </a:p>
        </p:txBody>
      </p:sp>
      <p:graphicFrame>
        <p:nvGraphicFramePr>
          <p:cNvPr id="25604" name="Object 4">
            <a:hlinkClick r:id="" action="ppaction://ole?verb=0"/>
            <a:extLst>
              <a:ext uri="{FF2B5EF4-FFF2-40B4-BE49-F238E27FC236}">
                <a16:creationId xmlns:a16="http://schemas.microsoft.com/office/drawing/2014/main" id="{E4821FCE-1AB4-8C5C-D9A2-50695AB1F3B7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7364413" y="2001838"/>
          <a:ext cx="3025775" cy="325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icrosoft ClipArt Gallery" r:id="rId3" imgW="3025775" imgH="3252788" progId="MS_ClipArt_Gallery">
                  <p:embed/>
                </p:oleObj>
              </mc:Choice>
              <mc:Fallback>
                <p:oleObj name="Microsoft ClipArt Gallery" r:id="rId3" imgW="3025775" imgH="3252788" progId="MS_ClipArt_Gallery">
                  <p:embed/>
                  <p:pic>
                    <p:nvPicPr>
                      <p:cNvPr id="25604" name="Object 4">
                        <a:hlinkClick r:id="" action="ppaction://ole?verb=0"/>
                        <a:extLst>
                          <a:ext uri="{FF2B5EF4-FFF2-40B4-BE49-F238E27FC236}">
                            <a16:creationId xmlns:a16="http://schemas.microsoft.com/office/drawing/2014/main" id="{E4821FCE-1AB4-8C5C-D9A2-50695AB1F3B7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4413" y="2001838"/>
                        <a:ext cx="3025775" cy="325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166DD42-ACEF-97CC-3B15-3F533F194CE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C7CE52-3C84-485B-A21F-E4D0B3AFAAB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17985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CO-PPP-2013Red">
  <a:themeElements>
    <a:clrScheme name="CO-PPP-2012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-PPP-2012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-PPP-2012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-PPP-2012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-PPP-2012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-PPP-2012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-PPP-2012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-PPP-2012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-PPP-2012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-PPP-2012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-PPP-2012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-PPP-2012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-PPP-2012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-PPP-2012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mpact Header/Logo">
  <a:themeElements>
    <a:clrScheme name="Compact Header/Log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mpact Header/Log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mpact Header/Log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ct Header/Log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ct Header/Log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ct Header/Log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ct Header/Log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ct Header/Log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ct Header/Log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ct Header/Log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ct Header/Log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ct Header/Log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ct Header/Log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ct Header/Log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ontact Information Slide">
  <a:themeElements>
    <a:clrScheme name="Contact Information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tact Information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algn="ctr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>
        <a:spAutoFit/>
      </a:bodyPr>
      <a:lstStyle>
        <a:defPPr algn="r" eaLnBrk="1" hangingPunct="1">
          <a:defRPr sz="2400" b="1" dirty="0">
            <a:solidFill>
              <a:srgbClr val="2F1110"/>
            </a:solidFill>
            <a:latin typeface="Rockwell" pitchFamily="18" charset="0"/>
          </a:defRPr>
        </a:defPPr>
      </a:lstStyle>
    </a:txDef>
  </a:objectDefaults>
  <a:extraClrSchemeLst>
    <a:extraClrScheme>
      <a:clrScheme name="Contact Information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act Information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act Information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act Information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act Information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act Information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act Information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act Information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act Information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act Information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act Information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act Information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161c1bb-66df-4441-9f0d-3887326856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635855803684498CD62CAC94F3C6C6" ma:contentTypeVersion="14" ma:contentTypeDescription="Create a new document." ma:contentTypeScope="" ma:versionID="0f31c4c2d55b44d0f2aa743a00dc9a7b">
  <xsd:schema xmlns:xsd="http://www.w3.org/2001/XMLSchema" xmlns:xs="http://www.w3.org/2001/XMLSchema" xmlns:p="http://schemas.microsoft.com/office/2006/metadata/properties" xmlns:ns3="a161c1bb-66df-4441-9f0d-3887326856a5" xmlns:ns4="19abc5e5-a878-4e35-95c8-c954fc0fe2ec" targetNamespace="http://schemas.microsoft.com/office/2006/metadata/properties" ma:root="true" ma:fieldsID="e0b49b26b08fb0cb5ad0c1ac5853300b" ns3:_="" ns4:_="">
    <xsd:import namespace="a161c1bb-66df-4441-9f0d-3887326856a5"/>
    <xsd:import namespace="19abc5e5-a878-4e35-95c8-c954fc0fe2e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MediaServiceObjectDetectorVersion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61c1bb-66df-4441-9f0d-3887326856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abc5e5-a878-4e35-95c8-c954fc0fe2ec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A5F393D-9102-4857-A3CC-14505BCE8A06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dcmitype/"/>
    <ds:schemaRef ds:uri="http://schemas.microsoft.com/office/infopath/2007/PartnerControls"/>
    <ds:schemaRef ds:uri="http://www.w3.org/XML/1998/namespace"/>
    <ds:schemaRef ds:uri="http://purl.org/dc/elements/1.1/"/>
    <ds:schemaRef ds:uri="a161c1bb-66df-4441-9f0d-3887326856a5"/>
    <ds:schemaRef ds:uri="http://schemas.openxmlformats.org/package/2006/metadata/core-properties"/>
    <ds:schemaRef ds:uri="19abc5e5-a878-4e35-95c8-c954fc0fe2ec"/>
  </ds:schemaRefs>
</ds:datastoreItem>
</file>

<file path=customXml/itemProps2.xml><?xml version="1.0" encoding="utf-8"?>
<ds:datastoreItem xmlns:ds="http://schemas.openxmlformats.org/officeDocument/2006/customXml" ds:itemID="{99D2181D-C660-4A03-B2FF-7C8ECE82E7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61c1bb-66df-4441-9f0d-3887326856a5"/>
    <ds:schemaRef ds:uri="19abc5e5-a878-4e35-95c8-c954fc0fe2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9DE6828-850D-491B-819D-BE7F04BB5B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CO-PPP-2013Red</Template>
  <TotalTime>33983</TotalTime>
  <Words>3060</Words>
  <Application>Microsoft Office PowerPoint</Application>
  <PresentationFormat>Widescreen</PresentationFormat>
  <Paragraphs>321</Paragraphs>
  <Slides>34</Slides>
  <Notes>34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46" baseType="lpstr">
      <vt:lpstr>ＭＳ Ｐゴシック</vt:lpstr>
      <vt:lpstr>Arial</vt:lpstr>
      <vt:lpstr>Calibri</vt:lpstr>
      <vt:lpstr>Rockwell</vt:lpstr>
      <vt:lpstr>Times New Roman</vt:lpstr>
      <vt:lpstr>Trebuchet MS</vt:lpstr>
      <vt:lpstr>Wingdings</vt:lpstr>
      <vt:lpstr>CO-PPP-2013Red</vt:lpstr>
      <vt:lpstr>Compact Header/Logo</vt:lpstr>
      <vt:lpstr>Contact Information Slide</vt:lpstr>
      <vt:lpstr>Microsoft ClipArt Gallery</vt:lpstr>
      <vt:lpstr>Clip</vt:lpstr>
      <vt:lpstr>Legal Measures to Protect Your Business:  The “Do’s and Don’ts”</vt:lpstr>
      <vt:lpstr>Meet Jon Gale…</vt:lpstr>
      <vt:lpstr>Intellectual Property Overview </vt:lpstr>
      <vt:lpstr>3 Important Measures/Ways to Protect Your Business </vt:lpstr>
      <vt:lpstr> What Are Restrictive Covenants?</vt:lpstr>
      <vt:lpstr> Types of Restrictive Covenants</vt:lpstr>
      <vt:lpstr>Purpose of Restrictive Covenants</vt:lpstr>
      <vt:lpstr>Requirements for Restrictive Covenants Generally</vt:lpstr>
      <vt:lpstr>Restrictive Covenants &amp; “Legitimate Protectable Interests”</vt:lpstr>
      <vt:lpstr>Fla. Stat. 542.335 – Florida’s Restrictive Covenant Statute</vt:lpstr>
      <vt:lpstr>“Legitimate Protectable Interests” – Customer Goodwill</vt:lpstr>
      <vt:lpstr>Consideration for Restrictive Covenants</vt:lpstr>
      <vt:lpstr>Restrictive Covenant Agreements</vt:lpstr>
      <vt:lpstr>Enforceability of Covenant</vt:lpstr>
      <vt:lpstr>Evaluating Restrictive Covenants</vt:lpstr>
      <vt:lpstr>Time/Duration of Restriction</vt:lpstr>
      <vt:lpstr>Geography</vt:lpstr>
      <vt:lpstr>Equities MAY affect Enforcement</vt:lpstr>
      <vt:lpstr>Equities MAY affect Enforcement – The New Employer</vt:lpstr>
      <vt:lpstr>Reasonable Efforts to Protect Trade Secrets and Confidential Information</vt:lpstr>
      <vt:lpstr>Trade Secrets (Generally)</vt:lpstr>
      <vt:lpstr>The Nuances of Trade Secret Law</vt:lpstr>
      <vt:lpstr>Trade Secrets and Confidential Information – Fla. Stat. 688.001 et seq.</vt:lpstr>
      <vt:lpstr>How to Protect Trade Secrets?</vt:lpstr>
      <vt:lpstr>Onboarding &amp; Offboarding:  The Do’s &amp; Don'ts of Hiring &amp; Firing</vt:lpstr>
      <vt:lpstr>Hiring Procedures – Do’s </vt:lpstr>
      <vt:lpstr>Hiring Procedures - Do’s</vt:lpstr>
      <vt:lpstr>Hiring Procedures - Do’s</vt:lpstr>
      <vt:lpstr>Hiring Procedures – Don’ts</vt:lpstr>
      <vt:lpstr>Hiring Procedures – Don’ts</vt:lpstr>
      <vt:lpstr>Hiring Procedures – Don’ts</vt:lpstr>
      <vt:lpstr>Hiring Procedures – Extremely Important Do’s</vt:lpstr>
      <vt:lpstr>Hiring Policies - Extremely Important Do’s</vt:lpstr>
      <vt:lpstr>The End</vt:lpstr>
    </vt:vector>
  </TitlesOfParts>
  <Company>Cozen O'Connor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Collazo, Abby</dc:creator>
  <cp:lastModifiedBy>Gale, Jonathan</cp:lastModifiedBy>
  <cp:revision>207</cp:revision>
  <cp:lastPrinted>2024-04-17T17:19:54Z</cp:lastPrinted>
  <dcterms:created xsi:type="dcterms:W3CDTF">2017-02-23T22:50:11Z</dcterms:created>
  <dcterms:modified xsi:type="dcterms:W3CDTF">2024-10-30T19:21:35Z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0x010100DC635855803684498CD62CAC94F3C6C6</vt:lpwstr>
  </property>
</Properties>
</file>