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60" r:id="rId2"/>
    <p:sldId id="287" r:id="rId3"/>
    <p:sldId id="278" r:id="rId4"/>
    <p:sldId id="280" r:id="rId5"/>
    <p:sldId id="279" r:id="rId6"/>
    <p:sldId id="281" r:id="rId7"/>
    <p:sldId id="315" r:id="rId8"/>
    <p:sldId id="264" r:id="rId9"/>
    <p:sldId id="307" r:id="rId10"/>
    <p:sldId id="314" r:id="rId11"/>
    <p:sldId id="309" r:id="rId12"/>
    <p:sldId id="316" r:id="rId13"/>
    <p:sldId id="304" r:id="rId14"/>
    <p:sldId id="310" r:id="rId15"/>
    <p:sldId id="283" r:id="rId16"/>
    <p:sldId id="313" r:id="rId17"/>
    <p:sldId id="306" r:id="rId18"/>
    <p:sldId id="305" r:id="rId19"/>
    <p:sldId id="312" r:id="rId20"/>
    <p:sldId id="308" r:id="rId21"/>
    <p:sldId id="282" r:id="rId22"/>
    <p:sldId id="288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13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EBCDE1A-E607-43B9-A90A-822D7F36E92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4556336-76AE-4EF8-897A-E6B83D2A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F151BCC-1F46-4245-A4FA-BD691B94EA5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9D1F3FE-DAB3-4110-9698-F07AF1EEC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2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F3FE-DAB3-4110-9698-F07AF1EECB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2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F3FE-DAB3-4110-9698-F07AF1EECB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7E40D46-C27B-833A-E1D5-4E70C02AD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A9C28B4-BEA2-7724-9B27-BE646B67D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E453E07-17F0-AC19-BCD9-0B22FC801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028E92-2BB6-40B2-9D18-74BD7B38AC7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6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2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7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3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city-scap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  <p:pic>
        <p:nvPicPr>
          <p:cNvPr id="8" name="Picture 7" descr="header-swoosh-cor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"/>
            <a:ext cx="9144000" cy="1608667"/>
          </a:xfrm>
          <a:prstGeom prst="rect">
            <a:avLst/>
          </a:prstGeom>
        </p:spPr>
      </p:pic>
      <p:pic>
        <p:nvPicPr>
          <p:cNvPr id="9" name="Picture 8" descr="FSBDCN-LOGO-RGB-MED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800" y="457204"/>
            <a:ext cx="2381250" cy="14382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52800" y="99060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30839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FSBDCN-LOGO-COLOR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2" y="6230874"/>
            <a:ext cx="914399" cy="550926"/>
          </a:xfrm>
          <a:prstGeom prst="rect">
            <a:avLst/>
          </a:prstGeom>
        </p:spPr>
      </p:pic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1447800" y="6340479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sz="900" dirty="0">
                <a:solidFill>
                  <a:srgbClr val="D11242"/>
                </a:solidFill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255919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Businesses Grow &amp; Succeed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569549"/>
            <a:ext cx="2278026" cy="1061844"/>
          </a:xfrm>
          <a:prstGeom prst="rect">
            <a:avLst/>
          </a:prstGeom>
        </p:spPr>
      </p:pic>
      <p:pic>
        <p:nvPicPr>
          <p:cNvPr id="6" name="Picture 5" descr="FSBDCN-LOGO-COLOR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3024" y="6076362"/>
            <a:ext cx="914399" cy="550926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371600" y="618636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Businesses Grow &amp; Succeed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672588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8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4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0DBE5-79A2-ACBD-A892-7872A071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pPr>
              <a:defRPr/>
            </a:pPr>
            <a:fld id="{65C43E4B-6EB9-4BC5-98BF-9178B7BC15DA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13456-E355-3AE9-9BDB-0006FB70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0F454-A3C9-7F48-B75C-97BEC646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pPr>
              <a:defRPr/>
            </a:pPr>
            <a:fld id="{BCC904D2-BED5-4F3D-88A8-1B6338706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Gradiated-Bkg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8" name="Picture 17" descr="corner-swoosh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67200" y="5638803"/>
            <a:ext cx="4876800" cy="121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4"/>
            <a:ext cx="70104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" name="Picture 29" descr="FSBDCN-LOGO-COLOR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2" y="6230874"/>
            <a:ext cx="914399" cy="550926"/>
          </a:xfrm>
          <a:prstGeom prst="rect">
            <a:avLst/>
          </a:prstGeom>
        </p:spPr>
      </p:pic>
      <p:sp>
        <p:nvSpPr>
          <p:cNvPr id="31" name="Date Placeholder 3"/>
          <p:cNvSpPr txBox="1">
            <a:spLocks/>
          </p:cNvSpPr>
          <p:nvPr userDrawn="1"/>
        </p:nvSpPr>
        <p:spPr>
          <a:xfrm>
            <a:off x="1447800" y="6340479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sz="900" dirty="0">
                <a:solidFill>
                  <a:srgbClr val="D11242"/>
                </a:solidFill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230660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-swoosh-cor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9144000" cy="1608667"/>
          </a:xfrm>
          <a:prstGeom prst="rect">
            <a:avLst/>
          </a:prstGeom>
        </p:spPr>
      </p:pic>
      <p:pic>
        <p:nvPicPr>
          <p:cNvPr id="13" name="Picture 12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440755">
            <a:off x="-2367568" y="1298859"/>
            <a:ext cx="6105710" cy="4115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4"/>
            <a:ext cx="70866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4" name="Picture 23" descr="FSBDCN-LOGO-COLOR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2" y="6230874"/>
            <a:ext cx="914399" cy="550926"/>
          </a:xfrm>
          <a:prstGeom prst="rect">
            <a:avLst/>
          </a:prstGeom>
        </p:spPr>
      </p:pic>
      <p:sp>
        <p:nvSpPr>
          <p:cNvPr id="25" name="Date Placeholder 3"/>
          <p:cNvSpPr txBox="1">
            <a:spLocks/>
          </p:cNvSpPr>
          <p:nvPr userDrawn="1"/>
        </p:nvSpPr>
        <p:spPr>
          <a:xfrm>
            <a:off x="1447800" y="6340479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sz="900" dirty="0">
                <a:solidFill>
                  <a:srgbClr val="D11242"/>
                </a:solidFill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97097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Header-Swis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111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6397629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Helping Businesses Grow &amp; Succeed</a:t>
            </a:r>
          </a:p>
        </p:txBody>
      </p:sp>
      <p:pic>
        <p:nvPicPr>
          <p:cNvPr id="14" name="Picture 13" descr="FSBDCN-LOGO-REVERSE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2" y="6231815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D112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D112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city-scap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28800" y="6416679"/>
            <a:ext cx="259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dirty="0">
                <a:solidFill>
                  <a:prstClr val="white"/>
                </a:solidFill>
              </a:rPr>
              <a:t>Helping Businesses Grow &amp; Succeed</a:t>
            </a:r>
          </a:p>
        </p:txBody>
      </p:sp>
      <p:pic>
        <p:nvPicPr>
          <p:cNvPr id="14" name="Picture 13" descr="FSBDCN-LOGO-REVERSE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2" y="6231815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2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6397629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Helping Businesses Grow &amp; Succeed</a:t>
            </a:r>
          </a:p>
        </p:txBody>
      </p:sp>
      <p:pic>
        <p:nvPicPr>
          <p:cNvPr id="9" name="Picture 8" descr="FSBDCN-LOGO-REVERSE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2" y="6231815"/>
            <a:ext cx="914399" cy="549989"/>
          </a:xfrm>
          <a:prstGeom prst="rect">
            <a:avLst/>
          </a:prstGeom>
        </p:spPr>
      </p:pic>
      <p:pic>
        <p:nvPicPr>
          <p:cNvPr id="11" name="Picture 10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440755">
            <a:off x="-2367568" y="1298859"/>
            <a:ext cx="6105710" cy="411527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133600" y="1600204"/>
            <a:ext cx="6553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5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eader-swoosh-cor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9144000" cy="1608667"/>
          </a:xfrm>
          <a:prstGeom prst="rect">
            <a:avLst/>
          </a:prstGeom>
        </p:spPr>
      </p:pic>
      <p:pic>
        <p:nvPicPr>
          <p:cNvPr id="11" name="Picture 10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189372">
            <a:off x="3270999" y="2558239"/>
            <a:ext cx="6093628" cy="41071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 descr="FSBDCN-LOGO-COLOR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2" y="6230874"/>
            <a:ext cx="914399" cy="550926"/>
          </a:xfrm>
          <a:prstGeom prst="rect">
            <a:avLst/>
          </a:prstGeom>
        </p:spPr>
      </p:pic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1447800" y="6340479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sz="900" dirty="0">
                <a:solidFill>
                  <a:srgbClr val="D11242"/>
                </a:solidFill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271753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>
                <a:solidFill>
                  <a:srgbClr val="002D62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FSBDCN-LOGO-COLOR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2" y="6230874"/>
            <a:ext cx="914399" cy="550926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1447800" y="6340479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sz="900" dirty="0">
                <a:solidFill>
                  <a:srgbClr val="D11242"/>
                </a:solidFill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1663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corner-swoos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67200" y="5638803"/>
            <a:ext cx="4876800" cy="1219201"/>
          </a:xfrm>
          <a:prstGeom prst="rect">
            <a:avLst/>
          </a:prstGeom>
        </p:spPr>
      </p:pic>
      <p:pic>
        <p:nvPicPr>
          <p:cNvPr id="9" name="Picture 8" descr="city-scap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415" y="5791204"/>
            <a:ext cx="6723017" cy="1084217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9"/>
            <a:ext cx="259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dirty="0">
                <a:solidFill>
                  <a:prstClr val="white"/>
                </a:solidFill>
              </a:rPr>
              <a:t>Helping Businesses Grow &amp; Succeed</a:t>
            </a:r>
          </a:p>
        </p:txBody>
      </p:sp>
      <p:pic>
        <p:nvPicPr>
          <p:cNvPr id="12" name="Picture 11" descr="FSBDCN-LOGO-REVERSE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8202" y="6231815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9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34" r:id="rId11"/>
    <p:sldLayoutId id="2147483735" r:id="rId12"/>
    <p:sldLayoutId id="2147483736" r:id="rId13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crdownload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vetbiz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153" y="6099586"/>
            <a:ext cx="3065929" cy="758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26" y="2973810"/>
            <a:ext cx="9144000" cy="1557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Presented by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Rafael Cruz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Assistant Director, Florida SBDC at FAU</a:t>
            </a:r>
          </a:p>
          <a:p>
            <a:pPr marL="0" indent="0">
              <a:buNone/>
            </a:pPr>
            <a:endParaRPr 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8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INTERNATIONAL TRADE</a:t>
            </a:r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6E833281-5C71-4FB5-86BD-1AF0D21A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660"/>
            <a:ext cx="9144000" cy="5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455"/>
            <a:ext cx="8229600" cy="2874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Services</a:t>
            </a:r>
            <a:r>
              <a:rPr lang="en-US" dirty="0">
                <a:solidFill>
                  <a:schemeClr val="tx2"/>
                </a:solidFill>
              </a:rPr>
              <a:t> -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One-on-one consulting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Guidance on country requirements for products.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Guidance on Trade License requirements.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Access to Intl Trade resources.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Training events on International Trade topics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5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151626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69" y="811658"/>
            <a:ext cx="8476179" cy="512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Export Marketing Plan Services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Assists qualified new-to-export manufacturers and service providers with overseas growth strategies through the development of customized Export Marketing Plans. 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Provided in partnership with Enterprise Florida and the U.S. Commercial Services.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The Export Marketing Plan includes: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 thorough readiness assessment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Industry and market analysis with target market recommendations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 review of overseas trade opportunities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An action plan that may include trade mission participation.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22645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BUSINESS RESILIENCY</a:t>
            </a:r>
          </a:p>
        </p:txBody>
      </p:sp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FB766B88-ACAC-4D4E-8C73-6D56E3F39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34"/>
            <a:ext cx="9144000" cy="52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72" y="1462447"/>
            <a:ext cx="8306656" cy="3933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Services</a:t>
            </a:r>
            <a:r>
              <a:rPr lang="en-US" dirty="0">
                <a:solidFill>
                  <a:schemeClr val="tx2"/>
                </a:solidFill>
              </a:rPr>
              <a:t> -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One-on-one consulting.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Guidance on resources.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Disaster Prep plan development.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Resiliency plan development.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Training events on Resiliency topics.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</a:t>
            </a:r>
            <a:r>
              <a:rPr lang="en-US" b="1" dirty="0">
                <a:solidFill>
                  <a:srgbClr val="C00000"/>
                </a:solidFill>
              </a:rPr>
              <a:t>DISASTER LOAN ASSISTANCE –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prepare a “Records to Go” file NOW.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5087"/>
            <a:ext cx="9144000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BUSINESS RESILIENCY / CONTINUATION</a:t>
            </a:r>
          </a:p>
        </p:txBody>
      </p:sp>
    </p:spTree>
    <p:extLst>
      <p:ext uri="{BB962C8B-B14F-4D97-AF65-F5344CB8AC3E}">
        <p14:creationId xmlns:p14="http://schemas.microsoft.com/office/powerpoint/2010/main" val="348795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4319451" y="4981304"/>
            <a:ext cx="4615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SBDC.FAU.EDU</a:t>
            </a:r>
          </a:p>
        </p:txBody>
      </p:sp>
      <p:pic>
        <p:nvPicPr>
          <p:cNvPr id="3" name="Picture 2" descr="DSC_0036-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679157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26719" y="4876800"/>
            <a:ext cx="3953691" cy="1619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800" b="1" dirty="0">
                <a:solidFill>
                  <a:srgbClr val="002D62"/>
                </a:solidFill>
              </a:rPr>
              <a:t>When disaster strikes, we are there to help businesses recover.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9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00152"/>
            <a:ext cx="9144000" cy="60118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GOVERNMENT CONTRACTING</a:t>
            </a:r>
          </a:p>
        </p:txBody>
      </p:sp>
      <p:pic>
        <p:nvPicPr>
          <p:cNvPr id="5" name="Picture 4" descr="A fla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9333B722-4C24-4D41-856F-581AEA81A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110"/>
            <a:ext cx="9144000" cy="53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666"/>
            <a:ext cx="8229600" cy="5086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Services</a:t>
            </a:r>
            <a:r>
              <a:rPr lang="en-US" dirty="0">
                <a:solidFill>
                  <a:schemeClr val="tx2"/>
                </a:solidFill>
              </a:rPr>
              <a:t> -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One-on-one consulting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Guidance on government procurement and contracting requirements.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Access to government procurement resources.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Training events on government procurement topics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Bid/Proposal Preparation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Solicitation/Bid analysis.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Review of GSA Schedule solicitations.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Identification of cost elements.</a:t>
            </a:r>
          </a:p>
          <a:p>
            <a:pPr marL="0" indent="0">
              <a:buNone/>
            </a:pPr>
            <a:endParaRPr lang="en-US" sz="165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GOVERNMENT CONTRACTING</a:t>
            </a:r>
          </a:p>
        </p:txBody>
      </p:sp>
    </p:spTree>
    <p:extLst>
      <p:ext uri="{BB962C8B-B14F-4D97-AF65-F5344CB8AC3E}">
        <p14:creationId xmlns:p14="http://schemas.microsoft.com/office/powerpoint/2010/main" val="136708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152"/>
            <a:ext cx="8229600" cy="481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Help with Certifications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such as 8(a), Women-owned Small business, </a:t>
            </a:r>
            <a:r>
              <a:rPr lang="en-US" dirty="0" err="1">
                <a:solidFill>
                  <a:schemeClr val="tx2"/>
                </a:solidFill>
              </a:rPr>
              <a:t>Hubzone</a:t>
            </a:r>
            <a:r>
              <a:rPr lang="en-US" dirty="0">
                <a:solidFill>
                  <a:schemeClr val="tx2"/>
                </a:solidFill>
              </a:rPr>
              <a:t> and State certifications.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Assistance with the Veteran-Owned Small business verification program and other veteran initiatives.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Marketing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Identifying bid opportunities.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Information on government buying activities.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Potential subcontracting opportunities.</a:t>
            </a:r>
          </a:p>
          <a:p>
            <a:pPr marL="0" indent="0">
              <a:buNone/>
            </a:pPr>
            <a:endParaRPr lang="en-US" sz="165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GOVERNMENT CONTRACTING</a:t>
            </a:r>
          </a:p>
        </p:txBody>
      </p:sp>
    </p:spTree>
    <p:extLst>
      <p:ext uri="{BB962C8B-B14F-4D97-AF65-F5344CB8AC3E}">
        <p14:creationId xmlns:p14="http://schemas.microsoft.com/office/powerpoint/2010/main" val="175416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ACCESS to CAPITAL</a:t>
            </a:r>
          </a:p>
        </p:txBody>
      </p:sp>
      <p:pic>
        <p:nvPicPr>
          <p:cNvPr id="5" name="Picture 4" descr="A close-up of a dollar bill&#10;&#10;Description automatically generated">
            <a:extLst>
              <a:ext uri="{FF2B5EF4-FFF2-40B4-BE49-F238E27FC236}">
                <a16:creationId xmlns:a16="http://schemas.microsoft.com/office/drawing/2014/main" id="{1EBD06F5-7E18-4C91-B6D6-0C6CBC5D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303"/>
            <a:ext cx="9144000" cy="52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>
            <a:extLst>
              <a:ext uri="{FF2B5EF4-FFF2-40B4-BE49-F238E27FC236}">
                <a16:creationId xmlns:a16="http://schemas.microsoft.com/office/drawing/2014/main" id="{338D7308-F4DE-1330-0FC0-919D906A57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7488" y="2417763"/>
            <a:ext cx="8709025" cy="20383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70C0"/>
                </a:solidFill>
              </a:rPr>
              <a:t>The SBDC network is funded in part through a cooperative agreement with the U.S. Small Business Administration.</a:t>
            </a:r>
          </a:p>
          <a:p>
            <a:pPr algn="ctr" eaLnBrk="1" hangingPunct="1"/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8951ED-93D4-15CC-78A1-66863775CB9F}"/>
              </a:ext>
            </a:extLst>
          </p:cNvPr>
          <p:cNvSpPr txBox="1">
            <a:spLocks/>
          </p:cNvSpPr>
          <p:nvPr/>
        </p:nvSpPr>
        <p:spPr>
          <a:xfrm>
            <a:off x="457200" y="2514600"/>
            <a:ext cx="82296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j-lt"/>
              <a:ea typeface="Malgun Gothic" pitchFamily="34" charset="-12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9FDFC2-2342-38A4-AC81-819639C2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1000"/>
            <a:ext cx="4038600" cy="1476375"/>
          </a:xfrm>
          <a:prstGeom prst="rect">
            <a:avLst/>
          </a:prstGeom>
        </p:spPr>
      </p:pic>
      <p:pic>
        <p:nvPicPr>
          <p:cNvPr id="32773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C0B36FCF-9E23-6876-7607-A845327E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505936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89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915"/>
            <a:ext cx="8229600" cy="462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Services</a:t>
            </a:r>
            <a:r>
              <a:rPr lang="en-US" dirty="0">
                <a:solidFill>
                  <a:schemeClr val="tx2"/>
                </a:solidFill>
              </a:rPr>
              <a:t> -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One-on-one consulting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Business Plan development.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Guidance on loan requirements.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Loan Package development.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Sources of Capital Access.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•	Training on Capital Access topics.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5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52"/>
            <a:ext cx="8229600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ACCESS to CAPITAL</a:t>
            </a:r>
          </a:p>
        </p:txBody>
      </p:sp>
    </p:spTree>
    <p:extLst>
      <p:ext uri="{BB962C8B-B14F-4D97-AF65-F5344CB8AC3E}">
        <p14:creationId xmlns:p14="http://schemas.microsoft.com/office/powerpoint/2010/main" val="3382817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957944"/>
            <a:ext cx="9144000" cy="5318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002D62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Strategic Planning</a:t>
            </a:r>
          </a:p>
          <a:p>
            <a:pPr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C00000"/>
                </a:solidFill>
              </a:rPr>
              <a:t>Market Analysis</a:t>
            </a:r>
          </a:p>
          <a:p>
            <a:pPr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C00000"/>
                </a:solidFill>
              </a:rPr>
              <a:t>Business Plan Development</a:t>
            </a:r>
          </a:p>
          <a:p>
            <a:pPr marL="112713"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C00000"/>
                </a:solidFill>
              </a:rPr>
              <a:t>Financial Analysis</a:t>
            </a:r>
          </a:p>
          <a:p>
            <a:pPr marL="112713"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C00000"/>
                </a:solidFill>
              </a:rPr>
              <a:t>Start-up Assistance</a:t>
            </a:r>
          </a:p>
          <a:p>
            <a:pPr marL="112713"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C00000"/>
                </a:solidFill>
              </a:rPr>
              <a:t>Digital Marketing</a:t>
            </a:r>
          </a:p>
          <a:p>
            <a:pPr marL="112713"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C00000"/>
                </a:solidFill>
              </a:rPr>
              <a:t>Branding</a:t>
            </a:r>
          </a:p>
          <a:p>
            <a:pPr lvl="0" algn="ctr">
              <a:spcBef>
                <a:spcPct val="2000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2866AC"/>
                </a:solidFill>
              </a:rPr>
              <a:t>       </a:t>
            </a:r>
            <a:r>
              <a:rPr lang="en-US" sz="3000" b="1" dirty="0">
                <a:solidFill>
                  <a:srgbClr val="D11242"/>
                </a:solidFill>
              </a:rPr>
              <a:t>    </a:t>
            </a:r>
          </a:p>
          <a:p>
            <a:pPr lvl="0" algn="ctr">
              <a:spcBef>
                <a:spcPct val="20000"/>
              </a:spcBef>
            </a:pPr>
            <a:endParaRPr lang="en-US" sz="2000" dirty="0">
              <a:solidFill>
                <a:srgbClr val="D11242"/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sz="2000" b="1" dirty="0">
              <a:solidFill>
                <a:srgbClr val="D11242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000" b="1" dirty="0">
                <a:solidFill>
                  <a:srgbClr val="D11242"/>
                </a:solidFill>
              </a:rPr>
              <a:t>  </a:t>
            </a:r>
          </a:p>
          <a:p>
            <a:pPr lvl="0" algn="ctr">
              <a:spcBef>
                <a:spcPct val="20000"/>
              </a:spcBef>
            </a:pPr>
            <a:endParaRPr lang="en-US" sz="2000" b="1" dirty="0">
              <a:solidFill>
                <a:srgbClr val="D11242"/>
              </a:solidFill>
            </a:endParaRPr>
          </a:p>
          <a:p>
            <a:pPr lvl="0" algn="ctr">
              <a:spcBef>
                <a:spcPct val="20000"/>
              </a:spcBef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D1124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9338"/>
            <a:ext cx="8229600" cy="8186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b="1" dirty="0">
                <a:latin typeface="+mn-lt"/>
              </a:rPr>
              <a:t>Additional Core Services</a:t>
            </a:r>
          </a:p>
        </p:txBody>
      </p:sp>
    </p:spTree>
    <p:extLst>
      <p:ext uri="{BB962C8B-B14F-4D97-AF65-F5344CB8AC3E}">
        <p14:creationId xmlns:p14="http://schemas.microsoft.com/office/powerpoint/2010/main" val="257361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6FB4A6DC-F59D-4B90-B0EB-92BC63987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956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95625"/>
            <a:ext cx="9144000" cy="112340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Arial Black" panose="020B0A04020102020204" pitchFamily="34" charset="0"/>
              </a:rPr>
              <a:t>sbdc.fau.edu</a:t>
            </a:r>
          </a:p>
        </p:txBody>
      </p:sp>
    </p:spTree>
    <p:extLst>
      <p:ext uri="{BB962C8B-B14F-4D97-AF65-F5344CB8AC3E}">
        <p14:creationId xmlns:p14="http://schemas.microsoft.com/office/powerpoint/2010/main" val="8295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06338" y="2224965"/>
            <a:ext cx="6360817" cy="8667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D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2866AC"/>
                </a:solidFill>
                <a:latin typeface="+mn-lt"/>
                <a:ea typeface="+mn-ea"/>
                <a:cs typeface="+mn-cs"/>
              </a:rPr>
              <a:t>State Designated as Florida’s Principal Provider </a:t>
            </a:r>
            <a:br>
              <a:rPr lang="en-US" sz="2400" b="1" dirty="0">
                <a:solidFill>
                  <a:srgbClr val="2866AC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2866AC"/>
                </a:solidFill>
                <a:latin typeface="+mn-lt"/>
                <a:ea typeface="+mn-ea"/>
                <a:cs typeface="+mn-cs"/>
              </a:rPr>
              <a:t>of Small Business Assistance </a:t>
            </a:r>
            <a:r>
              <a:rPr lang="en-US" sz="2400" dirty="0">
                <a:solidFill>
                  <a:srgbClr val="2866AC"/>
                </a:solidFill>
                <a:latin typeface="+mn-lt"/>
                <a:ea typeface="+mn-ea"/>
                <a:cs typeface="+mn-cs"/>
              </a:rPr>
              <a:t>[288.001, Fla. Stat.]</a:t>
            </a:r>
            <a:endParaRPr lang="en-US" sz="2400" dirty="0">
              <a:solidFill>
                <a:srgbClr val="2866AC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683" y="894067"/>
            <a:ext cx="324736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solidFill>
                  <a:srgbClr val="002060"/>
                </a:solidFill>
              </a:rPr>
              <a:t>Who Are We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6019801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404855" y="3672765"/>
            <a:ext cx="3162300" cy="19520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D11242"/>
                </a:solidFill>
              </a:rPr>
              <a:t>Network of PARTNERS</a:t>
            </a:r>
            <a:endParaRPr lang="en-US" sz="2400" b="1" dirty="0">
              <a:solidFill>
                <a:srgbClr val="002D62"/>
              </a:solidFill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D62"/>
                </a:solidFill>
                <a:ea typeface="+mj-ea"/>
                <a:cs typeface="+mj-cs"/>
              </a:rPr>
              <a:t>SBA, DLA, State of Florida, State Universities and Colleges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Antonio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118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45417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2819400"/>
            <a:ext cx="9144000" cy="838200"/>
          </a:xfrm>
          <a:prstGeom prst="rect">
            <a:avLst/>
          </a:prstGeom>
          <a:solidFill>
            <a:srgbClr val="002D62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D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Florida SBDC Workforce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5800" y="3733800"/>
            <a:ext cx="8686800" cy="3459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400" b="1" dirty="0"/>
              <a:t>Experienced Professionals </a:t>
            </a:r>
            <a:br>
              <a:rPr lang="en-US" sz="2400" b="1" dirty="0"/>
            </a:br>
            <a:r>
              <a:rPr lang="en-US" sz="1800" dirty="0"/>
              <a:t>Thousands of years of business ownership experience</a:t>
            </a:r>
          </a:p>
          <a:p>
            <a:pPr>
              <a:spcBef>
                <a:spcPts val="800"/>
              </a:spcBef>
            </a:pPr>
            <a:r>
              <a:rPr lang="en-US" sz="2400" b="1" dirty="0"/>
              <a:t>Certified and Credentialed </a:t>
            </a:r>
            <a:br>
              <a:rPr lang="en-US" sz="2200" b="1" dirty="0"/>
            </a:br>
            <a:r>
              <a:rPr lang="en-US" sz="1800" dirty="0"/>
              <a:t>Maintain professional licenses and certificates in professional areas of expertise</a:t>
            </a:r>
          </a:p>
          <a:p>
            <a:pPr>
              <a:spcBef>
                <a:spcPts val="800"/>
              </a:spcBef>
            </a:pPr>
            <a:r>
              <a:rPr lang="en-US" sz="2400" b="1" dirty="0"/>
              <a:t>Community Based </a:t>
            </a:r>
            <a:br>
              <a:rPr lang="en-US" sz="2200" b="1" dirty="0"/>
            </a:br>
            <a:r>
              <a:rPr lang="en-US" sz="1800" dirty="0"/>
              <a:t>Live and work in the community they serve</a:t>
            </a:r>
          </a:p>
          <a:p>
            <a:pPr>
              <a:spcBef>
                <a:spcPts val="800"/>
              </a:spcBef>
            </a:pPr>
            <a:r>
              <a:rPr lang="en-US" sz="2400" b="1" dirty="0"/>
              <a:t>Results-Driven</a:t>
            </a:r>
            <a:r>
              <a:rPr lang="en-US" sz="2400" dirty="0"/>
              <a:t> </a:t>
            </a:r>
            <a:br>
              <a:rPr lang="en-US" sz="2200" dirty="0"/>
            </a:br>
            <a:r>
              <a:rPr lang="en-US" sz="1800" dirty="0"/>
              <a:t>Focus on business outcomes</a:t>
            </a:r>
          </a:p>
        </p:txBody>
      </p:sp>
    </p:spTree>
    <p:extLst>
      <p:ext uri="{BB962C8B-B14F-4D97-AF65-F5344CB8AC3E}">
        <p14:creationId xmlns:p14="http://schemas.microsoft.com/office/powerpoint/2010/main" val="393108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D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 dirty="0">
                <a:latin typeface="+mn-lt"/>
              </a:rPr>
              <a:t>Businesses We Serve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46255" y="1524000"/>
            <a:ext cx="55058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866A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Pre-Venture 10%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200" dirty="0"/>
              <a:t>	Exploring business feasibility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b="1" dirty="0"/>
              <a:t>Emerging 15%</a:t>
            </a:r>
            <a:endParaRPr lang="en-US" dirty="0"/>
          </a:p>
          <a:p>
            <a:pPr marL="339725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tabLst>
                <a:tab pos="339725" algn="l"/>
              </a:tabLst>
            </a:pPr>
            <a:r>
              <a:rPr lang="en-US" sz="2200" dirty="0"/>
              <a:t>In-business for less than 3 years with fewer than 3 employees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b="1" dirty="0">
                <a:solidFill>
                  <a:srgbClr val="002060"/>
                </a:solidFill>
              </a:rPr>
              <a:t>Established 75%</a:t>
            </a:r>
            <a:endParaRPr lang="en-US" dirty="0">
              <a:solidFill>
                <a:srgbClr val="002060"/>
              </a:solidFill>
            </a:endParaRPr>
          </a:p>
          <a:p>
            <a:pPr marL="339725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tabLst>
                <a:tab pos="339725" algn="l"/>
              </a:tabLst>
            </a:pPr>
            <a:r>
              <a:rPr lang="en-US" sz="2200" dirty="0"/>
              <a:t>In-business for more than 3 years more than 3 employees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8" y="1169921"/>
            <a:ext cx="2209800" cy="46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6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D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+mn-lt"/>
              </a:rPr>
              <a:t>How We Serve Business Leaders</a:t>
            </a:r>
          </a:p>
        </p:txBody>
      </p:sp>
      <p:pic>
        <p:nvPicPr>
          <p:cNvPr id="6" name="Picture 5" descr="icon-training-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24200"/>
            <a:ext cx="914400" cy="914400"/>
          </a:xfrm>
          <a:prstGeom prst="rect">
            <a:avLst/>
          </a:prstGeom>
        </p:spPr>
      </p:pic>
      <p:pic>
        <p:nvPicPr>
          <p:cNvPr id="7" name="Picture 6" descr="evaluate-red-ic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1" y="4572000"/>
            <a:ext cx="914400" cy="914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1371600"/>
            <a:ext cx="693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0000"/>
              </a:lnSpc>
            </a:pPr>
            <a:r>
              <a:rPr lang="en-US" sz="3200" b="1" dirty="0">
                <a:solidFill>
                  <a:srgbClr val="2866AC"/>
                </a:solidFill>
              </a:rPr>
              <a:t>Professional Business Consulting</a:t>
            </a:r>
            <a:r>
              <a:rPr lang="en-US" sz="4000" b="1" dirty="0">
                <a:solidFill>
                  <a:srgbClr val="2866AC"/>
                </a:solidFill>
              </a:rPr>
              <a:t> </a:t>
            </a:r>
          </a:p>
          <a:p>
            <a:pPr lvl="0">
              <a:lnSpc>
                <a:spcPct val="110000"/>
              </a:lnSpc>
            </a:pPr>
            <a:r>
              <a:rPr lang="en-US" sz="2200" dirty="0">
                <a:solidFill>
                  <a:srgbClr val="2866AC"/>
                </a:solidFill>
              </a:rPr>
              <a:t>Personalized, confidential and provided at no cost by experienced and credentialed consultants</a:t>
            </a:r>
            <a:br>
              <a:rPr lang="en-US" sz="2200" dirty="0">
                <a:solidFill>
                  <a:srgbClr val="2866AC"/>
                </a:solidFill>
              </a:rPr>
            </a:br>
            <a:endParaRPr lang="en-US" sz="2200" b="1" dirty="0">
              <a:solidFill>
                <a:srgbClr val="2866AC"/>
              </a:solidFill>
            </a:endParaRPr>
          </a:p>
          <a:p>
            <a:pPr marL="342900" lvl="0" indent="-342900">
              <a:lnSpc>
                <a:spcPct val="110000"/>
              </a:lnSpc>
            </a:pPr>
            <a:r>
              <a:rPr lang="en-US" sz="3200" b="1" dirty="0">
                <a:solidFill>
                  <a:srgbClr val="2866AC"/>
                </a:solidFill>
              </a:rPr>
              <a:t>Business &amp; Management Training</a:t>
            </a:r>
          </a:p>
          <a:p>
            <a:pPr marL="342900" lvl="0" indent="-342900">
              <a:lnSpc>
                <a:spcPct val="110000"/>
              </a:lnSpc>
            </a:pPr>
            <a:r>
              <a:rPr lang="en-US" sz="2200" dirty="0">
                <a:solidFill>
                  <a:srgbClr val="2866AC"/>
                </a:solidFill>
              </a:rPr>
              <a:t>Basics to advanced topics</a:t>
            </a:r>
            <a:br>
              <a:rPr lang="en-US" sz="2200" dirty="0">
                <a:solidFill>
                  <a:srgbClr val="2866AC"/>
                </a:solidFill>
              </a:rPr>
            </a:br>
            <a:endParaRPr lang="en-US" sz="2200" dirty="0">
              <a:solidFill>
                <a:srgbClr val="2866AC"/>
              </a:solidFill>
            </a:endParaRPr>
          </a:p>
          <a:p>
            <a:pPr marL="342900" lvl="0" indent="-342900">
              <a:lnSpc>
                <a:spcPct val="110000"/>
              </a:lnSpc>
            </a:pPr>
            <a:r>
              <a:rPr lang="en-US" sz="3200" b="1" dirty="0">
                <a:solidFill>
                  <a:srgbClr val="2866AC"/>
                </a:solidFill>
              </a:rPr>
              <a:t>Research, Data &amp; Information </a:t>
            </a:r>
          </a:p>
          <a:p>
            <a:pPr lvl="0">
              <a:lnSpc>
                <a:spcPct val="110000"/>
              </a:lnSpc>
            </a:pPr>
            <a:r>
              <a:rPr lang="en-US" sz="2200" dirty="0">
                <a:solidFill>
                  <a:srgbClr val="2866AC"/>
                </a:solidFill>
              </a:rPr>
              <a:t>Business information for better decision-making</a:t>
            </a:r>
          </a:p>
        </p:txBody>
      </p:sp>
      <p:pic>
        <p:nvPicPr>
          <p:cNvPr id="9" name="Picture 8" descr="bubble_consulting_ch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554162"/>
            <a:ext cx="991105" cy="9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3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1241"/>
            <a:ext cx="9144000" cy="44692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2060"/>
                </a:solidFill>
              </a:rPr>
              <a:t>90 percent of businesses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2D62"/>
                </a:solidFill>
              </a:rPr>
              <a:t>fail for one of three reasons…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2D62"/>
              </a:solidFill>
            </a:endParaRPr>
          </a:p>
          <a:p>
            <a:pPr lvl="1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D62"/>
                </a:solidFill>
              </a:rPr>
              <a:t>Lack of </a:t>
            </a:r>
            <a:r>
              <a:rPr lang="en-US" sz="4000" b="1" dirty="0">
                <a:solidFill>
                  <a:srgbClr val="D11242"/>
                </a:solidFill>
              </a:rPr>
              <a:t>Knowledge</a:t>
            </a:r>
            <a:endParaRPr lang="en-US" sz="3200" b="1" dirty="0">
              <a:solidFill>
                <a:srgbClr val="D11242"/>
              </a:solidFill>
            </a:endParaRPr>
          </a:p>
          <a:p>
            <a:pPr lvl="1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D62"/>
                </a:solidFill>
              </a:rPr>
              <a:t>Lack of </a:t>
            </a:r>
            <a:r>
              <a:rPr lang="en-US" sz="4000" b="1" dirty="0">
                <a:solidFill>
                  <a:srgbClr val="D11242"/>
                </a:solidFill>
              </a:rPr>
              <a:t>Experience</a:t>
            </a:r>
          </a:p>
          <a:p>
            <a:pPr lvl="1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D62"/>
                </a:solidFill>
              </a:rPr>
              <a:t>Lack of </a:t>
            </a:r>
            <a:r>
              <a:rPr lang="en-US" sz="4000" b="1" dirty="0">
                <a:solidFill>
                  <a:srgbClr val="D11242"/>
                </a:solidFill>
              </a:rPr>
              <a:t>Capital</a:t>
            </a:r>
            <a:endParaRPr lang="en-US" sz="3600" b="1" dirty="0">
              <a:solidFill>
                <a:srgbClr val="D11242"/>
              </a:solidFill>
            </a:endParaRPr>
          </a:p>
          <a:p>
            <a:pPr marL="0" indent="0">
              <a:buNone/>
            </a:pPr>
            <a:endParaRPr lang="en-US" sz="16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1273"/>
            <a:ext cx="8839200" cy="48258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1273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33489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D62"/>
                </a:solidFill>
              </a:rPr>
              <a:t>Top Challenges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D62"/>
                </a:solidFill>
              </a:rPr>
              <a:t>Facing Florida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24929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1919" y="100152"/>
            <a:ext cx="9215919" cy="6011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SPECIALIZED SERVICES</a:t>
            </a:r>
          </a:p>
        </p:txBody>
      </p:sp>
      <p:pic>
        <p:nvPicPr>
          <p:cNvPr id="3" name="Picture 2" descr="A picture containing text, shark, night sky&#10;&#10;Description automatically generated">
            <a:extLst>
              <a:ext uri="{FF2B5EF4-FFF2-40B4-BE49-F238E27FC236}">
                <a16:creationId xmlns:a16="http://schemas.microsoft.com/office/drawing/2014/main" id="{8D90E180-1889-4B68-8540-BF04DC9E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340"/>
            <a:ext cx="9144000" cy="53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4677"/>
      </p:ext>
    </p:extLst>
  </p:cSld>
  <p:clrMapOvr>
    <a:masterClrMapping/>
  </p:clrMapOvr>
</p:sld>
</file>

<file path=ppt/theme/theme1.xml><?xml version="1.0" encoding="utf-8"?>
<a:theme xmlns:a="http://schemas.openxmlformats.org/drawingml/2006/main" name="FSBDCN-Branded-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7801</TotalTime>
  <Words>610</Words>
  <Application>Microsoft Office PowerPoint</Application>
  <PresentationFormat>On-screen Show (4:3)</PresentationFormat>
  <Paragraphs>120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Malgun Gothic</vt:lpstr>
      <vt:lpstr>Antonio</vt:lpstr>
      <vt:lpstr>Arial</vt:lpstr>
      <vt:lpstr>Arial Black</vt:lpstr>
      <vt:lpstr>Calibri</vt:lpstr>
      <vt:lpstr>FSBDCN-Branded-Template2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SPECIALIZED SERVICES</vt:lpstr>
      <vt:lpstr>INTERNATIONAL TRADE</vt:lpstr>
      <vt:lpstr>INTERNATIONAL TRADE</vt:lpstr>
      <vt:lpstr>INTERNATIONAL TRADE</vt:lpstr>
      <vt:lpstr>BUSINESS RESILIENCY</vt:lpstr>
      <vt:lpstr>BUSINESS RESILIENCY / CONTINUATION</vt:lpstr>
      <vt:lpstr>PowerPoint Presentation</vt:lpstr>
      <vt:lpstr>GOVERNMENT CONTRACTING</vt:lpstr>
      <vt:lpstr>GOVERNMENT CONTRACTING</vt:lpstr>
      <vt:lpstr>GOVERNMENT CONTRACTING</vt:lpstr>
      <vt:lpstr>ACCESS to CAPITAL</vt:lpstr>
      <vt:lpstr>ACCESS to CAPITAL</vt:lpstr>
      <vt:lpstr>Additional Core Services</vt:lpstr>
      <vt:lpstr>sbdc.fau.edu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Small Business Development Center</dc:title>
  <dc:creator>Rochelle Nolan</dc:creator>
  <cp:lastModifiedBy>Karen Rose</cp:lastModifiedBy>
  <cp:revision>200</cp:revision>
  <cp:lastPrinted>2018-05-08T20:25:55Z</cp:lastPrinted>
  <dcterms:created xsi:type="dcterms:W3CDTF">2016-04-29T22:15:50Z</dcterms:created>
  <dcterms:modified xsi:type="dcterms:W3CDTF">2024-10-29T23:31:20Z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