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Extenda 60 Giga" panose="020B0604020202020204" charset="0"/>
      <p:regular r:id="rId22"/>
    </p:embeddedFont>
    <p:embeddedFont>
      <p:font typeface="Montserrat Classic" panose="020B0604020202020204" charset="0"/>
      <p:regular r:id="rId23"/>
    </p:embeddedFont>
    <p:embeddedFont>
      <p:font typeface="Montserrat Classic Bold" panose="020B0604020202020204" charset="0"/>
      <p:regular r:id="rId24"/>
    </p:embeddedFont>
    <p:embeddedFont>
      <p:font typeface="Montserrat Light" panose="00000400000000000000" pitchFamily="2" charset="0"/>
      <p:regular r:id="rId25"/>
    </p:embeddedFont>
    <p:embeddedFont>
      <p:font typeface="Montserrat Light Bold" panose="020B0604020202020204" charset="0"/>
      <p:regular r:id="rId26"/>
    </p:embeddedFont>
    <p:embeddedFont>
      <p:font typeface="Montserrat Light Italics" panose="020B0604020202020204" charset="0"/>
      <p:regular r:id="rId27"/>
    </p:embeddedFont>
    <p:embeddedFont>
      <p:font typeface="Scandilover Script"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grpSp>
        <p:nvGrpSpPr>
          <p:cNvPr id="3" name="Group 3"/>
          <p:cNvGrpSpPr/>
          <p:nvPr/>
        </p:nvGrpSpPr>
        <p:grpSpPr>
          <a:xfrm>
            <a:off x="1312876" y="1255334"/>
            <a:ext cx="8115300" cy="6220669"/>
            <a:chOff x="0" y="0"/>
            <a:chExt cx="10820400" cy="8294226"/>
          </a:xfrm>
        </p:grpSpPr>
        <p:sp>
          <p:nvSpPr>
            <p:cNvPr id="4" name="AutoShape 4"/>
            <p:cNvSpPr/>
            <p:nvPr/>
          </p:nvSpPr>
          <p:spPr>
            <a:xfrm>
              <a:off x="0" y="0"/>
              <a:ext cx="10820400" cy="8294226"/>
            </a:xfrm>
            <a:prstGeom prst="rect">
              <a:avLst/>
            </a:prstGeom>
            <a:solidFill>
              <a:srgbClr val="CB0200">
                <a:alpha val="77647"/>
              </a:srgbClr>
            </a:solidFill>
          </p:spPr>
          <p:txBody>
            <a:bodyPr/>
            <a:lstStyle/>
            <a:p>
              <a:endParaRPr lang="en-US"/>
            </a:p>
          </p:txBody>
        </p:sp>
        <p:sp>
          <p:nvSpPr>
            <p:cNvPr id="5" name="TextBox 5"/>
            <p:cNvSpPr txBox="1"/>
            <p:nvPr/>
          </p:nvSpPr>
          <p:spPr>
            <a:xfrm>
              <a:off x="685730" y="626470"/>
              <a:ext cx="9433171" cy="3403600"/>
            </a:xfrm>
            <a:prstGeom prst="rect">
              <a:avLst/>
            </a:prstGeom>
          </p:spPr>
          <p:txBody>
            <a:bodyPr lIns="0" tIns="0" rIns="0" bIns="0" rtlCol="0" anchor="t">
              <a:spAutoFit/>
            </a:bodyPr>
            <a:lstStyle/>
            <a:p>
              <a:pPr algn="l">
                <a:lnSpc>
                  <a:spcPts val="5039"/>
                </a:lnSpc>
              </a:pPr>
              <a:r>
                <a:rPr lang="en-US" sz="4199" b="1">
                  <a:solidFill>
                    <a:srgbClr val="FFFEE6">
                      <a:alpha val="77647"/>
                    </a:srgbClr>
                  </a:solidFill>
                  <a:latin typeface="Montserrat Classic Bold"/>
                  <a:ea typeface="Montserrat Classic Bold"/>
                  <a:cs typeface="Montserrat Classic Bold"/>
                  <a:sym typeface="Montserrat Classic Bold"/>
                </a:rPr>
                <a:t>Community Resources and Support for Underserved Communities</a:t>
              </a:r>
            </a:p>
          </p:txBody>
        </p:sp>
        <p:sp>
          <p:nvSpPr>
            <p:cNvPr id="6" name="TextBox 6"/>
            <p:cNvSpPr txBox="1"/>
            <p:nvPr/>
          </p:nvSpPr>
          <p:spPr>
            <a:xfrm>
              <a:off x="685730" y="5224276"/>
              <a:ext cx="9448940" cy="2443480"/>
            </a:xfrm>
            <a:prstGeom prst="rect">
              <a:avLst/>
            </a:prstGeom>
          </p:spPr>
          <p:txBody>
            <a:bodyPr lIns="0" tIns="0" rIns="0" bIns="0" rtlCol="0" anchor="t">
              <a:spAutoFit/>
            </a:bodyPr>
            <a:lstStyle/>
            <a:p>
              <a:pPr algn="l">
                <a:lnSpc>
                  <a:spcPts val="2940"/>
                </a:lnSpc>
              </a:pPr>
              <a:r>
                <a:rPr lang="en-US" sz="2100" i="1" spc="10">
                  <a:solidFill>
                    <a:srgbClr val="FFFFFF">
                      <a:alpha val="77647"/>
                    </a:srgbClr>
                  </a:solidFill>
                  <a:latin typeface="Montserrat Classic"/>
                  <a:ea typeface="Montserrat Classic"/>
                  <a:cs typeface="Montserrat Classic"/>
                  <a:sym typeface="Montserrat Classic"/>
                </a:rPr>
                <a:t>CENTRAL COUNTY COMMUNITY DEVELOPMENT CORPORATION</a:t>
              </a:r>
            </a:p>
            <a:p>
              <a:pPr algn="l">
                <a:lnSpc>
                  <a:spcPts val="2940"/>
                </a:lnSpc>
              </a:pPr>
              <a:endParaRPr lang="en-US" sz="2100" i="1" spc="10">
                <a:solidFill>
                  <a:srgbClr val="FFFFFF">
                    <a:alpha val="77647"/>
                  </a:srgbClr>
                </a:solidFill>
                <a:latin typeface="Montserrat Classic"/>
                <a:ea typeface="Montserrat Classic"/>
                <a:cs typeface="Montserrat Classic"/>
                <a:sym typeface="Montserrat Classic"/>
              </a:endParaRPr>
            </a:p>
            <a:p>
              <a:pPr algn="l">
                <a:lnSpc>
                  <a:spcPts val="2940"/>
                </a:lnSpc>
              </a:pPr>
              <a:r>
                <a:rPr lang="en-US" sz="2100" i="1" spc="10">
                  <a:solidFill>
                    <a:srgbClr val="FFFFFF">
                      <a:alpha val="77647"/>
                    </a:srgbClr>
                  </a:solidFill>
                  <a:latin typeface="Montserrat Classic"/>
                  <a:ea typeface="Montserrat Classic"/>
                  <a:cs typeface="Montserrat Classic"/>
                  <a:sym typeface="Montserrat Classic"/>
                </a:rPr>
                <a:t>URBAN LEAGUE OF BROWARD COUNTY</a:t>
              </a:r>
            </a:p>
            <a:p>
              <a:pPr algn="l">
                <a:lnSpc>
                  <a:spcPts val="2940"/>
                </a:lnSpc>
              </a:pPr>
              <a:endParaRPr lang="en-US" sz="2100" i="1" spc="10">
                <a:solidFill>
                  <a:srgbClr val="FFFFFF">
                    <a:alpha val="77647"/>
                  </a:srgbClr>
                </a:solidFill>
                <a:latin typeface="Montserrat Classic"/>
                <a:ea typeface="Montserrat Classic"/>
                <a:cs typeface="Montserrat Classic"/>
                <a:sym typeface="Montserrat Classic"/>
              </a:endParaRPr>
            </a:p>
          </p:txBody>
        </p:sp>
        <p:sp>
          <p:nvSpPr>
            <p:cNvPr id="7" name="AutoShape 7"/>
            <p:cNvSpPr/>
            <p:nvPr/>
          </p:nvSpPr>
          <p:spPr>
            <a:xfrm>
              <a:off x="685730" y="4572347"/>
              <a:ext cx="3172846" cy="132248"/>
            </a:xfrm>
            <a:prstGeom prst="rect">
              <a:avLst/>
            </a:prstGeom>
            <a:solidFill>
              <a:srgbClr val="F8CF2C">
                <a:alpha val="77647"/>
              </a:srgbClr>
            </a:solidFill>
          </p:spPr>
          <p:txBody>
            <a:bodyPr/>
            <a:lstStyle/>
            <a:p>
              <a:endParaRPr lang="en-US"/>
            </a:p>
          </p:txBody>
        </p:sp>
      </p:grpSp>
      <p:grpSp>
        <p:nvGrpSpPr>
          <p:cNvPr id="8" name="Group 8"/>
          <p:cNvGrpSpPr/>
          <p:nvPr/>
        </p:nvGrpSpPr>
        <p:grpSpPr>
          <a:xfrm>
            <a:off x="9658435" y="9186375"/>
            <a:ext cx="7600865" cy="627972"/>
            <a:chOff x="0" y="0"/>
            <a:chExt cx="10134486" cy="837296"/>
          </a:xfrm>
        </p:grpSpPr>
        <p:sp>
          <p:nvSpPr>
            <p:cNvPr id="9" name="TextBox 9"/>
            <p:cNvSpPr txBox="1"/>
            <p:nvPr/>
          </p:nvSpPr>
          <p:spPr>
            <a:xfrm>
              <a:off x="0" y="484236"/>
              <a:ext cx="10134486" cy="353060"/>
            </a:xfrm>
            <a:prstGeom prst="rect">
              <a:avLst/>
            </a:prstGeom>
          </p:spPr>
          <p:txBody>
            <a:bodyPr lIns="0" tIns="0" rIns="0" bIns="0" rtlCol="0" anchor="t">
              <a:spAutoFit/>
            </a:bodyPr>
            <a:lstStyle/>
            <a:p>
              <a:pPr algn="r">
                <a:lnSpc>
                  <a:spcPts val="2100"/>
                </a:lnSpc>
              </a:pPr>
              <a:r>
                <a:rPr lang="en-US" sz="1500" b="1">
                  <a:solidFill>
                    <a:srgbClr val="FFFEE6"/>
                  </a:solidFill>
                  <a:latin typeface="Montserrat Light Bold"/>
                  <a:ea typeface="Montserrat Light Bold"/>
                  <a:cs typeface="Montserrat Light Bold"/>
                  <a:sym typeface="Montserrat Light Bold"/>
                </a:rPr>
                <a:t>October 2024</a:t>
              </a:r>
            </a:p>
          </p:txBody>
        </p:sp>
        <p:sp>
          <p:nvSpPr>
            <p:cNvPr id="10" name="AutoShape 10"/>
            <p:cNvSpPr/>
            <p:nvPr/>
          </p:nvSpPr>
          <p:spPr>
            <a:xfrm>
              <a:off x="6820407" y="0"/>
              <a:ext cx="3314079" cy="138135"/>
            </a:xfrm>
            <a:prstGeom prst="rect">
              <a:avLst/>
            </a:prstGeom>
            <a:solidFill>
              <a:srgbClr val="F8CF2C"/>
            </a:solidFill>
          </p:spPr>
          <p:txBody>
            <a:bodyPr/>
            <a:lstStyle/>
            <a:p>
              <a:endParaRPr lang="en-US"/>
            </a:p>
          </p:txBody>
        </p:sp>
      </p:grpSp>
      <p:sp>
        <p:nvSpPr>
          <p:cNvPr id="11" name="Freeform 11"/>
          <p:cNvSpPr/>
          <p:nvPr/>
        </p:nvSpPr>
        <p:spPr>
          <a:xfrm>
            <a:off x="14390423" y="8068785"/>
            <a:ext cx="3106453" cy="858511"/>
          </a:xfrm>
          <a:custGeom>
            <a:avLst/>
            <a:gdLst/>
            <a:ahLst/>
            <a:cxnLst/>
            <a:rect l="l" t="t" r="r" b="b"/>
            <a:pathLst>
              <a:path w="3106453" h="858511">
                <a:moveTo>
                  <a:pt x="0" y="0"/>
                </a:moveTo>
                <a:lnTo>
                  <a:pt x="3106453" y="0"/>
                </a:lnTo>
                <a:lnTo>
                  <a:pt x="3106453" y="858510"/>
                </a:lnTo>
                <a:lnTo>
                  <a:pt x="0" y="858510"/>
                </a:lnTo>
                <a:lnTo>
                  <a:pt x="0" y="0"/>
                </a:lnTo>
                <a:close/>
              </a:path>
            </a:pathLst>
          </a:custGeom>
          <a:blipFill>
            <a:blip r:embed="rId3">
              <a:alphaModFix amt="61000"/>
            </a:blip>
            <a:stretch>
              <a:fillRect/>
            </a:stretch>
          </a:blipFill>
        </p:spPr>
        <p:txBody>
          <a:bodyPr/>
          <a:lstStyle/>
          <a:p>
            <a:endParaRPr lang="en-US"/>
          </a:p>
        </p:txBody>
      </p:sp>
      <p:sp>
        <p:nvSpPr>
          <p:cNvPr id="12" name="Freeform 12"/>
          <p:cNvSpPr/>
          <p:nvPr/>
        </p:nvSpPr>
        <p:spPr>
          <a:xfrm>
            <a:off x="14345180" y="6141800"/>
            <a:ext cx="3637100" cy="1199900"/>
          </a:xfrm>
          <a:custGeom>
            <a:avLst/>
            <a:gdLst/>
            <a:ahLst/>
            <a:cxnLst/>
            <a:rect l="l" t="t" r="r" b="b"/>
            <a:pathLst>
              <a:path w="3637100" h="1199900">
                <a:moveTo>
                  <a:pt x="0" y="0"/>
                </a:moveTo>
                <a:lnTo>
                  <a:pt x="3637101" y="0"/>
                </a:lnTo>
                <a:lnTo>
                  <a:pt x="3637101" y="1199900"/>
                </a:lnTo>
                <a:lnTo>
                  <a:pt x="0" y="1199900"/>
                </a:lnTo>
                <a:lnTo>
                  <a:pt x="0" y="0"/>
                </a:lnTo>
                <a:close/>
              </a:path>
            </a:pathLst>
          </a:custGeom>
          <a:blipFill>
            <a:blip r:embed="rId4">
              <a:alphaModFix amt="51000"/>
            </a:blip>
            <a:stretch>
              <a:fillRect/>
            </a:stretch>
          </a:blipFill>
        </p:spPr>
        <p:txBody>
          <a:bodyPr/>
          <a:lstStyle/>
          <a:p>
            <a:endParaRPr lang="en-US"/>
          </a:p>
        </p:txBody>
      </p:sp>
      <p:sp>
        <p:nvSpPr>
          <p:cNvPr id="13" name="TextBox 13"/>
          <p:cNvSpPr txBox="1"/>
          <p:nvPr/>
        </p:nvSpPr>
        <p:spPr>
          <a:xfrm>
            <a:off x="1312876" y="8889195"/>
            <a:ext cx="7736238" cy="935355"/>
          </a:xfrm>
          <a:prstGeom prst="rect">
            <a:avLst/>
          </a:prstGeom>
        </p:spPr>
        <p:txBody>
          <a:bodyPr lIns="0" tIns="0" rIns="0" bIns="0" rtlCol="0" anchor="t">
            <a:spAutoFit/>
          </a:bodyPr>
          <a:lstStyle/>
          <a:p>
            <a:pPr algn="l">
              <a:lnSpc>
                <a:spcPts val="2520"/>
              </a:lnSpc>
            </a:pPr>
            <a:r>
              <a:rPr lang="en-US" sz="1800">
                <a:solidFill>
                  <a:srgbClr val="FFFFFF"/>
                </a:solidFill>
                <a:latin typeface="Montserrat Classic"/>
                <a:ea typeface="Montserrat Classic"/>
                <a:cs typeface="Montserrat Classic"/>
                <a:sym typeface="Montserrat Classic"/>
              </a:rPr>
              <a:t>COURTNEE M. BISCARDI, EXECUTIVE VICE PRESIDENT </a:t>
            </a:r>
          </a:p>
          <a:p>
            <a:pPr algn="l">
              <a:lnSpc>
                <a:spcPts val="2520"/>
              </a:lnSpc>
            </a:pPr>
            <a:r>
              <a:rPr lang="en-US" sz="1800">
                <a:solidFill>
                  <a:srgbClr val="FFFFFF"/>
                </a:solidFill>
                <a:latin typeface="Montserrat Classic"/>
                <a:ea typeface="Montserrat Classic"/>
                <a:cs typeface="Montserrat Classic"/>
                <a:sym typeface="Montserrat Classic"/>
              </a:rPr>
              <a:t>URBAN LEAGUE OF BROWARD COUNTY/CENTRAL COUNTY COMMUNITY DEVELOPMENT CORPORATION</a:t>
            </a:r>
          </a:p>
        </p:txBody>
      </p:sp>
      <p:sp>
        <p:nvSpPr>
          <p:cNvPr id="14" name="TextBox 14"/>
          <p:cNvSpPr txBox="1"/>
          <p:nvPr/>
        </p:nvSpPr>
        <p:spPr>
          <a:xfrm>
            <a:off x="1312876" y="7169298"/>
            <a:ext cx="7736238" cy="306705"/>
          </a:xfrm>
          <a:prstGeom prst="rect">
            <a:avLst/>
          </a:prstGeom>
        </p:spPr>
        <p:txBody>
          <a:bodyPr lIns="0" tIns="0" rIns="0" bIns="0" rtlCol="0" anchor="t">
            <a:spAutoFit/>
          </a:bodyPr>
          <a:lstStyle/>
          <a:p>
            <a:pPr algn="l">
              <a:lnSpc>
                <a:spcPts val="2520"/>
              </a:lnSpc>
            </a:pPr>
            <a:r>
              <a:rPr lang="en-US" sz="1800">
                <a:solidFill>
                  <a:srgbClr val="F8CF2C"/>
                </a:solidFill>
                <a:latin typeface="Montserrat Classic"/>
                <a:ea typeface="Montserrat Classic"/>
                <a:cs typeface="Montserrat Classic"/>
                <a:sym typeface="Montserrat Classic"/>
              </a:rPr>
              <a:t>PREPARED FOR: NSU SHEPARD BOARD COLLEGE OF LAW</a:t>
            </a:r>
          </a:p>
        </p:txBody>
      </p:sp>
      <p:sp>
        <p:nvSpPr>
          <p:cNvPr id="15" name="TextBox 15"/>
          <p:cNvSpPr txBox="1"/>
          <p:nvPr/>
        </p:nvSpPr>
        <p:spPr>
          <a:xfrm>
            <a:off x="1312876" y="8625353"/>
            <a:ext cx="7736238" cy="301942"/>
          </a:xfrm>
          <a:prstGeom prst="rect">
            <a:avLst/>
          </a:prstGeom>
        </p:spPr>
        <p:txBody>
          <a:bodyPr lIns="0" tIns="0" rIns="0" bIns="0" rtlCol="0" anchor="t">
            <a:spAutoFit/>
          </a:bodyPr>
          <a:lstStyle/>
          <a:p>
            <a:pPr algn="l">
              <a:lnSpc>
                <a:spcPts val="2520"/>
              </a:lnSpc>
            </a:pPr>
            <a:r>
              <a:rPr lang="en-US" sz="1800">
                <a:solidFill>
                  <a:srgbClr val="F8CF2C"/>
                </a:solidFill>
                <a:latin typeface="Montserrat Classic"/>
                <a:ea typeface="Montserrat Classic"/>
                <a:cs typeface="Montserrat Classic"/>
                <a:sym typeface="Montserrat Classic"/>
              </a:rPr>
              <a:t>PRESENTED BY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889129" y="3917770"/>
            <a:ext cx="6836014" cy="3909696"/>
          </a:xfrm>
          <a:prstGeom prst="rect">
            <a:avLst/>
          </a:prstGeom>
        </p:spPr>
        <p:txBody>
          <a:bodyPr lIns="0" tIns="0" rIns="0" bIns="0" rtlCol="0" anchor="t">
            <a:spAutoFit/>
          </a:bodyPr>
          <a:lstStyle/>
          <a:p>
            <a:pPr algn="ctr">
              <a:lnSpc>
                <a:spcPts val="4479"/>
              </a:lnSpc>
            </a:pPr>
            <a:r>
              <a:rPr lang="en-US" sz="3199" b="1" i="1" spc="15">
                <a:solidFill>
                  <a:srgbClr val="F9F7F7"/>
                </a:solidFill>
                <a:latin typeface="Montserrat Classic Bold"/>
                <a:ea typeface="Montserrat Classic Bold"/>
                <a:cs typeface="Montserrat Classic Bold"/>
                <a:sym typeface="Montserrat Classic Bold"/>
              </a:rPr>
              <a:t>Awarded 60k in cash grants and  gift cards to small business in October 2024.  </a:t>
            </a:r>
          </a:p>
          <a:p>
            <a:pPr algn="ctr">
              <a:lnSpc>
                <a:spcPts val="4479"/>
              </a:lnSpc>
            </a:pPr>
            <a:endParaRPr lang="en-US" sz="3199" b="1" i="1" spc="15">
              <a:solidFill>
                <a:srgbClr val="F9F7F7"/>
              </a:solidFill>
              <a:latin typeface="Montserrat Classic Bold"/>
              <a:ea typeface="Montserrat Classic Bold"/>
              <a:cs typeface="Montserrat Classic Bold"/>
              <a:sym typeface="Montserrat Classic Bold"/>
            </a:endParaRPr>
          </a:p>
          <a:p>
            <a:pPr algn="ctr">
              <a:lnSpc>
                <a:spcPts val="4479"/>
              </a:lnSpc>
              <a:spcBef>
                <a:spcPct val="0"/>
              </a:spcBef>
            </a:pPr>
            <a:r>
              <a:rPr lang="en-US" sz="3199" b="1" i="1" spc="15">
                <a:solidFill>
                  <a:srgbClr val="F9F7F7"/>
                </a:solidFill>
                <a:latin typeface="Montserrat Classic Bold"/>
                <a:ea typeface="Montserrat Classic Bold"/>
                <a:cs typeface="Montserrat Classic Bold"/>
                <a:sym typeface="Montserrat Classic Bold"/>
              </a:rPr>
              <a:t>Since program inception, awarded of 220k in cash grants and/or gift cards.</a:t>
            </a:r>
          </a:p>
        </p:txBody>
      </p:sp>
      <p:grpSp>
        <p:nvGrpSpPr>
          <p:cNvPr id="4" name="Group 4"/>
          <p:cNvGrpSpPr/>
          <p:nvPr/>
        </p:nvGrpSpPr>
        <p:grpSpPr>
          <a:xfrm>
            <a:off x="9534838" y="-246749"/>
            <a:ext cx="9544596" cy="4356119"/>
            <a:chOff x="0" y="0"/>
            <a:chExt cx="12726128" cy="5808158"/>
          </a:xfrm>
        </p:grpSpPr>
        <p:sp>
          <p:nvSpPr>
            <p:cNvPr id="5" name="TextBox 5"/>
            <p:cNvSpPr txBox="1"/>
            <p:nvPr/>
          </p:nvSpPr>
          <p:spPr>
            <a:xfrm>
              <a:off x="0" y="523875"/>
              <a:ext cx="12726128" cy="5284283"/>
            </a:xfrm>
            <a:prstGeom prst="rect">
              <a:avLst/>
            </a:prstGeom>
          </p:spPr>
          <p:txBody>
            <a:bodyPr lIns="0" tIns="0" rIns="0" bIns="0" rtlCol="0" anchor="t">
              <a:spAutoFit/>
            </a:bodyPr>
            <a:lstStyle/>
            <a:p>
              <a:pPr algn="ctr">
                <a:lnSpc>
                  <a:spcPts val="28601"/>
                </a:lnSpc>
              </a:pPr>
              <a:r>
                <a:rPr lang="en-US" sz="28601">
                  <a:solidFill>
                    <a:srgbClr val="F9F7F7"/>
                  </a:solidFill>
                  <a:latin typeface="Extenda 60 Giga"/>
                  <a:ea typeface="Extenda 60 Giga"/>
                  <a:cs typeface="Extenda 60 Giga"/>
                  <a:sym typeface="Extenda 60 Giga"/>
                </a:rPr>
                <a:t>cash</a:t>
              </a:r>
            </a:p>
          </p:txBody>
        </p:sp>
        <p:sp>
          <p:nvSpPr>
            <p:cNvPr id="6" name="TextBox 6"/>
            <p:cNvSpPr txBox="1"/>
            <p:nvPr/>
          </p:nvSpPr>
          <p:spPr>
            <a:xfrm>
              <a:off x="0" y="1753390"/>
              <a:ext cx="12726128" cy="2808203"/>
            </a:xfrm>
            <a:prstGeom prst="rect">
              <a:avLst/>
            </a:prstGeom>
          </p:spPr>
          <p:txBody>
            <a:bodyPr lIns="0" tIns="0" rIns="0" bIns="0" rtlCol="0" anchor="t">
              <a:spAutoFit/>
            </a:bodyPr>
            <a:lstStyle/>
            <a:p>
              <a:pPr algn="ctr">
                <a:lnSpc>
                  <a:spcPts val="15215"/>
                </a:lnSpc>
              </a:pPr>
              <a:r>
                <a:rPr lang="en-US" sz="15215">
                  <a:solidFill>
                    <a:srgbClr val="F96E1F"/>
                  </a:solidFill>
                  <a:latin typeface="Scandilover Script"/>
                  <a:ea typeface="Scandilover Script"/>
                  <a:cs typeface="Scandilover Script"/>
                  <a:sym typeface="Scandilover Script"/>
                </a:rPr>
                <a:t>grants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0820459" cy="10574613"/>
          </a:xfrm>
          <a:custGeom>
            <a:avLst/>
            <a:gdLst/>
            <a:ahLst/>
            <a:cxnLst/>
            <a:rect l="l" t="t" r="r" b="b"/>
            <a:pathLst>
              <a:path w="10820459" h="10574613">
                <a:moveTo>
                  <a:pt x="0" y="0"/>
                </a:moveTo>
                <a:lnTo>
                  <a:pt x="10820459" y="0"/>
                </a:lnTo>
                <a:lnTo>
                  <a:pt x="10820459" y="10574613"/>
                </a:lnTo>
                <a:lnTo>
                  <a:pt x="0" y="10574613"/>
                </a:lnTo>
                <a:lnTo>
                  <a:pt x="0" y="0"/>
                </a:lnTo>
                <a:close/>
              </a:path>
            </a:pathLst>
          </a:custGeom>
          <a:blipFill>
            <a:blip r:embed="rId2"/>
            <a:stretch>
              <a:fillRect t="-1162" b="-1162"/>
            </a:stretch>
          </a:blipFill>
        </p:spPr>
        <p:txBody>
          <a:bodyPr/>
          <a:lstStyle/>
          <a:p>
            <a:endParaRPr lang="en-US"/>
          </a:p>
        </p:txBody>
      </p:sp>
      <p:sp>
        <p:nvSpPr>
          <p:cNvPr id="3" name="Freeform 3"/>
          <p:cNvSpPr/>
          <p:nvPr/>
        </p:nvSpPr>
        <p:spPr>
          <a:xfrm>
            <a:off x="12666728" y="4471251"/>
            <a:ext cx="4202901" cy="4451577"/>
          </a:xfrm>
          <a:custGeom>
            <a:avLst/>
            <a:gdLst/>
            <a:ahLst/>
            <a:cxnLst/>
            <a:rect l="l" t="t" r="r" b="b"/>
            <a:pathLst>
              <a:path w="4202901" h="4451577">
                <a:moveTo>
                  <a:pt x="0" y="0"/>
                </a:moveTo>
                <a:lnTo>
                  <a:pt x="4202901" y="0"/>
                </a:lnTo>
                <a:lnTo>
                  <a:pt x="4202901" y="4451577"/>
                </a:lnTo>
                <a:lnTo>
                  <a:pt x="0" y="4451577"/>
                </a:lnTo>
                <a:lnTo>
                  <a:pt x="0" y="0"/>
                </a:lnTo>
                <a:close/>
              </a:path>
            </a:pathLst>
          </a:custGeom>
          <a:blipFill>
            <a:blip r:embed="rId3"/>
            <a:stretch>
              <a:fillRect l="-138099" t="-64356" r="-21851" b="-81072"/>
            </a:stretch>
          </a:blipFill>
        </p:spPr>
        <p:txBody>
          <a:bodyPr/>
          <a:lstStyle/>
          <a:p>
            <a:endParaRPr lang="en-US"/>
          </a:p>
        </p:txBody>
      </p:sp>
      <p:grpSp>
        <p:nvGrpSpPr>
          <p:cNvPr id="4" name="Group 4"/>
          <p:cNvGrpSpPr/>
          <p:nvPr/>
        </p:nvGrpSpPr>
        <p:grpSpPr>
          <a:xfrm>
            <a:off x="11603044" y="1441824"/>
            <a:ext cx="6024278" cy="2749458"/>
            <a:chOff x="0" y="0"/>
            <a:chExt cx="8032370" cy="3665945"/>
          </a:xfrm>
        </p:grpSpPr>
        <p:sp>
          <p:nvSpPr>
            <p:cNvPr id="5" name="TextBox 5"/>
            <p:cNvSpPr txBox="1"/>
            <p:nvPr/>
          </p:nvSpPr>
          <p:spPr>
            <a:xfrm>
              <a:off x="0" y="333375"/>
              <a:ext cx="8032370" cy="3332570"/>
            </a:xfrm>
            <a:prstGeom prst="rect">
              <a:avLst/>
            </a:prstGeom>
          </p:spPr>
          <p:txBody>
            <a:bodyPr lIns="0" tIns="0" rIns="0" bIns="0" rtlCol="0" anchor="t">
              <a:spAutoFit/>
            </a:bodyPr>
            <a:lstStyle/>
            <a:p>
              <a:pPr algn="ctr">
                <a:lnSpc>
                  <a:spcPts val="18052"/>
                </a:lnSpc>
              </a:pPr>
              <a:r>
                <a:rPr lang="en-US" sz="18052">
                  <a:solidFill>
                    <a:srgbClr val="F2F2F0"/>
                  </a:solidFill>
                  <a:latin typeface="Extenda 60 Giga"/>
                  <a:ea typeface="Extenda 60 Giga"/>
                  <a:cs typeface="Extenda 60 Giga"/>
                  <a:sym typeface="Extenda 60 Giga"/>
                </a:rPr>
                <a:t>pitch</a:t>
              </a:r>
            </a:p>
          </p:txBody>
        </p:sp>
        <p:sp>
          <p:nvSpPr>
            <p:cNvPr id="6" name="TextBox 6"/>
            <p:cNvSpPr txBox="1"/>
            <p:nvPr/>
          </p:nvSpPr>
          <p:spPr>
            <a:xfrm>
              <a:off x="0" y="1056169"/>
              <a:ext cx="8032370" cy="1268026"/>
            </a:xfrm>
            <a:prstGeom prst="rect">
              <a:avLst/>
            </a:prstGeom>
          </p:spPr>
          <p:txBody>
            <a:bodyPr lIns="0" tIns="0" rIns="0" bIns="0" rtlCol="0" anchor="t">
              <a:spAutoFit/>
            </a:bodyPr>
            <a:lstStyle/>
            <a:p>
              <a:pPr algn="ctr">
                <a:lnSpc>
                  <a:spcPts val="6857"/>
                </a:lnSpc>
              </a:pPr>
              <a:r>
                <a:rPr lang="en-US" sz="6857">
                  <a:solidFill>
                    <a:srgbClr val="F7DE17"/>
                  </a:solidFill>
                  <a:latin typeface="Scandilover Script"/>
                  <a:ea typeface="Scandilover Script"/>
                  <a:cs typeface="Scandilover Script"/>
                  <a:sym typeface="Scandilover Script"/>
                </a:rPr>
                <a:t>competitions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9785509" cy="10287000"/>
          </a:xfrm>
          <a:custGeom>
            <a:avLst/>
            <a:gdLst/>
            <a:ahLst/>
            <a:cxnLst/>
            <a:rect l="l" t="t" r="r" b="b"/>
            <a:pathLst>
              <a:path w="9785509" h="10287000">
                <a:moveTo>
                  <a:pt x="0" y="0"/>
                </a:moveTo>
                <a:lnTo>
                  <a:pt x="9785509" y="0"/>
                </a:lnTo>
                <a:lnTo>
                  <a:pt x="9785509"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657397" y="1521798"/>
            <a:ext cx="6916207" cy="3873440"/>
            <a:chOff x="0" y="0"/>
            <a:chExt cx="9221609" cy="5164586"/>
          </a:xfrm>
        </p:grpSpPr>
        <p:sp>
          <p:nvSpPr>
            <p:cNvPr id="4" name="TextBox 4"/>
            <p:cNvSpPr txBox="1"/>
            <p:nvPr/>
          </p:nvSpPr>
          <p:spPr>
            <a:xfrm>
              <a:off x="0" y="381000"/>
              <a:ext cx="9221609" cy="3827709"/>
            </a:xfrm>
            <a:prstGeom prst="rect">
              <a:avLst/>
            </a:prstGeom>
          </p:spPr>
          <p:txBody>
            <a:bodyPr lIns="0" tIns="0" rIns="0" bIns="0" rtlCol="0" anchor="t">
              <a:spAutoFit/>
            </a:bodyPr>
            <a:lstStyle/>
            <a:p>
              <a:pPr algn="ctr">
                <a:lnSpc>
                  <a:spcPts val="20725"/>
                </a:lnSpc>
              </a:pPr>
              <a:r>
                <a:rPr lang="en-US" sz="20725">
                  <a:solidFill>
                    <a:srgbClr val="027361"/>
                  </a:solidFill>
                  <a:latin typeface="Extenda 60 Giga"/>
                  <a:ea typeface="Extenda 60 Giga"/>
                  <a:cs typeface="Extenda 60 Giga"/>
                  <a:sym typeface="Extenda 60 Giga"/>
                </a:rPr>
                <a:t>Coming</a:t>
              </a:r>
            </a:p>
          </p:txBody>
        </p:sp>
        <p:sp>
          <p:nvSpPr>
            <p:cNvPr id="5" name="TextBox 5"/>
            <p:cNvSpPr txBox="1"/>
            <p:nvPr/>
          </p:nvSpPr>
          <p:spPr>
            <a:xfrm>
              <a:off x="0" y="1260883"/>
              <a:ext cx="9221609" cy="3903703"/>
            </a:xfrm>
            <a:prstGeom prst="rect">
              <a:avLst/>
            </a:prstGeom>
          </p:spPr>
          <p:txBody>
            <a:bodyPr lIns="0" tIns="0" rIns="0" bIns="0" rtlCol="0" anchor="t">
              <a:spAutoFit/>
            </a:bodyPr>
            <a:lstStyle/>
            <a:p>
              <a:pPr algn="ctr">
                <a:lnSpc>
                  <a:spcPts val="11025"/>
                </a:lnSpc>
              </a:pPr>
              <a:r>
                <a:rPr lang="en-US" sz="11025">
                  <a:solidFill>
                    <a:srgbClr val="027361"/>
                  </a:solidFill>
                  <a:latin typeface="Scandilover Script"/>
                  <a:ea typeface="Scandilover Script"/>
                  <a:cs typeface="Scandilover Script"/>
                  <a:sym typeface="Scandilover Script"/>
                </a:rPr>
                <a:t>January 2024</a:t>
              </a:r>
            </a:p>
          </p:txBody>
        </p:sp>
      </p:grpSp>
      <p:sp>
        <p:nvSpPr>
          <p:cNvPr id="6" name="TextBox 6"/>
          <p:cNvSpPr txBox="1"/>
          <p:nvPr/>
        </p:nvSpPr>
        <p:spPr>
          <a:xfrm>
            <a:off x="11626949" y="5664973"/>
            <a:ext cx="4977103" cy="4338955"/>
          </a:xfrm>
          <a:prstGeom prst="rect">
            <a:avLst/>
          </a:prstGeom>
        </p:spPr>
        <p:txBody>
          <a:bodyPr lIns="0" tIns="0" rIns="0" bIns="0" rtlCol="0" anchor="t">
            <a:spAutoFit/>
          </a:bodyPr>
          <a:lstStyle/>
          <a:p>
            <a:pPr algn="ctr">
              <a:lnSpc>
                <a:spcPts val="4479"/>
              </a:lnSpc>
            </a:pPr>
            <a:r>
              <a:rPr lang="en-US" sz="3199" b="1" i="1" spc="15">
                <a:solidFill>
                  <a:srgbClr val="FBFBFB"/>
                </a:solidFill>
                <a:latin typeface="Montserrat Classic Bold"/>
                <a:ea typeface="Montserrat Classic Bold"/>
                <a:cs typeface="Montserrat Classic Bold"/>
                <a:sym typeface="Montserrat Classic Bold"/>
              </a:rPr>
              <a:t>ELIGIBLE ZIP CODES:</a:t>
            </a:r>
          </a:p>
          <a:p>
            <a:pPr algn="ctr">
              <a:lnSpc>
                <a:spcPts val="4479"/>
              </a:lnSpc>
            </a:pPr>
            <a:endParaRPr lang="en-US" sz="3199" b="1" i="1" spc="15">
              <a:solidFill>
                <a:srgbClr val="FBFBFB"/>
              </a:solidFill>
              <a:latin typeface="Montserrat Classic Bold"/>
              <a:ea typeface="Montserrat Classic Bold"/>
              <a:cs typeface="Montserrat Classic Bold"/>
              <a:sym typeface="Montserrat Classic Bold"/>
            </a:endParaRPr>
          </a:p>
          <a:p>
            <a:pPr algn="ctr">
              <a:lnSpc>
                <a:spcPts val="4479"/>
              </a:lnSpc>
            </a:pPr>
            <a:r>
              <a:rPr lang="en-US" sz="3199" b="1" i="1" spc="15">
                <a:solidFill>
                  <a:srgbClr val="FBFBFB"/>
                </a:solidFill>
                <a:latin typeface="Montserrat Classic Bold"/>
                <a:ea typeface="Montserrat Classic Bold"/>
                <a:cs typeface="Montserrat Classic Bold"/>
                <a:sym typeface="Montserrat Classic Bold"/>
              </a:rPr>
              <a:t>33313</a:t>
            </a:r>
          </a:p>
          <a:p>
            <a:pPr algn="ctr">
              <a:lnSpc>
                <a:spcPts val="4479"/>
              </a:lnSpc>
            </a:pPr>
            <a:r>
              <a:rPr lang="en-US" sz="3199" b="1" i="1" spc="15">
                <a:solidFill>
                  <a:srgbClr val="FBFBFB"/>
                </a:solidFill>
                <a:latin typeface="Montserrat Classic Bold"/>
                <a:ea typeface="Montserrat Classic Bold"/>
                <a:cs typeface="Montserrat Classic Bold"/>
                <a:sym typeface="Montserrat Classic Bold"/>
              </a:rPr>
              <a:t>33311</a:t>
            </a:r>
          </a:p>
          <a:p>
            <a:pPr algn="ctr">
              <a:lnSpc>
                <a:spcPts val="4479"/>
              </a:lnSpc>
            </a:pPr>
            <a:r>
              <a:rPr lang="en-US" sz="3199" b="1" i="1" spc="15">
                <a:solidFill>
                  <a:srgbClr val="FBFBFB"/>
                </a:solidFill>
                <a:latin typeface="Montserrat Classic Bold"/>
                <a:ea typeface="Montserrat Classic Bold"/>
                <a:cs typeface="Montserrat Classic Bold"/>
                <a:sym typeface="Montserrat Classic Bold"/>
              </a:rPr>
              <a:t>33319</a:t>
            </a:r>
          </a:p>
          <a:p>
            <a:pPr algn="ctr">
              <a:lnSpc>
                <a:spcPts val="4479"/>
              </a:lnSpc>
            </a:pPr>
            <a:r>
              <a:rPr lang="en-US" sz="3199" b="1" i="1" spc="15">
                <a:solidFill>
                  <a:srgbClr val="FBFBFB"/>
                </a:solidFill>
                <a:latin typeface="Montserrat Classic Bold"/>
                <a:ea typeface="Montserrat Classic Bold"/>
                <a:cs typeface="Montserrat Classic Bold"/>
                <a:sym typeface="Montserrat Classic Bold"/>
              </a:rPr>
              <a:t>33351</a:t>
            </a:r>
          </a:p>
          <a:p>
            <a:pPr algn="ctr">
              <a:lnSpc>
                <a:spcPts val="4479"/>
              </a:lnSpc>
            </a:pPr>
            <a:r>
              <a:rPr lang="en-US" sz="3199" b="1" i="1" spc="15">
                <a:solidFill>
                  <a:srgbClr val="FBFBFB"/>
                </a:solidFill>
                <a:latin typeface="Montserrat Classic Bold"/>
                <a:ea typeface="Montserrat Classic Bold"/>
                <a:cs typeface="Montserrat Classic Bold"/>
                <a:sym typeface="Montserrat Classic Bold"/>
              </a:rPr>
              <a:t>33309</a:t>
            </a:r>
          </a:p>
          <a:p>
            <a:pPr algn="ctr">
              <a:lnSpc>
                <a:spcPts val="3359"/>
              </a:lnSpc>
              <a:spcBef>
                <a:spcPct val="0"/>
              </a:spcBef>
            </a:pPr>
            <a:endParaRPr lang="en-US" sz="3199" b="1" i="1" spc="15">
              <a:solidFill>
                <a:srgbClr val="FBFBFB"/>
              </a:solidFill>
              <a:latin typeface="Montserrat Classic Bold"/>
              <a:ea typeface="Montserrat Classic Bold"/>
              <a:cs typeface="Montserrat Classic Bold"/>
              <a:sym typeface="Montserrat Classic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11430"/>
            <a:ext cx="18288000" cy="10309860"/>
          </a:xfrm>
          <a:custGeom>
            <a:avLst/>
            <a:gdLst/>
            <a:ahLst/>
            <a:cxnLst/>
            <a:rect l="l" t="t" r="r" b="b"/>
            <a:pathLst>
              <a:path w="18288000" h="10309860">
                <a:moveTo>
                  <a:pt x="0" y="0"/>
                </a:moveTo>
                <a:lnTo>
                  <a:pt x="18288000" y="0"/>
                </a:lnTo>
                <a:lnTo>
                  <a:pt x="18288000" y="10309860"/>
                </a:lnTo>
                <a:lnTo>
                  <a:pt x="0" y="1030986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3" name="AutoShape 3"/>
          <p:cNvSpPr/>
          <p:nvPr/>
        </p:nvSpPr>
        <p:spPr>
          <a:xfrm>
            <a:off x="576303" y="-455303"/>
            <a:ext cx="11994707" cy="11197607"/>
          </a:xfrm>
          <a:prstGeom prst="rect">
            <a:avLst/>
          </a:prstGeom>
          <a:solidFill>
            <a:srgbClr val="F2F2F0"/>
          </a:solidFill>
        </p:spPr>
        <p:txBody>
          <a:bodyPr/>
          <a:lstStyle/>
          <a:p>
            <a:endParaRPr lang="en-US"/>
          </a:p>
        </p:txBody>
      </p:sp>
      <p:grpSp>
        <p:nvGrpSpPr>
          <p:cNvPr id="4" name="Group 4"/>
          <p:cNvGrpSpPr/>
          <p:nvPr/>
        </p:nvGrpSpPr>
        <p:grpSpPr>
          <a:xfrm>
            <a:off x="1793493" y="2036054"/>
            <a:ext cx="9160758" cy="6022281"/>
            <a:chOff x="0" y="0"/>
            <a:chExt cx="12214344" cy="8029708"/>
          </a:xfrm>
        </p:grpSpPr>
        <p:sp>
          <p:nvSpPr>
            <p:cNvPr id="5" name="TextBox 5"/>
            <p:cNvSpPr txBox="1"/>
            <p:nvPr/>
          </p:nvSpPr>
          <p:spPr>
            <a:xfrm>
              <a:off x="0" y="1093011"/>
              <a:ext cx="12214344" cy="1557659"/>
            </a:xfrm>
            <a:prstGeom prst="rect">
              <a:avLst/>
            </a:prstGeom>
          </p:spPr>
          <p:txBody>
            <a:bodyPr lIns="0" tIns="0" rIns="0" bIns="0" rtlCol="0" anchor="t">
              <a:spAutoFit/>
            </a:bodyPr>
            <a:lstStyle/>
            <a:p>
              <a:pPr algn="l">
                <a:lnSpc>
                  <a:spcPts val="9198"/>
                </a:lnSpc>
              </a:pPr>
              <a:r>
                <a:rPr lang="en-US" sz="7665" b="1">
                  <a:solidFill>
                    <a:srgbClr val="CB0200"/>
                  </a:solidFill>
                  <a:latin typeface="Montserrat Classic Bold"/>
                  <a:ea typeface="Montserrat Classic Bold"/>
                  <a:cs typeface="Montserrat Classic Bold"/>
                  <a:sym typeface="Montserrat Classic Bold"/>
                </a:rPr>
                <a:t>$3.4 MILLION</a:t>
              </a:r>
            </a:p>
          </p:txBody>
        </p:sp>
        <p:sp>
          <p:nvSpPr>
            <p:cNvPr id="6" name="TextBox 6"/>
            <p:cNvSpPr txBox="1"/>
            <p:nvPr/>
          </p:nvSpPr>
          <p:spPr>
            <a:xfrm>
              <a:off x="0" y="-38100"/>
              <a:ext cx="9710922" cy="622222"/>
            </a:xfrm>
            <a:prstGeom prst="rect">
              <a:avLst/>
            </a:prstGeom>
          </p:spPr>
          <p:txBody>
            <a:bodyPr lIns="0" tIns="0" rIns="0" bIns="0" rtlCol="0" anchor="t">
              <a:spAutoFit/>
            </a:bodyPr>
            <a:lstStyle/>
            <a:p>
              <a:pPr algn="l">
                <a:lnSpc>
                  <a:spcPts val="3737"/>
                </a:lnSpc>
              </a:pPr>
              <a:r>
                <a:rPr lang="en-US" sz="2874" b="1" spc="201">
                  <a:solidFill>
                    <a:srgbClr val="252827"/>
                  </a:solidFill>
                  <a:latin typeface="Montserrat Classic Bold"/>
                  <a:ea typeface="Montserrat Classic Bold"/>
                  <a:cs typeface="Montserrat Classic Bold"/>
                  <a:sym typeface="Montserrat Classic Bold"/>
                </a:rPr>
                <a:t>DIRECT SMALL BUSINESS LENDING</a:t>
              </a:r>
            </a:p>
          </p:txBody>
        </p:sp>
        <p:sp>
          <p:nvSpPr>
            <p:cNvPr id="7" name="TextBox 7"/>
            <p:cNvSpPr txBox="1"/>
            <p:nvPr/>
          </p:nvSpPr>
          <p:spPr>
            <a:xfrm>
              <a:off x="0" y="7606250"/>
              <a:ext cx="9710922" cy="423458"/>
            </a:xfrm>
            <a:prstGeom prst="rect">
              <a:avLst/>
            </a:prstGeom>
          </p:spPr>
          <p:txBody>
            <a:bodyPr lIns="0" tIns="0" rIns="0" bIns="0" rtlCol="0" anchor="t">
              <a:spAutoFit/>
            </a:bodyPr>
            <a:lstStyle/>
            <a:p>
              <a:pPr algn="l">
                <a:lnSpc>
                  <a:spcPts val="2682"/>
                </a:lnSpc>
              </a:pPr>
              <a:endParaRPr/>
            </a:p>
          </p:txBody>
        </p:sp>
        <p:sp>
          <p:nvSpPr>
            <p:cNvPr id="8" name="TextBox 8"/>
            <p:cNvSpPr txBox="1"/>
            <p:nvPr/>
          </p:nvSpPr>
          <p:spPr>
            <a:xfrm>
              <a:off x="0" y="3993949"/>
              <a:ext cx="9710922" cy="3182414"/>
            </a:xfrm>
            <a:prstGeom prst="rect">
              <a:avLst/>
            </a:prstGeom>
          </p:spPr>
          <p:txBody>
            <a:bodyPr lIns="0" tIns="0" rIns="0" bIns="0" rtlCol="0" anchor="t">
              <a:spAutoFit/>
            </a:bodyPr>
            <a:lstStyle/>
            <a:p>
              <a:pPr algn="l">
                <a:lnSpc>
                  <a:spcPts val="3219"/>
                </a:lnSpc>
              </a:pPr>
              <a:r>
                <a:rPr lang="en-US" sz="2299" i="1" spc="11">
                  <a:solidFill>
                    <a:srgbClr val="252827"/>
                  </a:solidFill>
                  <a:latin typeface="Montserrat Classic"/>
                  <a:ea typeface="Montserrat Classic"/>
                  <a:cs typeface="Montserrat Classic"/>
                  <a:sym typeface="Montserrat Classic"/>
                </a:rPr>
                <a:t>DIRECT CAPITAL DEPLOYED TO MINORITY &amp; WOMEN OWNED BUSINESSES</a:t>
              </a:r>
            </a:p>
            <a:p>
              <a:pPr algn="l">
                <a:lnSpc>
                  <a:spcPts val="3219"/>
                </a:lnSpc>
              </a:pPr>
              <a:endParaRPr lang="en-US" sz="2299" i="1" spc="11">
                <a:solidFill>
                  <a:srgbClr val="252827"/>
                </a:solidFill>
                <a:latin typeface="Montserrat Classic"/>
                <a:ea typeface="Montserrat Classic"/>
                <a:cs typeface="Montserrat Classic"/>
                <a:sym typeface="Montserrat Classic"/>
              </a:endParaRPr>
            </a:p>
            <a:p>
              <a:pPr algn="l">
                <a:lnSpc>
                  <a:spcPts val="3219"/>
                </a:lnSpc>
              </a:pPr>
              <a:r>
                <a:rPr lang="en-US" sz="2299" i="1" spc="11">
                  <a:solidFill>
                    <a:srgbClr val="252827"/>
                  </a:solidFill>
                  <a:latin typeface="Montserrat Classic"/>
                  <a:ea typeface="Montserrat Classic"/>
                  <a:cs typeface="Montserrat Classic"/>
                  <a:sym typeface="Montserrat Classic"/>
                </a:rPr>
                <a:t>LOAN AMOUNTS RANGE FROM 10K - 250K </a:t>
              </a:r>
            </a:p>
            <a:p>
              <a:pPr algn="l">
                <a:lnSpc>
                  <a:spcPts val="3219"/>
                </a:lnSpc>
              </a:pPr>
              <a:endParaRPr lang="en-US" sz="2299" i="1" spc="11">
                <a:solidFill>
                  <a:srgbClr val="252827"/>
                </a:solidFill>
                <a:latin typeface="Montserrat Classic"/>
                <a:ea typeface="Montserrat Classic"/>
                <a:cs typeface="Montserrat Classic"/>
                <a:sym typeface="Montserrat Classic"/>
              </a:endParaRPr>
            </a:p>
            <a:p>
              <a:pPr algn="l">
                <a:lnSpc>
                  <a:spcPts val="3219"/>
                </a:lnSpc>
              </a:pPr>
              <a:r>
                <a:rPr lang="en-US" sz="2299" i="1" spc="11">
                  <a:solidFill>
                    <a:srgbClr val="252827"/>
                  </a:solidFill>
                  <a:latin typeface="Montserrat Classic"/>
                  <a:ea typeface="Montserrat Classic"/>
                  <a:cs typeface="Montserrat Classic"/>
                  <a:sym typeface="Montserrat Classic"/>
                </a:rPr>
                <a:t>AVERAGE LOAN SIZE- $95K</a:t>
              </a:r>
            </a:p>
          </p:txBody>
        </p:sp>
        <p:sp>
          <p:nvSpPr>
            <p:cNvPr id="9" name="AutoShape 9"/>
            <p:cNvSpPr/>
            <p:nvPr/>
          </p:nvSpPr>
          <p:spPr>
            <a:xfrm>
              <a:off x="0" y="3234040"/>
              <a:ext cx="3175569" cy="132362"/>
            </a:xfrm>
            <a:prstGeom prst="rect">
              <a:avLst/>
            </a:prstGeom>
            <a:solidFill>
              <a:srgbClr val="252827"/>
            </a:solidFill>
          </p:spPr>
          <p:txBody>
            <a:bodyPr/>
            <a:lstStyle/>
            <a:p>
              <a:endParaRPr lang="en-US"/>
            </a:p>
          </p:txBody>
        </p:sp>
      </p:grpSp>
      <p:sp>
        <p:nvSpPr>
          <p:cNvPr id="10" name="Freeform 10"/>
          <p:cNvSpPr/>
          <p:nvPr/>
        </p:nvSpPr>
        <p:spPr>
          <a:xfrm>
            <a:off x="1824920" y="619247"/>
            <a:ext cx="4748736" cy="1221616"/>
          </a:xfrm>
          <a:custGeom>
            <a:avLst/>
            <a:gdLst/>
            <a:ahLst/>
            <a:cxnLst/>
            <a:rect l="l" t="t" r="r" b="b"/>
            <a:pathLst>
              <a:path w="4748736" h="1221616">
                <a:moveTo>
                  <a:pt x="0" y="0"/>
                </a:moveTo>
                <a:lnTo>
                  <a:pt x="4748736" y="0"/>
                </a:lnTo>
                <a:lnTo>
                  <a:pt x="4748736" y="1221617"/>
                </a:lnTo>
                <a:lnTo>
                  <a:pt x="0" y="1221617"/>
                </a:lnTo>
                <a:lnTo>
                  <a:pt x="0" y="0"/>
                </a:lnTo>
                <a:close/>
              </a:path>
            </a:pathLst>
          </a:custGeom>
          <a:blipFill>
            <a:blip r:embed="rId3"/>
            <a:stretch>
              <a:fillRect t="-3098" b="-4330"/>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3" name="AutoShape 3"/>
          <p:cNvSpPr/>
          <p:nvPr/>
        </p:nvSpPr>
        <p:spPr>
          <a:xfrm>
            <a:off x="-366660" y="-270557"/>
            <a:ext cx="8404486" cy="10828114"/>
          </a:xfrm>
          <a:prstGeom prst="rect">
            <a:avLst/>
          </a:prstGeom>
          <a:solidFill>
            <a:srgbClr val="FFFEE6"/>
          </a:solidFill>
        </p:spPr>
        <p:txBody>
          <a:bodyPr/>
          <a:lstStyle/>
          <a:p>
            <a:endParaRPr lang="en-US"/>
          </a:p>
        </p:txBody>
      </p:sp>
      <p:grpSp>
        <p:nvGrpSpPr>
          <p:cNvPr id="4" name="Group 4"/>
          <p:cNvGrpSpPr/>
          <p:nvPr/>
        </p:nvGrpSpPr>
        <p:grpSpPr>
          <a:xfrm>
            <a:off x="8037826" y="0"/>
            <a:ext cx="10225445" cy="10287000"/>
            <a:chOff x="0" y="0"/>
            <a:chExt cx="2388340" cy="2402717"/>
          </a:xfrm>
        </p:grpSpPr>
        <p:sp>
          <p:nvSpPr>
            <p:cNvPr id="5" name="Freeform 5"/>
            <p:cNvSpPr/>
            <p:nvPr/>
          </p:nvSpPr>
          <p:spPr>
            <a:xfrm>
              <a:off x="0" y="0"/>
              <a:ext cx="2388340" cy="2402717"/>
            </a:xfrm>
            <a:custGeom>
              <a:avLst/>
              <a:gdLst/>
              <a:ahLst/>
              <a:cxnLst/>
              <a:rect l="l" t="t" r="r" b="b"/>
              <a:pathLst>
                <a:path w="2388340" h="2402717">
                  <a:moveTo>
                    <a:pt x="0" y="0"/>
                  </a:moveTo>
                  <a:lnTo>
                    <a:pt x="2388340" y="0"/>
                  </a:lnTo>
                  <a:lnTo>
                    <a:pt x="2388340" y="2402717"/>
                  </a:lnTo>
                  <a:lnTo>
                    <a:pt x="0" y="2402717"/>
                  </a:lnTo>
                  <a:close/>
                </a:path>
              </a:pathLst>
            </a:custGeom>
            <a:solidFill>
              <a:srgbClr val="CB0200">
                <a:alpha val="80000"/>
              </a:srgbClr>
            </a:solidFill>
          </p:spPr>
          <p:txBody>
            <a:bodyPr/>
            <a:lstStyle/>
            <a:p>
              <a:endParaRPr lang="en-US"/>
            </a:p>
          </p:txBody>
        </p:sp>
        <p:sp>
          <p:nvSpPr>
            <p:cNvPr id="6" name="Freeform 6"/>
            <p:cNvSpPr/>
            <p:nvPr/>
          </p:nvSpPr>
          <p:spPr>
            <a:xfrm>
              <a:off x="59690" y="59690"/>
              <a:ext cx="2267690" cy="2282067"/>
            </a:xfrm>
            <a:custGeom>
              <a:avLst/>
              <a:gdLst/>
              <a:ahLst/>
              <a:cxnLst/>
              <a:rect l="l" t="t" r="r" b="b"/>
              <a:pathLst>
                <a:path w="2267690" h="2282067">
                  <a:moveTo>
                    <a:pt x="0" y="0"/>
                  </a:moveTo>
                  <a:lnTo>
                    <a:pt x="2267690" y="0"/>
                  </a:lnTo>
                  <a:lnTo>
                    <a:pt x="2267690" y="2282067"/>
                  </a:lnTo>
                  <a:lnTo>
                    <a:pt x="0" y="2282067"/>
                  </a:lnTo>
                  <a:close/>
                </a:path>
              </a:pathLst>
            </a:custGeom>
            <a:solidFill>
              <a:srgbClr val="CB0200">
                <a:alpha val="80000"/>
              </a:srgbClr>
            </a:solidFill>
          </p:spPr>
          <p:txBody>
            <a:bodyPr/>
            <a:lstStyle/>
            <a:p>
              <a:endParaRPr lang="en-US"/>
            </a:p>
          </p:txBody>
        </p:sp>
      </p:grpSp>
      <p:grpSp>
        <p:nvGrpSpPr>
          <p:cNvPr id="7" name="Group 7"/>
          <p:cNvGrpSpPr/>
          <p:nvPr/>
        </p:nvGrpSpPr>
        <p:grpSpPr>
          <a:xfrm>
            <a:off x="9816870" y="194405"/>
            <a:ext cx="5845711" cy="9898190"/>
            <a:chOff x="0" y="0"/>
            <a:chExt cx="7794281" cy="13197586"/>
          </a:xfrm>
        </p:grpSpPr>
        <p:sp>
          <p:nvSpPr>
            <p:cNvPr id="8" name="TextBox 8"/>
            <p:cNvSpPr txBox="1"/>
            <p:nvPr/>
          </p:nvSpPr>
          <p:spPr>
            <a:xfrm>
              <a:off x="0" y="1117411"/>
              <a:ext cx="7761687" cy="1853163"/>
            </a:xfrm>
            <a:prstGeom prst="rect">
              <a:avLst/>
            </a:prstGeom>
          </p:spPr>
          <p:txBody>
            <a:bodyPr lIns="0" tIns="0" rIns="0" bIns="0" rtlCol="0" anchor="t">
              <a:spAutoFit/>
            </a:bodyPr>
            <a:lstStyle/>
            <a:p>
              <a:pPr algn="l">
                <a:lnSpc>
                  <a:spcPts val="2238"/>
                </a:lnSpc>
              </a:pPr>
              <a:r>
                <a:rPr lang="en-US" sz="1599">
                  <a:solidFill>
                    <a:srgbClr val="FFFEE6"/>
                  </a:solidFill>
                  <a:latin typeface="Montserrat Light"/>
                  <a:ea typeface="Montserrat Light"/>
                  <a:cs typeface="Montserrat Light"/>
                  <a:sym typeface="Montserrat Light"/>
                </a:rPr>
                <a:t>The mission of the Urban League movement focuses on ensuring economic self reliance, power, parity and civil rights forAfrican Americans and other underserved community members in the areas  education, entrepreneurship, jobs, justice, housing and health.</a:t>
              </a:r>
            </a:p>
          </p:txBody>
        </p:sp>
        <p:sp>
          <p:nvSpPr>
            <p:cNvPr id="9" name="TextBox 9"/>
            <p:cNvSpPr txBox="1"/>
            <p:nvPr/>
          </p:nvSpPr>
          <p:spPr>
            <a:xfrm>
              <a:off x="0" y="503029"/>
              <a:ext cx="7761687" cy="417404"/>
            </a:xfrm>
            <a:prstGeom prst="rect">
              <a:avLst/>
            </a:prstGeom>
          </p:spPr>
          <p:txBody>
            <a:bodyPr lIns="0" tIns="0" rIns="0" bIns="0" rtlCol="0" anchor="t">
              <a:spAutoFit/>
            </a:bodyPr>
            <a:lstStyle/>
            <a:p>
              <a:pPr algn="l">
                <a:lnSpc>
                  <a:spcPts val="2686"/>
                </a:lnSpc>
              </a:pPr>
              <a:r>
                <a:rPr lang="en-US" sz="1919" i="1" spc="9">
                  <a:solidFill>
                    <a:srgbClr val="FFFEE6"/>
                  </a:solidFill>
                  <a:latin typeface="Montserrat Classic"/>
                  <a:ea typeface="Montserrat Classic"/>
                  <a:cs typeface="Montserrat Classic"/>
                  <a:sym typeface="Montserrat Classic"/>
                </a:rPr>
                <a:t>ABOUT THE URBAN LEAGUE MOVEMENT</a:t>
              </a:r>
            </a:p>
          </p:txBody>
        </p:sp>
        <p:sp>
          <p:nvSpPr>
            <p:cNvPr id="10" name="AutoShape 10"/>
            <p:cNvSpPr/>
            <p:nvPr/>
          </p:nvSpPr>
          <p:spPr>
            <a:xfrm>
              <a:off x="0" y="0"/>
              <a:ext cx="2650065" cy="110458"/>
            </a:xfrm>
            <a:prstGeom prst="rect">
              <a:avLst/>
            </a:prstGeom>
            <a:solidFill>
              <a:srgbClr val="F8CF2C"/>
            </a:solidFill>
          </p:spPr>
          <p:txBody>
            <a:bodyPr/>
            <a:lstStyle/>
            <a:p>
              <a:endParaRPr lang="en-US"/>
            </a:p>
          </p:txBody>
        </p:sp>
        <p:sp>
          <p:nvSpPr>
            <p:cNvPr id="11" name="TextBox 11"/>
            <p:cNvSpPr txBox="1"/>
            <p:nvPr/>
          </p:nvSpPr>
          <p:spPr>
            <a:xfrm>
              <a:off x="0" y="5152932"/>
              <a:ext cx="7729093" cy="4107664"/>
            </a:xfrm>
            <a:prstGeom prst="rect">
              <a:avLst/>
            </a:prstGeom>
          </p:spPr>
          <p:txBody>
            <a:bodyPr lIns="0" tIns="0" rIns="0" bIns="0" rtlCol="0" anchor="t">
              <a:spAutoFit/>
            </a:bodyPr>
            <a:lstStyle/>
            <a:p>
              <a:pPr algn="l">
                <a:lnSpc>
                  <a:spcPts val="2238"/>
                </a:lnSpc>
              </a:pPr>
              <a:r>
                <a:rPr lang="en-US" sz="1599">
                  <a:solidFill>
                    <a:srgbClr val="FFFEE6"/>
                  </a:solidFill>
                  <a:latin typeface="Montserrat Light"/>
                  <a:ea typeface="Montserrat Light"/>
                  <a:cs typeface="Montserrat Light"/>
                  <a:sym typeface="Montserrat Light"/>
                </a:rPr>
                <a:t>CCCDC is a Community Development Financial Institution (CDFI) serving Broward, Palm Beach, and Miami Dade Counties. Our mission is to catalyze community and economic development revitalization in low wealth communities of color, particularly black communities, which will transform their physical, social and economic infrastructures. CCCDC addresses low wealth individuals/communities by infusing capital, direct financing and technical assistance to create and expand minority owned businesses, and to support affordable housing development.  </a:t>
              </a:r>
            </a:p>
          </p:txBody>
        </p:sp>
        <p:sp>
          <p:nvSpPr>
            <p:cNvPr id="12" name="TextBox 12"/>
            <p:cNvSpPr txBox="1"/>
            <p:nvPr/>
          </p:nvSpPr>
          <p:spPr>
            <a:xfrm>
              <a:off x="0" y="4089173"/>
              <a:ext cx="7794281" cy="866781"/>
            </a:xfrm>
            <a:prstGeom prst="rect">
              <a:avLst/>
            </a:prstGeom>
          </p:spPr>
          <p:txBody>
            <a:bodyPr lIns="0" tIns="0" rIns="0" bIns="0" rtlCol="0" anchor="t">
              <a:spAutoFit/>
            </a:bodyPr>
            <a:lstStyle/>
            <a:p>
              <a:pPr algn="l">
                <a:lnSpc>
                  <a:spcPts val="2686"/>
                </a:lnSpc>
              </a:pPr>
              <a:r>
                <a:rPr lang="en-US" sz="1919" i="1" spc="9">
                  <a:solidFill>
                    <a:srgbClr val="FFFEE6"/>
                  </a:solidFill>
                  <a:latin typeface="Montserrat Classic"/>
                  <a:ea typeface="Montserrat Classic"/>
                  <a:cs typeface="Montserrat Classic"/>
                  <a:sym typeface="Montserrat Classic"/>
                </a:rPr>
                <a:t>ABOUT CENTRAL COUNTY COMMUNITY DEVELOPMENT CORPORATION (CCCDC)</a:t>
              </a:r>
            </a:p>
          </p:txBody>
        </p:sp>
        <p:sp>
          <p:nvSpPr>
            <p:cNvPr id="13" name="AutoShape 13"/>
            <p:cNvSpPr/>
            <p:nvPr/>
          </p:nvSpPr>
          <p:spPr>
            <a:xfrm>
              <a:off x="0" y="3586144"/>
              <a:ext cx="2650065" cy="110458"/>
            </a:xfrm>
            <a:prstGeom prst="rect">
              <a:avLst/>
            </a:prstGeom>
            <a:solidFill>
              <a:srgbClr val="F8CF2C"/>
            </a:solidFill>
          </p:spPr>
          <p:txBody>
            <a:bodyPr/>
            <a:lstStyle/>
            <a:p>
              <a:endParaRPr lang="en-US"/>
            </a:p>
          </p:txBody>
        </p:sp>
        <p:sp>
          <p:nvSpPr>
            <p:cNvPr id="14" name="TextBox 14"/>
            <p:cNvSpPr txBox="1"/>
            <p:nvPr/>
          </p:nvSpPr>
          <p:spPr>
            <a:xfrm>
              <a:off x="0" y="11014372"/>
              <a:ext cx="7615014" cy="2183214"/>
            </a:xfrm>
            <a:prstGeom prst="rect">
              <a:avLst/>
            </a:prstGeom>
          </p:spPr>
          <p:txBody>
            <a:bodyPr lIns="0" tIns="0" rIns="0" bIns="0" rtlCol="0" anchor="t">
              <a:spAutoFit/>
            </a:bodyPr>
            <a:lstStyle/>
            <a:p>
              <a:pPr algn="l">
                <a:lnSpc>
                  <a:spcPts val="2238"/>
                </a:lnSpc>
              </a:pPr>
              <a:r>
                <a:rPr lang="en-US" sz="1599">
                  <a:solidFill>
                    <a:srgbClr val="FFFEE6"/>
                  </a:solidFill>
                  <a:latin typeface="Montserrat Light"/>
                  <a:ea typeface="Montserrat Light"/>
                  <a:cs typeface="Montserrat Light"/>
                  <a:sym typeface="Montserrat Light"/>
                </a:rPr>
                <a:t>FCUL is comprised of the following: Central Florida Urban League, Jacksonville Urban League, Pinellas County Urban League, Tallahassee Urban League, Urban League of Broward County,  Urban League of Greater Miami, Urban League of Palm Beach County and Derrick Brooks Charities (Tampa).</a:t>
              </a:r>
            </a:p>
          </p:txBody>
        </p:sp>
        <p:sp>
          <p:nvSpPr>
            <p:cNvPr id="15" name="TextBox 15"/>
            <p:cNvSpPr txBox="1"/>
            <p:nvPr/>
          </p:nvSpPr>
          <p:spPr>
            <a:xfrm>
              <a:off x="0" y="10399990"/>
              <a:ext cx="7631311" cy="417404"/>
            </a:xfrm>
            <a:prstGeom prst="rect">
              <a:avLst/>
            </a:prstGeom>
          </p:spPr>
          <p:txBody>
            <a:bodyPr lIns="0" tIns="0" rIns="0" bIns="0" rtlCol="0" anchor="t">
              <a:spAutoFit/>
            </a:bodyPr>
            <a:lstStyle/>
            <a:p>
              <a:pPr algn="l">
                <a:lnSpc>
                  <a:spcPts val="2686"/>
                </a:lnSpc>
              </a:pPr>
              <a:r>
                <a:rPr lang="en-US" sz="1919" i="1" spc="9">
                  <a:solidFill>
                    <a:srgbClr val="FFFEE6"/>
                  </a:solidFill>
                  <a:latin typeface="Montserrat Classic"/>
                  <a:ea typeface="Montserrat Classic"/>
                  <a:cs typeface="Montserrat Classic"/>
                  <a:sym typeface="Montserrat Classic"/>
                </a:rPr>
                <a:t>FLORIDA COUNTIES</a:t>
              </a:r>
            </a:p>
          </p:txBody>
        </p:sp>
        <p:sp>
          <p:nvSpPr>
            <p:cNvPr id="16" name="AutoShape 16"/>
            <p:cNvSpPr/>
            <p:nvPr/>
          </p:nvSpPr>
          <p:spPr>
            <a:xfrm>
              <a:off x="0" y="9896961"/>
              <a:ext cx="2650065" cy="110458"/>
            </a:xfrm>
            <a:prstGeom prst="rect">
              <a:avLst/>
            </a:prstGeom>
            <a:solidFill>
              <a:srgbClr val="F8CF2C"/>
            </a:solidFill>
          </p:spPr>
          <p:txBody>
            <a:bodyPr/>
            <a:lstStyle/>
            <a:p>
              <a:endParaRPr lang="en-US"/>
            </a:p>
          </p:txBody>
        </p:sp>
      </p:grpSp>
      <p:grpSp>
        <p:nvGrpSpPr>
          <p:cNvPr id="17" name="Group 17"/>
          <p:cNvGrpSpPr/>
          <p:nvPr/>
        </p:nvGrpSpPr>
        <p:grpSpPr>
          <a:xfrm>
            <a:off x="1028700" y="9250680"/>
            <a:ext cx="5613765" cy="627972"/>
            <a:chOff x="0" y="0"/>
            <a:chExt cx="7485021" cy="837296"/>
          </a:xfrm>
        </p:grpSpPr>
        <p:sp>
          <p:nvSpPr>
            <p:cNvPr id="18" name="TextBox 18"/>
            <p:cNvSpPr txBox="1"/>
            <p:nvPr/>
          </p:nvSpPr>
          <p:spPr>
            <a:xfrm>
              <a:off x="0" y="484236"/>
              <a:ext cx="7485021" cy="353060"/>
            </a:xfrm>
            <a:prstGeom prst="rect">
              <a:avLst/>
            </a:prstGeom>
          </p:spPr>
          <p:txBody>
            <a:bodyPr lIns="0" tIns="0" rIns="0" bIns="0" rtlCol="0" anchor="t">
              <a:spAutoFit/>
            </a:bodyPr>
            <a:lstStyle/>
            <a:p>
              <a:pPr algn="l">
                <a:lnSpc>
                  <a:spcPts val="2100"/>
                </a:lnSpc>
              </a:pPr>
              <a:r>
                <a:rPr lang="en-US" sz="1500" b="1">
                  <a:solidFill>
                    <a:srgbClr val="252827"/>
                  </a:solidFill>
                  <a:latin typeface="Montserrat Light Bold"/>
                  <a:ea typeface="Montserrat Light Bold"/>
                  <a:cs typeface="Montserrat Light Bold"/>
                  <a:sym typeface="Montserrat Light Bold"/>
                </a:rPr>
                <a:t>ULBC/CCCDC 2024</a:t>
              </a:r>
            </a:p>
          </p:txBody>
        </p:sp>
        <p:sp>
          <p:nvSpPr>
            <p:cNvPr id="19" name="AutoShape 19"/>
            <p:cNvSpPr/>
            <p:nvPr/>
          </p:nvSpPr>
          <p:spPr>
            <a:xfrm>
              <a:off x="0" y="0"/>
              <a:ext cx="3314079" cy="138135"/>
            </a:xfrm>
            <a:prstGeom prst="rect">
              <a:avLst/>
            </a:prstGeom>
            <a:solidFill>
              <a:srgbClr val="F8CF2C"/>
            </a:solidFill>
          </p:spPr>
          <p:txBody>
            <a:bodyPr/>
            <a:lstStyle/>
            <a:p>
              <a:endParaRPr lang="en-US"/>
            </a:p>
          </p:txBody>
        </p:sp>
      </p:grpSp>
      <p:sp>
        <p:nvSpPr>
          <p:cNvPr id="20" name="Freeform 20"/>
          <p:cNvSpPr/>
          <p:nvPr/>
        </p:nvSpPr>
        <p:spPr>
          <a:xfrm>
            <a:off x="1028700" y="574668"/>
            <a:ext cx="3561034" cy="908064"/>
          </a:xfrm>
          <a:custGeom>
            <a:avLst/>
            <a:gdLst/>
            <a:ahLst/>
            <a:cxnLst/>
            <a:rect l="l" t="t" r="r" b="b"/>
            <a:pathLst>
              <a:path w="3561034" h="908064">
                <a:moveTo>
                  <a:pt x="0" y="0"/>
                </a:moveTo>
                <a:lnTo>
                  <a:pt x="3561034" y="0"/>
                </a:lnTo>
                <a:lnTo>
                  <a:pt x="3561034" y="908064"/>
                </a:lnTo>
                <a:lnTo>
                  <a:pt x="0" y="908064"/>
                </a:lnTo>
                <a:lnTo>
                  <a:pt x="0" y="0"/>
                </a:lnTo>
                <a:close/>
              </a:path>
            </a:pathLst>
          </a:custGeom>
          <a:blipFill>
            <a:blip r:embed="rId3"/>
            <a:stretch>
              <a:fillRect/>
            </a:stretch>
          </a:blipFill>
        </p:spPr>
        <p:txBody>
          <a:bodyPr/>
          <a:lstStyle/>
          <a:p>
            <a:endParaRPr lang="en-US"/>
          </a:p>
        </p:txBody>
      </p:sp>
      <p:sp>
        <p:nvSpPr>
          <p:cNvPr id="21" name="TextBox 21"/>
          <p:cNvSpPr txBox="1"/>
          <p:nvPr/>
        </p:nvSpPr>
        <p:spPr>
          <a:xfrm>
            <a:off x="1028700" y="2453429"/>
            <a:ext cx="6258684" cy="3390900"/>
          </a:xfrm>
          <a:prstGeom prst="rect">
            <a:avLst/>
          </a:prstGeom>
        </p:spPr>
        <p:txBody>
          <a:bodyPr lIns="0" tIns="0" rIns="0" bIns="0" rtlCol="0" anchor="t">
            <a:spAutoFit/>
          </a:bodyPr>
          <a:lstStyle/>
          <a:p>
            <a:pPr algn="l">
              <a:lnSpc>
                <a:spcPts val="6659"/>
              </a:lnSpc>
            </a:pPr>
            <a:r>
              <a:rPr lang="en-US" sz="5550" b="1">
                <a:solidFill>
                  <a:srgbClr val="252827"/>
                </a:solidFill>
                <a:latin typeface="Montserrat Classic Bold"/>
                <a:ea typeface="Montserrat Classic Bold"/>
                <a:cs typeface="Montserrat Classic Bold"/>
                <a:sym typeface="Montserrat Classic Bold"/>
              </a:rPr>
              <a:t>EMPOWERING COMMUNITIES.</a:t>
            </a:r>
          </a:p>
          <a:p>
            <a:pPr algn="l">
              <a:lnSpc>
                <a:spcPts val="6720"/>
              </a:lnSpc>
            </a:pPr>
            <a:r>
              <a:rPr lang="en-US" sz="5600" b="1">
                <a:solidFill>
                  <a:srgbClr val="252827"/>
                </a:solidFill>
                <a:latin typeface="Montserrat Classic Bold"/>
                <a:ea typeface="Montserrat Classic Bold"/>
                <a:cs typeface="Montserrat Classic Bold"/>
                <a:sym typeface="Montserrat Classic Bold"/>
              </a:rPr>
              <a:t>CHANGING LIVES.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TextBox 2"/>
          <p:cNvSpPr txBox="1"/>
          <p:nvPr/>
        </p:nvSpPr>
        <p:spPr>
          <a:xfrm>
            <a:off x="1393139" y="1028700"/>
            <a:ext cx="15475767" cy="723900"/>
          </a:xfrm>
          <a:prstGeom prst="rect">
            <a:avLst/>
          </a:prstGeom>
        </p:spPr>
        <p:txBody>
          <a:bodyPr lIns="0" tIns="0" rIns="0" bIns="0" rtlCol="0" anchor="t">
            <a:spAutoFit/>
          </a:bodyPr>
          <a:lstStyle/>
          <a:p>
            <a:pPr algn="ctr">
              <a:lnSpc>
                <a:spcPts val="5759"/>
              </a:lnSpc>
            </a:pPr>
            <a:r>
              <a:rPr lang="en-US" sz="4800" spc="144">
                <a:solidFill>
                  <a:srgbClr val="FFFEE6"/>
                </a:solidFill>
                <a:latin typeface="Montserrat Classic"/>
                <a:ea typeface="Montserrat Classic"/>
                <a:cs typeface="Montserrat Classic"/>
                <a:sym typeface="Montserrat Classic"/>
              </a:rPr>
              <a:t>AREAS OF FOCUS</a:t>
            </a:r>
          </a:p>
        </p:txBody>
      </p:sp>
      <p:sp>
        <p:nvSpPr>
          <p:cNvPr id="3" name="AutoShape 3"/>
          <p:cNvSpPr/>
          <p:nvPr/>
        </p:nvSpPr>
        <p:spPr>
          <a:xfrm>
            <a:off x="6269678" y="2483731"/>
            <a:ext cx="5722689" cy="2824217"/>
          </a:xfrm>
          <a:prstGeom prst="rect">
            <a:avLst/>
          </a:prstGeom>
          <a:solidFill>
            <a:srgbClr val="CB0200">
              <a:alpha val="88627"/>
            </a:srgbClr>
          </a:solidFill>
        </p:spPr>
        <p:txBody>
          <a:bodyPr/>
          <a:lstStyle/>
          <a:p>
            <a:endParaRPr lang="en-US"/>
          </a:p>
        </p:txBody>
      </p:sp>
      <p:sp>
        <p:nvSpPr>
          <p:cNvPr id="4" name="AutoShape 4"/>
          <p:cNvSpPr/>
          <p:nvPr/>
        </p:nvSpPr>
        <p:spPr>
          <a:xfrm>
            <a:off x="6269678" y="5443704"/>
            <a:ext cx="5722689" cy="3264666"/>
          </a:xfrm>
          <a:prstGeom prst="rect">
            <a:avLst/>
          </a:prstGeom>
          <a:solidFill>
            <a:srgbClr val="CB0200">
              <a:alpha val="86667"/>
            </a:srgbClr>
          </a:solidFill>
        </p:spPr>
        <p:txBody>
          <a:bodyPr/>
          <a:lstStyle/>
          <a:p>
            <a:endParaRPr lang="en-US"/>
          </a:p>
        </p:txBody>
      </p:sp>
      <p:sp>
        <p:nvSpPr>
          <p:cNvPr id="5" name="AutoShape 5"/>
          <p:cNvSpPr/>
          <p:nvPr/>
        </p:nvSpPr>
        <p:spPr>
          <a:xfrm>
            <a:off x="12112234" y="2483731"/>
            <a:ext cx="5722689" cy="2785183"/>
          </a:xfrm>
          <a:prstGeom prst="rect">
            <a:avLst/>
          </a:prstGeom>
          <a:solidFill>
            <a:srgbClr val="CB0200">
              <a:alpha val="83922"/>
            </a:srgbClr>
          </a:solidFill>
        </p:spPr>
        <p:txBody>
          <a:bodyPr/>
          <a:lstStyle/>
          <a:p>
            <a:endParaRPr lang="en-US"/>
          </a:p>
        </p:txBody>
      </p:sp>
      <p:sp>
        <p:nvSpPr>
          <p:cNvPr id="6" name="AutoShape 6"/>
          <p:cNvSpPr/>
          <p:nvPr/>
        </p:nvSpPr>
        <p:spPr>
          <a:xfrm>
            <a:off x="548365" y="2483731"/>
            <a:ext cx="5321317" cy="6224639"/>
          </a:xfrm>
          <a:prstGeom prst="rect">
            <a:avLst/>
          </a:prstGeom>
          <a:solidFill>
            <a:srgbClr val="CB0200">
              <a:alpha val="86667"/>
            </a:srgbClr>
          </a:solidFill>
        </p:spPr>
        <p:txBody>
          <a:bodyPr/>
          <a:lstStyle/>
          <a:p>
            <a:endParaRPr lang="en-US"/>
          </a:p>
        </p:txBody>
      </p:sp>
      <p:sp>
        <p:nvSpPr>
          <p:cNvPr id="7" name="TextBox 7"/>
          <p:cNvSpPr txBox="1"/>
          <p:nvPr/>
        </p:nvSpPr>
        <p:spPr>
          <a:xfrm>
            <a:off x="1297796" y="3299443"/>
            <a:ext cx="3822455" cy="3988435"/>
          </a:xfrm>
          <a:prstGeom prst="rect">
            <a:avLst/>
          </a:prstGeom>
        </p:spPr>
        <p:txBody>
          <a:bodyPr lIns="0" tIns="0" rIns="0" bIns="0" rtlCol="0" anchor="t">
            <a:spAutoFit/>
          </a:bodyPr>
          <a:lstStyle/>
          <a:p>
            <a:pPr algn="ctr">
              <a:lnSpc>
                <a:spcPts val="2240"/>
              </a:lnSpc>
            </a:pPr>
            <a:r>
              <a:rPr lang="en-US" sz="1600" i="1" spc="8">
                <a:solidFill>
                  <a:srgbClr val="FFFEE6"/>
                </a:solidFill>
                <a:latin typeface="Montserrat Light Italics"/>
                <a:ea typeface="Montserrat Light Italics"/>
                <a:cs typeface="Montserrat Light Italics"/>
                <a:sym typeface="Montserrat Light Italics"/>
              </a:rPr>
              <a:t>We believe that small businesses play an integral role in the sustainability of our neighborhoods.  Our Entrepreneurship Center provides minority small business owners with the tools needed to grow and develop their businesses. Through training, workshops and individual counseling sessions, we unite an alliance of entrepreneurs, financial institutions and partners to accelerate our efforts in giving entrepreneurs access to M3 (Money, Markets and Management).</a:t>
            </a:r>
          </a:p>
        </p:txBody>
      </p:sp>
      <p:sp>
        <p:nvSpPr>
          <p:cNvPr id="8" name="AutoShape 8"/>
          <p:cNvSpPr/>
          <p:nvPr/>
        </p:nvSpPr>
        <p:spPr>
          <a:xfrm>
            <a:off x="12170270" y="5443704"/>
            <a:ext cx="5722689" cy="3264666"/>
          </a:xfrm>
          <a:prstGeom prst="rect">
            <a:avLst/>
          </a:prstGeom>
          <a:solidFill>
            <a:srgbClr val="CB0200">
              <a:alpha val="86667"/>
            </a:srgbClr>
          </a:solidFill>
        </p:spPr>
        <p:txBody>
          <a:bodyPr/>
          <a:lstStyle/>
          <a:p>
            <a:endParaRPr lang="en-US"/>
          </a:p>
        </p:txBody>
      </p:sp>
      <p:sp>
        <p:nvSpPr>
          <p:cNvPr id="9" name="TextBox 9"/>
          <p:cNvSpPr txBox="1"/>
          <p:nvPr/>
        </p:nvSpPr>
        <p:spPr>
          <a:xfrm>
            <a:off x="6462522" y="2961058"/>
            <a:ext cx="5439535" cy="2027555"/>
          </a:xfrm>
          <a:prstGeom prst="rect">
            <a:avLst/>
          </a:prstGeom>
        </p:spPr>
        <p:txBody>
          <a:bodyPr lIns="0" tIns="0" rIns="0" bIns="0" rtlCol="0" anchor="t">
            <a:spAutoFit/>
          </a:bodyPr>
          <a:lstStyle/>
          <a:p>
            <a:pPr algn="ctr">
              <a:lnSpc>
                <a:spcPts val="1959"/>
              </a:lnSpc>
            </a:pPr>
            <a:endParaRPr/>
          </a:p>
          <a:p>
            <a:pPr algn="just">
              <a:lnSpc>
                <a:spcPts val="1959"/>
              </a:lnSpc>
            </a:pPr>
            <a:r>
              <a:rPr lang="en-US" sz="1400" i="1" spc="7">
                <a:solidFill>
                  <a:srgbClr val="FFFEE6"/>
                </a:solidFill>
                <a:latin typeface="Montserrat Light Italics"/>
                <a:ea typeface="Montserrat Light Italics"/>
                <a:cs typeface="Montserrat Light Italics"/>
                <a:sym typeface="Montserrat Light Italics"/>
              </a:rPr>
              <a:t>Access to capital is key for entrepreneurs to start or grow a business. The Small Business Loan Fund partners with government, private investors and other nonprofits to connect small minority business owners with financing that generates economic opportunity and stability. Examples include  IDA/Grants, Pitch Completions, KIVA, and low interest Loans.</a:t>
            </a:r>
          </a:p>
        </p:txBody>
      </p:sp>
      <p:sp>
        <p:nvSpPr>
          <p:cNvPr id="10" name="TextBox 10"/>
          <p:cNvSpPr txBox="1"/>
          <p:nvPr/>
        </p:nvSpPr>
        <p:spPr>
          <a:xfrm>
            <a:off x="6372213" y="5977951"/>
            <a:ext cx="5620154" cy="2204721"/>
          </a:xfrm>
          <a:prstGeom prst="rect">
            <a:avLst/>
          </a:prstGeom>
        </p:spPr>
        <p:txBody>
          <a:bodyPr lIns="0" tIns="0" rIns="0" bIns="0" rtlCol="0" anchor="t">
            <a:spAutoFit/>
          </a:bodyPr>
          <a:lstStyle/>
          <a:p>
            <a:pPr algn="l">
              <a:lnSpc>
                <a:spcPts val="2116"/>
              </a:lnSpc>
            </a:pPr>
            <a:r>
              <a:rPr lang="en-US" sz="1511" i="1" spc="7">
                <a:solidFill>
                  <a:srgbClr val="FFFEE6"/>
                </a:solidFill>
                <a:latin typeface="Montserrat Light Italics"/>
                <a:ea typeface="Montserrat Light Italics"/>
                <a:cs typeface="Montserrat Light Italics"/>
                <a:sym typeface="Montserrat Light Italics"/>
              </a:rPr>
              <a:t>We partner small businesses, major corporations, financial institutions and anchor institutions as a path to accelerated growth.  We identify matching programs and partnership opportunities that could actually help facilitate an expansion into new markets or add to their distribution capabilities. Services include Industry Research, Planning/Forecast, Digital/Technology, Procurement, Sales Projections, Marketing</a:t>
            </a:r>
          </a:p>
        </p:txBody>
      </p:sp>
      <p:sp>
        <p:nvSpPr>
          <p:cNvPr id="11" name="TextBox 11"/>
          <p:cNvSpPr txBox="1"/>
          <p:nvPr/>
        </p:nvSpPr>
        <p:spPr>
          <a:xfrm>
            <a:off x="12715127" y="2673351"/>
            <a:ext cx="4516904" cy="309614"/>
          </a:xfrm>
          <a:prstGeom prst="rect">
            <a:avLst/>
          </a:prstGeom>
        </p:spPr>
        <p:txBody>
          <a:bodyPr lIns="0" tIns="0" rIns="0" bIns="0" rtlCol="0" anchor="t">
            <a:spAutoFit/>
          </a:bodyPr>
          <a:lstStyle/>
          <a:p>
            <a:pPr algn="ctr">
              <a:lnSpc>
                <a:spcPts val="2547"/>
              </a:lnSpc>
            </a:pPr>
            <a:r>
              <a:rPr lang="en-US" sz="1819" b="1" i="1" spc="9">
                <a:solidFill>
                  <a:srgbClr val="F8CF2C"/>
                </a:solidFill>
                <a:latin typeface="Montserrat Classic Bold"/>
                <a:ea typeface="Montserrat Classic Bold"/>
                <a:cs typeface="Montserrat Classic Bold"/>
                <a:sym typeface="Montserrat Classic Bold"/>
              </a:rPr>
              <a:t>ACCESS TO MANAGEMENT</a:t>
            </a:r>
          </a:p>
        </p:txBody>
      </p:sp>
      <p:sp>
        <p:nvSpPr>
          <p:cNvPr id="12" name="TextBox 12"/>
          <p:cNvSpPr txBox="1"/>
          <p:nvPr/>
        </p:nvSpPr>
        <p:spPr>
          <a:xfrm>
            <a:off x="12343072" y="6001859"/>
            <a:ext cx="5401640" cy="2332530"/>
          </a:xfrm>
          <a:prstGeom prst="rect">
            <a:avLst/>
          </a:prstGeom>
        </p:spPr>
        <p:txBody>
          <a:bodyPr lIns="0" tIns="0" rIns="0" bIns="0" rtlCol="0" anchor="t">
            <a:spAutoFit/>
          </a:bodyPr>
          <a:lstStyle/>
          <a:p>
            <a:pPr algn="l">
              <a:lnSpc>
                <a:spcPts val="1858"/>
              </a:lnSpc>
            </a:pPr>
            <a:r>
              <a:rPr lang="en-US" sz="1327" i="1" spc="6">
                <a:solidFill>
                  <a:srgbClr val="FFFEE6"/>
                </a:solidFill>
                <a:latin typeface="Montserrat Light Italics"/>
                <a:ea typeface="Montserrat Light Italics"/>
                <a:cs typeface="Montserrat Light Italics"/>
                <a:sym typeface="Montserrat Light Italics"/>
              </a:rPr>
              <a:t> The SBLF makes </a:t>
            </a:r>
            <a:r>
              <a:rPr lang="en-US" sz="1327" spc="6">
                <a:solidFill>
                  <a:srgbClr val="FFFEE6"/>
                </a:solidFill>
                <a:latin typeface="Montserrat Light"/>
                <a:ea typeface="Montserrat Light"/>
                <a:cs typeface="Montserrat Light"/>
                <a:sym typeface="Montserrat Light"/>
              </a:rPr>
              <a:t>a</a:t>
            </a:r>
            <a:r>
              <a:rPr lang="en-US" sz="1327" i="1" spc="6">
                <a:solidFill>
                  <a:srgbClr val="FFFEE6"/>
                </a:solidFill>
                <a:latin typeface="Montserrat Light Italics"/>
                <a:ea typeface="Montserrat Light Italics"/>
                <a:cs typeface="Montserrat Light Italics"/>
                <a:sym typeface="Montserrat Light Italics"/>
              </a:rPr>
              <a:t>ccess to credit more readily available to high potential existing minority and women owned businesses in Florida. By making flexible capital available, the SBLF expands productive capacity of Florida businesses, support minority and low- and moderate-income small business development in underserved communities, maximize the opportunity for employment growth in these communities and support community development and neighborhood conditions. </a:t>
            </a:r>
          </a:p>
          <a:p>
            <a:pPr algn="l">
              <a:lnSpc>
                <a:spcPts val="1278"/>
              </a:lnSpc>
            </a:pPr>
            <a:endParaRPr lang="en-US" sz="1327" i="1" spc="6">
              <a:solidFill>
                <a:srgbClr val="FFFEE6"/>
              </a:solidFill>
              <a:latin typeface="Montserrat Light Italics"/>
              <a:ea typeface="Montserrat Light Italics"/>
              <a:cs typeface="Montserrat Light Italics"/>
              <a:sym typeface="Montserrat Light Italics"/>
            </a:endParaRPr>
          </a:p>
        </p:txBody>
      </p:sp>
      <p:sp>
        <p:nvSpPr>
          <p:cNvPr id="13" name="TextBox 13"/>
          <p:cNvSpPr txBox="1"/>
          <p:nvPr/>
        </p:nvSpPr>
        <p:spPr>
          <a:xfrm>
            <a:off x="12479795" y="2853795"/>
            <a:ext cx="5264917" cy="2050415"/>
          </a:xfrm>
          <a:prstGeom prst="rect">
            <a:avLst/>
          </a:prstGeom>
        </p:spPr>
        <p:txBody>
          <a:bodyPr lIns="0" tIns="0" rIns="0" bIns="0" rtlCol="0" anchor="t">
            <a:spAutoFit/>
          </a:bodyPr>
          <a:lstStyle/>
          <a:p>
            <a:pPr algn="l">
              <a:lnSpc>
                <a:spcPts val="1960"/>
              </a:lnSpc>
            </a:pPr>
            <a:r>
              <a:rPr lang="en-US" sz="1400" i="1" spc="7">
                <a:solidFill>
                  <a:srgbClr val="FFFEE6"/>
                </a:solidFill>
                <a:latin typeface="Montserrat Light Italics"/>
                <a:ea typeface="Montserrat Light Italics"/>
                <a:cs typeface="Montserrat Light Italics"/>
                <a:sym typeface="Montserrat Light Italics"/>
              </a:rPr>
              <a:t> </a:t>
            </a:r>
          </a:p>
          <a:p>
            <a:pPr algn="l">
              <a:lnSpc>
                <a:spcPts val="1959"/>
              </a:lnSpc>
            </a:pPr>
            <a:r>
              <a:rPr lang="en-US" sz="1400" i="1" spc="7">
                <a:solidFill>
                  <a:srgbClr val="FFFEE6"/>
                </a:solidFill>
                <a:latin typeface="Montserrat Light Italics"/>
                <a:ea typeface="Montserrat Light Italics"/>
                <a:cs typeface="Montserrat Light Italics"/>
                <a:sym typeface="Montserrat Light Italics"/>
              </a:rPr>
              <a:t>The Entrepeneurship Center provides support to small businesses through business coaching and technical assistance. The Center features education and mentorship programs that empower more business owners to create jobs. Focus areas include Business Plans, Legal/Tax/Accounting, Capabilities Statements, Job Retention &amp; Creation Operations, Succession Planning</a:t>
            </a:r>
          </a:p>
        </p:txBody>
      </p:sp>
      <p:sp>
        <p:nvSpPr>
          <p:cNvPr id="14" name="Freeform 14"/>
          <p:cNvSpPr/>
          <p:nvPr/>
        </p:nvSpPr>
        <p:spPr>
          <a:xfrm>
            <a:off x="660628" y="731655"/>
            <a:ext cx="3106453" cy="790733"/>
          </a:xfrm>
          <a:custGeom>
            <a:avLst/>
            <a:gdLst/>
            <a:ahLst/>
            <a:cxnLst/>
            <a:rect l="l" t="t" r="r" b="b"/>
            <a:pathLst>
              <a:path w="3106453" h="790733">
                <a:moveTo>
                  <a:pt x="0" y="0"/>
                </a:moveTo>
                <a:lnTo>
                  <a:pt x="3106453" y="0"/>
                </a:lnTo>
                <a:lnTo>
                  <a:pt x="3106453" y="790733"/>
                </a:lnTo>
                <a:lnTo>
                  <a:pt x="0" y="790733"/>
                </a:lnTo>
                <a:lnTo>
                  <a:pt x="0" y="0"/>
                </a:lnTo>
                <a:close/>
              </a:path>
            </a:pathLst>
          </a:custGeom>
          <a:blipFill>
            <a:blip r:embed="rId2"/>
            <a:stretch>
              <a:fillRect/>
            </a:stretch>
          </a:blipFill>
        </p:spPr>
        <p:txBody>
          <a:bodyPr/>
          <a:lstStyle/>
          <a:p>
            <a:endParaRPr lang="en-US"/>
          </a:p>
        </p:txBody>
      </p:sp>
      <p:sp>
        <p:nvSpPr>
          <p:cNvPr id="15" name="Freeform 15"/>
          <p:cNvSpPr/>
          <p:nvPr/>
        </p:nvSpPr>
        <p:spPr>
          <a:xfrm>
            <a:off x="14310047" y="731655"/>
            <a:ext cx="3106453" cy="858511"/>
          </a:xfrm>
          <a:custGeom>
            <a:avLst/>
            <a:gdLst/>
            <a:ahLst/>
            <a:cxnLst/>
            <a:rect l="l" t="t" r="r" b="b"/>
            <a:pathLst>
              <a:path w="3106453" h="858511">
                <a:moveTo>
                  <a:pt x="0" y="0"/>
                </a:moveTo>
                <a:lnTo>
                  <a:pt x="3106453" y="0"/>
                </a:lnTo>
                <a:lnTo>
                  <a:pt x="3106453" y="858510"/>
                </a:lnTo>
                <a:lnTo>
                  <a:pt x="0" y="858510"/>
                </a:lnTo>
                <a:lnTo>
                  <a:pt x="0" y="0"/>
                </a:lnTo>
                <a:close/>
              </a:path>
            </a:pathLst>
          </a:custGeom>
          <a:blipFill>
            <a:blip r:embed="rId3">
              <a:alphaModFix amt="61000"/>
            </a:blip>
            <a:stretch>
              <a:fillRect/>
            </a:stretch>
          </a:blipFill>
        </p:spPr>
        <p:txBody>
          <a:bodyPr/>
          <a:lstStyle/>
          <a:p>
            <a:endParaRPr lang="en-US"/>
          </a:p>
        </p:txBody>
      </p:sp>
      <p:sp>
        <p:nvSpPr>
          <p:cNvPr id="16" name="TextBox 16"/>
          <p:cNvSpPr txBox="1"/>
          <p:nvPr/>
        </p:nvSpPr>
        <p:spPr>
          <a:xfrm>
            <a:off x="6803316" y="2673351"/>
            <a:ext cx="4360214" cy="309614"/>
          </a:xfrm>
          <a:prstGeom prst="rect">
            <a:avLst/>
          </a:prstGeom>
        </p:spPr>
        <p:txBody>
          <a:bodyPr lIns="0" tIns="0" rIns="0" bIns="0" rtlCol="0" anchor="t">
            <a:spAutoFit/>
          </a:bodyPr>
          <a:lstStyle/>
          <a:p>
            <a:pPr algn="ctr">
              <a:lnSpc>
                <a:spcPts val="2547"/>
              </a:lnSpc>
            </a:pPr>
            <a:r>
              <a:rPr lang="en-US" sz="1819" i="1" spc="9">
                <a:solidFill>
                  <a:srgbClr val="F8CF2C"/>
                </a:solidFill>
                <a:latin typeface="Montserrat Classic"/>
                <a:ea typeface="Montserrat Classic"/>
                <a:cs typeface="Montserrat Classic"/>
                <a:sym typeface="Montserrat Classic"/>
              </a:rPr>
              <a:t>ACCESS TO MONEY</a:t>
            </a:r>
          </a:p>
        </p:txBody>
      </p:sp>
      <p:sp>
        <p:nvSpPr>
          <p:cNvPr id="17" name="TextBox 17"/>
          <p:cNvSpPr txBox="1"/>
          <p:nvPr/>
        </p:nvSpPr>
        <p:spPr>
          <a:xfrm>
            <a:off x="6803316" y="5677118"/>
            <a:ext cx="4360214" cy="309614"/>
          </a:xfrm>
          <a:prstGeom prst="rect">
            <a:avLst/>
          </a:prstGeom>
        </p:spPr>
        <p:txBody>
          <a:bodyPr lIns="0" tIns="0" rIns="0" bIns="0" rtlCol="0" anchor="t">
            <a:spAutoFit/>
          </a:bodyPr>
          <a:lstStyle/>
          <a:p>
            <a:pPr algn="ctr">
              <a:lnSpc>
                <a:spcPts val="2547"/>
              </a:lnSpc>
            </a:pPr>
            <a:r>
              <a:rPr lang="en-US" sz="1819" i="1" spc="9">
                <a:solidFill>
                  <a:srgbClr val="F8CF2C"/>
                </a:solidFill>
                <a:latin typeface="Montserrat Classic"/>
                <a:ea typeface="Montserrat Classic"/>
                <a:cs typeface="Montserrat Classic"/>
                <a:sym typeface="Montserrat Classic"/>
              </a:rPr>
              <a:t>ACCESS TO MARKETS</a:t>
            </a:r>
          </a:p>
        </p:txBody>
      </p:sp>
      <p:sp>
        <p:nvSpPr>
          <p:cNvPr id="18" name="TextBox 18"/>
          <p:cNvSpPr txBox="1"/>
          <p:nvPr/>
        </p:nvSpPr>
        <p:spPr>
          <a:xfrm>
            <a:off x="1028700" y="2810011"/>
            <a:ext cx="4360214" cy="307809"/>
          </a:xfrm>
          <a:prstGeom prst="rect">
            <a:avLst/>
          </a:prstGeom>
        </p:spPr>
        <p:txBody>
          <a:bodyPr lIns="0" tIns="0" rIns="0" bIns="0" rtlCol="0" anchor="t">
            <a:spAutoFit/>
          </a:bodyPr>
          <a:lstStyle/>
          <a:p>
            <a:pPr algn="ctr">
              <a:lnSpc>
                <a:spcPts val="2547"/>
              </a:lnSpc>
            </a:pPr>
            <a:r>
              <a:rPr lang="en-US" sz="1819" i="1" spc="9">
                <a:solidFill>
                  <a:srgbClr val="F8CF2C"/>
                </a:solidFill>
                <a:latin typeface="Montserrat Classic"/>
                <a:ea typeface="Montserrat Classic"/>
                <a:cs typeface="Montserrat Classic"/>
                <a:sym typeface="Montserrat Classic"/>
              </a:rPr>
              <a:t>SMALL BUSINESS DEVELOPMENT</a:t>
            </a:r>
          </a:p>
        </p:txBody>
      </p:sp>
      <p:sp>
        <p:nvSpPr>
          <p:cNvPr id="19" name="TextBox 19"/>
          <p:cNvSpPr txBox="1"/>
          <p:nvPr/>
        </p:nvSpPr>
        <p:spPr>
          <a:xfrm>
            <a:off x="12785440" y="5541361"/>
            <a:ext cx="4516904" cy="309614"/>
          </a:xfrm>
          <a:prstGeom prst="rect">
            <a:avLst/>
          </a:prstGeom>
        </p:spPr>
        <p:txBody>
          <a:bodyPr lIns="0" tIns="0" rIns="0" bIns="0" rtlCol="0" anchor="t">
            <a:spAutoFit/>
          </a:bodyPr>
          <a:lstStyle/>
          <a:p>
            <a:pPr algn="ctr">
              <a:lnSpc>
                <a:spcPts val="2547"/>
              </a:lnSpc>
            </a:pPr>
            <a:r>
              <a:rPr lang="en-US" sz="1819" spc="9">
                <a:solidFill>
                  <a:srgbClr val="F8CF2C"/>
                </a:solidFill>
                <a:latin typeface="Montserrat Classic"/>
                <a:ea typeface="Montserrat Classic"/>
                <a:cs typeface="Montserrat Classic"/>
                <a:sym typeface="Montserrat Classic"/>
              </a:rPr>
              <a:t>SMALL BUSINESS LOAN FUND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47" t="-12358" r="-2647" b="-12358"/>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661</Words>
  <Application>Microsoft Office PowerPoint</Application>
  <PresentationFormat>Custom</PresentationFormat>
  <Paragraphs>54</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Extenda 60 Giga</vt:lpstr>
      <vt:lpstr>Arial</vt:lpstr>
      <vt:lpstr>Montserrat Light Italics</vt:lpstr>
      <vt:lpstr>Montserrat Classic Bold</vt:lpstr>
      <vt:lpstr>Calibri</vt:lpstr>
      <vt:lpstr>Montserrat Light</vt:lpstr>
      <vt:lpstr>Montserrat Classic</vt:lpstr>
      <vt:lpstr>Montserrat Light Bold</vt:lpstr>
      <vt:lpstr>Scandilover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Resources &amp; Support for Underserved </dc:title>
  <cp:lastModifiedBy>Karen Rose</cp:lastModifiedBy>
  <cp:revision>1</cp:revision>
  <dcterms:created xsi:type="dcterms:W3CDTF">2006-08-16T00:00:00Z</dcterms:created>
  <dcterms:modified xsi:type="dcterms:W3CDTF">2024-10-29T23:29:28Z</dcterms:modified>
  <dc:identifier>DAEMe4oLXZ4</dc:identifier>
</cp:coreProperties>
</file>