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6"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84" autoAdjust="0"/>
    <p:restoredTop sz="94660"/>
  </p:normalViewPr>
  <p:slideViewPr>
    <p:cSldViewPr snapToGrid="0">
      <p:cViewPr varScale="1">
        <p:scale>
          <a:sx n="68" d="100"/>
          <a:sy n="68" d="100"/>
        </p:scale>
        <p:origin x="7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9A6FF4-3A53-4F8A-92E3-9C66FEA49497}"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3771738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9A6FF4-3A53-4F8A-92E3-9C66FEA49497}"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2007999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9A6FF4-3A53-4F8A-92E3-9C66FEA49497}"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1423057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9A6FF4-3A53-4F8A-92E3-9C66FEA49497}"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2991727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9A6FF4-3A53-4F8A-92E3-9C66FEA49497}"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2656787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9A6FF4-3A53-4F8A-92E3-9C66FEA49497}"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1628830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9A6FF4-3A53-4F8A-92E3-9C66FEA49497}" type="datetimeFigureOut">
              <a:rPr lang="en-US" smtClean="0"/>
              <a:t>4/20/2017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199253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9A6FF4-3A53-4F8A-92E3-9C66FEA49497}" type="datetimeFigureOut">
              <a:rPr lang="en-US" smtClean="0"/>
              <a:t>4/20/2017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342303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9A6FF4-3A53-4F8A-92E3-9C66FEA49497}" type="datetimeFigureOut">
              <a:rPr lang="en-US" smtClean="0"/>
              <a:t>4/20/2017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374157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9A6FF4-3A53-4F8A-92E3-9C66FEA49497}"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2492800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9A6FF4-3A53-4F8A-92E3-9C66FEA49497}"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FA33B-F862-4353-B31A-72794EE10599}" type="slidenum">
              <a:rPr lang="en-US" smtClean="0"/>
              <a:t>‹#›</a:t>
            </a:fld>
            <a:endParaRPr lang="en-US"/>
          </a:p>
        </p:txBody>
      </p:sp>
    </p:spTree>
    <p:extLst>
      <p:ext uri="{BB962C8B-B14F-4D97-AF65-F5344CB8AC3E}">
        <p14:creationId xmlns:p14="http://schemas.microsoft.com/office/powerpoint/2010/main" val="1110969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9A6FF4-3A53-4F8A-92E3-9C66FEA49497}" type="datetimeFigureOut">
              <a:rPr lang="en-US" smtClean="0"/>
              <a:t>4/20/2017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FA33B-F862-4353-B31A-72794EE10599}" type="slidenum">
              <a:rPr lang="en-US" smtClean="0"/>
              <a:t>‹#›</a:t>
            </a:fld>
            <a:endParaRPr lang="en-US"/>
          </a:p>
        </p:txBody>
      </p:sp>
    </p:spTree>
    <p:extLst>
      <p:ext uri="{BB962C8B-B14F-4D97-AF65-F5344CB8AC3E}">
        <p14:creationId xmlns:p14="http://schemas.microsoft.com/office/powerpoint/2010/main" val="1364463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663114" y="1371597"/>
            <a:ext cx="5815263" cy="929040"/>
          </a:xfrm>
        </p:spPr>
        <p:txBody>
          <a:bodyPr>
            <a:normAutofit fontScale="90000"/>
          </a:bodyPr>
          <a:lstStyle/>
          <a:p>
            <a:pPr algn="l"/>
            <a:r>
              <a:rPr lang="en-US" sz="4800" dirty="0">
                <a:latin typeface="Segoe UI Light" panose="020B0502040204020203" pitchFamily="34" charset="0"/>
                <a:cs typeface="Segoe UI Light" panose="020B0502040204020203" pitchFamily="34" charset="0"/>
              </a:rPr>
              <a:t>Welcome to </a:t>
            </a:r>
            <a:r>
              <a:rPr lang="en-US" sz="4800" dirty="0" err="1">
                <a:latin typeface="Segoe UI Light" panose="020B0502040204020203" pitchFamily="34" charset="0"/>
                <a:cs typeface="Segoe UI Light" panose="020B0502040204020203" pitchFamily="34" charset="0"/>
              </a:rPr>
              <a:t>Symplicity</a:t>
            </a:r>
            <a:endParaRPr lang="en-US" sz="4800" dirty="0">
              <a:latin typeface="Segoe UI Light" panose="020B0502040204020203" pitchFamily="34" charset="0"/>
              <a:cs typeface="Segoe UI Light" panose="020B0502040204020203" pitchFamily="34" charset="0"/>
            </a:endParaRPr>
          </a:p>
        </p:txBody>
      </p:sp>
      <p:sp>
        <p:nvSpPr>
          <p:cNvPr id="5" name="Subtitle 2"/>
          <p:cNvSpPr txBox="1">
            <a:spLocks/>
          </p:cNvSpPr>
          <p:nvPr/>
        </p:nvSpPr>
        <p:spPr>
          <a:xfrm>
            <a:off x="663114" y="2656374"/>
            <a:ext cx="9582736" cy="11377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latin typeface="Segoe UI Light" panose="020B0502040204020203" pitchFamily="34" charset="0"/>
                <a:cs typeface="Segoe UI Light" panose="020B0502040204020203" pitchFamily="34" charset="0"/>
              </a:rPr>
              <a:t>Hello and welcome to the Career and Professional Development’s </a:t>
            </a:r>
            <a:r>
              <a:rPr lang="en-US" sz="2400" dirty="0" smtClean="0">
                <a:latin typeface="Segoe UI Light" panose="020B0502040204020203" pitchFamily="34" charset="0"/>
                <a:cs typeface="Segoe UI Light" panose="020B0502040204020203" pitchFamily="34" charset="0"/>
              </a:rPr>
              <a:t>tutorial </a:t>
            </a:r>
            <a:r>
              <a:rPr lang="en-US" sz="2400" dirty="0">
                <a:latin typeface="Segoe UI Light" panose="020B0502040204020203" pitchFamily="34" charset="0"/>
                <a:cs typeface="Segoe UI Light" panose="020B0502040204020203" pitchFamily="34" charset="0"/>
              </a:rPr>
              <a:t>on </a:t>
            </a:r>
            <a:r>
              <a:rPr lang="en-US" sz="2400" dirty="0" err="1" smtClean="0">
                <a:latin typeface="Segoe UI Light" panose="020B0502040204020203" pitchFamily="34" charset="0"/>
                <a:cs typeface="Segoe UI Light" panose="020B0502040204020203" pitchFamily="34" charset="0"/>
              </a:rPr>
              <a:t>Symplicity</a:t>
            </a:r>
            <a:r>
              <a:rPr lang="en-US" sz="2400" dirty="0">
                <a:latin typeface="Segoe UI Light" panose="020B0502040204020203" pitchFamily="34" charset="0"/>
                <a:cs typeface="Segoe UI Light" panose="020B0502040204020203" pitchFamily="34" charset="0"/>
              </a:rPr>
              <a:t> </a:t>
            </a:r>
            <a:r>
              <a:rPr lang="en-US" sz="2400" dirty="0" smtClean="0">
                <a:latin typeface="Segoe UI Light" panose="020B0502040204020203" pitchFamily="34" charset="0"/>
                <a:cs typeface="Segoe UI Light" panose="020B0502040204020203" pitchFamily="34" charset="0"/>
              </a:rPr>
              <a:t>for employers.</a:t>
            </a:r>
            <a:endParaRPr lang="en-US" sz="2400" dirty="0">
              <a:latin typeface="Segoe UI Light" panose="020B0502040204020203" pitchFamily="34" charset="0"/>
              <a:cs typeface="Segoe UI Light" panose="020B0502040204020203" pitchFamily="34" charset="0"/>
            </a:endParaRPr>
          </a:p>
        </p:txBody>
      </p:sp>
      <p:pic>
        <p:nvPicPr>
          <p:cNvPr id="6" name="Picture 4" descr="http://s.newsweek.com/sites/www.newsweek.com/files/styles/embed-sm/public/profile/nsu-law1-bluegray.png"/>
          <p:cNvPicPr>
            <a:picLocks noChangeAspect="1" noChangeArrowheads="1"/>
          </p:cNvPicPr>
          <p:nvPr/>
        </p:nvPicPr>
        <p:blipFill rotWithShape="1">
          <a:blip r:embed="rId2">
            <a:extLst>
              <a:ext uri="{28A0092B-C50C-407E-A947-70E740481C1C}">
                <a14:useLocalDpi xmlns:a14="http://schemas.microsoft.com/office/drawing/2010/main" val="0"/>
              </a:ext>
            </a:extLst>
          </a:blip>
          <a:srcRect b="26372"/>
          <a:stretch/>
        </p:blipFill>
        <p:spPr bwMode="auto">
          <a:xfrm>
            <a:off x="4435368" y="3794167"/>
            <a:ext cx="3262838" cy="2397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269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605713" y="3412866"/>
            <a:ext cx="5081222" cy="2177667"/>
          </a:xfrm>
          <a:prstGeom prst="rect">
            <a:avLst/>
          </a:prstGeom>
          <a:effectLst>
            <a:softEdge rad="63500"/>
          </a:effectLst>
        </p:spPr>
      </p:pic>
      <p:pic>
        <p:nvPicPr>
          <p:cNvPr id="3" name="Picture 2"/>
          <p:cNvPicPr>
            <a:picLocks noChangeAspect="1"/>
          </p:cNvPicPr>
          <p:nvPr/>
        </p:nvPicPr>
        <p:blipFill>
          <a:blip r:embed="rId3"/>
          <a:stretch>
            <a:fillRect/>
          </a:stretch>
        </p:blipFill>
        <p:spPr>
          <a:xfrm>
            <a:off x="9287058" y="2811787"/>
            <a:ext cx="2323073" cy="3615119"/>
          </a:xfrm>
          <a:prstGeom prst="rect">
            <a:avLst/>
          </a:prstGeom>
          <a:effectLst>
            <a:softEdge rad="63500"/>
          </a:effectLst>
        </p:spPr>
      </p:pic>
      <p:pic>
        <p:nvPicPr>
          <p:cNvPr id="12" name="Picture 11"/>
          <p:cNvPicPr>
            <a:picLocks noChangeAspect="1"/>
          </p:cNvPicPr>
          <p:nvPr/>
        </p:nvPicPr>
        <p:blipFill>
          <a:blip r:embed="rId4"/>
          <a:stretch>
            <a:fillRect/>
          </a:stretch>
        </p:blipFill>
        <p:spPr>
          <a:xfrm>
            <a:off x="613637" y="2811787"/>
            <a:ext cx="2319761" cy="3615119"/>
          </a:xfrm>
          <a:prstGeom prst="rect">
            <a:avLst/>
          </a:prstGeom>
          <a:effectLst>
            <a:softEdge rad="63500"/>
          </a:effectLst>
        </p:spPr>
      </p:pic>
      <p:sp>
        <p:nvSpPr>
          <p:cNvPr id="5" name="Rectangle 4"/>
          <p:cNvSpPr/>
          <p:nvPr/>
        </p:nvSpPr>
        <p:spPr>
          <a:xfrm>
            <a:off x="276725" y="258241"/>
            <a:ext cx="11754853" cy="1631216"/>
          </a:xfrm>
          <a:prstGeom prst="rect">
            <a:avLst/>
          </a:prstGeom>
        </p:spPr>
        <p:txBody>
          <a:bodyPr wrap="square">
            <a:spAutoFit/>
          </a:bodyPr>
          <a:lstStyle/>
          <a:p>
            <a:r>
              <a:rPr lang="en-US" sz="2000" dirty="0" err="1">
                <a:latin typeface="Segoe UI Light" panose="020B0502040204020203" pitchFamily="34" charset="0"/>
                <a:cs typeface="Segoe UI Light" panose="020B0502040204020203" pitchFamily="34" charset="0"/>
              </a:rPr>
              <a:t>Symplicity</a:t>
            </a:r>
            <a:r>
              <a:rPr lang="en-US" sz="2000" dirty="0">
                <a:latin typeface="Segoe UI Light" panose="020B0502040204020203" pitchFamily="34" charset="0"/>
                <a:cs typeface="Segoe UI Light" panose="020B0502040204020203" pitchFamily="34" charset="0"/>
              </a:rPr>
              <a:t> is NSU College of Law’s online portal for many of the Career and Professional </a:t>
            </a:r>
            <a:r>
              <a:rPr lang="en-US" sz="2000" dirty="0" smtClean="0">
                <a:latin typeface="Segoe UI Light" panose="020B0502040204020203" pitchFamily="34" charset="0"/>
                <a:cs typeface="Segoe UI Light" panose="020B0502040204020203" pitchFamily="34" charset="0"/>
              </a:rPr>
              <a:t>Developments’ </a:t>
            </a:r>
            <a:r>
              <a:rPr lang="en-US" sz="2000" dirty="0">
                <a:latin typeface="Segoe UI Light" panose="020B0502040204020203" pitchFamily="34" charset="0"/>
                <a:cs typeface="Segoe UI Light" panose="020B0502040204020203" pitchFamily="34" charset="0"/>
              </a:rPr>
              <a:t>career-related services </a:t>
            </a:r>
            <a:r>
              <a:rPr lang="en-US" sz="2000" dirty="0" smtClean="0">
                <a:latin typeface="Segoe UI Light" panose="020B0502040204020203" pitchFamily="34" charset="0"/>
                <a:cs typeface="Segoe UI Light" panose="020B0502040204020203" pitchFamily="34" charset="0"/>
              </a:rPr>
              <a:t>for </a:t>
            </a:r>
            <a:r>
              <a:rPr lang="en-US" sz="2000" dirty="0">
                <a:latin typeface="Segoe UI Light" panose="020B0502040204020203" pitchFamily="34" charset="0"/>
                <a:cs typeface="Segoe UI Light" panose="020B0502040204020203" pitchFamily="34" charset="0"/>
              </a:rPr>
              <a:t>students, alumni, and employers. Through </a:t>
            </a:r>
            <a:r>
              <a:rPr lang="en-US" sz="2000" dirty="0" err="1">
                <a:latin typeface="Segoe UI Light" panose="020B0502040204020203" pitchFamily="34" charset="0"/>
                <a:cs typeface="Segoe UI Light" panose="020B0502040204020203" pitchFamily="34" charset="0"/>
              </a:rPr>
              <a:t>Symplicity</a:t>
            </a:r>
            <a:r>
              <a:rPr lang="en-US" sz="2000" dirty="0">
                <a:latin typeface="Segoe UI Light" panose="020B0502040204020203" pitchFamily="34" charset="0"/>
                <a:cs typeface="Segoe UI Light" panose="020B0502040204020203" pitchFamily="34" charset="0"/>
              </a:rPr>
              <a:t>, employers can create job postings for NSU </a:t>
            </a:r>
            <a:r>
              <a:rPr lang="en-US" sz="2000" dirty="0" smtClean="0">
                <a:latin typeface="Segoe UI Light" panose="020B0502040204020203" pitchFamily="34" charset="0"/>
                <a:cs typeface="Segoe UI Light" panose="020B0502040204020203" pitchFamily="34" charset="0"/>
              </a:rPr>
              <a:t>Law students </a:t>
            </a:r>
            <a:r>
              <a:rPr lang="en-US" sz="2000" dirty="0">
                <a:latin typeface="Segoe UI Light" panose="020B0502040204020203" pitchFamily="34" charset="0"/>
                <a:cs typeface="Segoe UI Light" panose="020B0502040204020203" pitchFamily="34" charset="0"/>
              </a:rPr>
              <a:t>and </a:t>
            </a:r>
            <a:r>
              <a:rPr lang="en-US" sz="2000" dirty="0" smtClean="0">
                <a:latin typeface="Segoe UI Light" panose="020B0502040204020203" pitchFamily="34" charset="0"/>
                <a:cs typeface="Segoe UI Light" panose="020B0502040204020203" pitchFamily="34" charset="0"/>
              </a:rPr>
              <a:t>alumni. To </a:t>
            </a:r>
            <a:r>
              <a:rPr lang="en-US" sz="2000" dirty="0">
                <a:latin typeface="Segoe UI Light" panose="020B0502040204020203" pitchFamily="34" charset="0"/>
                <a:cs typeface="Segoe UI Light" panose="020B0502040204020203" pitchFamily="34" charset="0"/>
              </a:rPr>
              <a:t>access </a:t>
            </a:r>
            <a:r>
              <a:rPr lang="en-US" sz="2000" dirty="0" err="1">
                <a:latin typeface="Segoe UI Light" panose="020B0502040204020203" pitchFamily="34" charset="0"/>
                <a:cs typeface="Segoe UI Light" panose="020B0502040204020203" pitchFamily="34" charset="0"/>
              </a:rPr>
              <a:t>Symplicity</a:t>
            </a:r>
            <a:r>
              <a:rPr lang="en-US" sz="2000" dirty="0">
                <a:latin typeface="Segoe UI Light" panose="020B0502040204020203" pitchFamily="34" charset="0"/>
                <a:cs typeface="Segoe UI Light" panose="020B0502040204020203" pitchFamily="34" charset="0"/>
              </a:rPr>
              <a:t>, please visit the Career and Professional Development page on NSU College of </a:t>
            </a:r>
            <a:r>
              <a:rPr lang="en-US" sz="2000" dirty="0" smtClean="0">
                <a:latin typeface="Segoe UI Light" panose="020B0502040204020203" pitchFamily="34" charset="0"/>
                <a:cs typeface="Segoe UI Light" panose="020B0502040204020203" pitchFamily="34" charset="0"/>
              </a:rPr>
              <a:t>Law’s website (www.law.nova.edu), </a:t>
            </a:r>
            <a:r>
              <a:rPr lang="en-US" sz="2000" dirty="0">
                <a:latin typeface="Segoe UI Light" panose="020B0502040204020203" pitchFamily="34" charset="0"/>
                <a:cs typeface="Segoe UI Light" panose="020B0502040204020203" pitchFamily="34" charset="0"/>
              </a:rPr>
              <a:t>and click on the </a:t>
            </a:r>
            <a:r>
              <a:rPr lang="en-US" sz="2000" dirty="0" smtClean="0">
                <a:latin typeface="Segoe UI Light" panose="020B0502040204020203" pitchFamily="34" charset="0"/>
                <a:cs typeface="Segoe UI Light" panose="020B0502040204020203" pitchFamily="34" charset="0"/>
              </a:rPr>
              <a:t>Employer Resources </a:t>
            </a:r>
            <a:r>
              <a:rPr lang="en-US" sz="2000" dirty="0">
                <a:latin typeface="Segoe UI Light" panose="020B0502040204020203" pitchFamily="34" charset="0"/>
                <a:cs typeface="Segoe UI Light" panose="020B0502040204020203" pitchFamily="34" charset="0"/>
              </a:rPr>
              <a:t>tab on the </a:t>
            </a:r>
            <a:r>
              <a:rPr lang="en-US" sz="2000" dirty="0" smtClean="0">
                <a:latin typeface="Segoe UI Light" panose="020B0502040204020203" pitchFamily="34" charset="0"/>
                <a:cs typeface="Segoe UI Light" panose="020B0502040204020203" pitchFamily="34" charset="0"/>
              </a:rPr>
              <a:t>left hand side of </a:t>
            </a:r>
            <a:r>
              <a:rPr lang="en-US" sz="2000" dirty="0">
                <a:latin typeface="Segoe UI Light" panose="020B0502040204020203" pitchFamily="34" charset="0"/>
                <a:cs typeface="Segoe UI Light" panose="020B0502040204020203" pitchFamily="34" charset="0"/>
              </a:rPr>
              <a:t>the </a:t>
            </a:r>
            <a:r>
              <a:rPr lang="en-US" sz="2000" dirty="0" smtClean="0">
                <a:latin typeface="Segoe UI Light" panose="020B0502040204020203" pitchFamily="34" charset="0"/>
                <a:cs typeface="Segoe UI Light" panose="020B0502040204020203" pitchFamily="34" charset="0"/>
              </a:rPr>
              <a:t>page. Then, click </a:t>
            </a:r>
            <a:r>
              <a:rPr lang="en-US" sz="2000" dirty="0" err="1" smtClean="0">
                <a:latin typeface="Segoe UI Light" panose="020B0502040204020203" pitchFamily="34" charset="0"/>
                <a:cs typeface="Segoe UI Light" panose="020B0502040204020203" pitchFamily="34" charset="0"/>
              </a:rPr>
              <a:t>Symplicity</a:t>
            </a:r>
            <a:r>
              <a:rPr lang="en-US" sz="2000" dirty="0" smtClean="0">
                <a:latin typeface="Segoe UI Light" panose="020B0502040204020203" pitchFamily="34" charset="0"/>
                <a:cs typeface="Segoe UI Light" panose="020B0502040204020203" pitchFamily="34" charset="0"/>
              </a:rPr>
              <a:t> for Employers.</a:t>
            </a:r>
            <a:endParaRPr lang="en-US" sz="2000" dirty="0">
              <a:latin typeface="Segoe UI Light" panose="020B0502040204020203" pitchFamily="34" charset="0"/>
              <a:cs typeface="Segoe UI Light" panose="020B0502040204020203" pitchFamily="34" charset="0"/>
            </a:endParaRPr>
          </a:p>
        </p:txBody>
      </p:sp>
      <p:cxnSp>
        <p:nvCxnSpPr>
          <p:cNvPr id="13" name="Straight Connector 12"/>
          <p:cNvCxnSpPr/>
          <p:nvPr/>
        </p:nvCxnSpPr>
        <p:spPr>
          <a:xfrm>
            <a:off x="370327" y="1997241"/>
            <a:ext cx="11170634"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3392920" y="3112579"/>
            <a:ext cx="601579" cy="601579"/>
          </a:xfrm>
          <a:prstGeom prst="ellipse">
            <a:avLst/>
          </a:prstGeom>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Segoe UI Light" panose="020B0502040204020203" pitchFamily="34" charset="0"/>
                <a:cs typeface="Segoe UI Light" panose="020B0502040204020203" pitchFamily="34" charset="0"/>
              </a:rPr>
              <a:t>2</a:t>
            </a:r>
            <a:endParaRPr lang="en-US" sz="3200" dirty="0">
              <a:latin typeface="Segoe UI Light" panose="020B0502040204020203" pitchFamily="34" charset="0"/>
              <a:cs typeface="Segoe UI Light" panose="020B0502040204020203" pitchFamily="34" charset="0"/>
            </a:endParaRPr>
          </a:p>
        </p:txBody>
      </p:sp>
      <p:sp>
        <p:nvSpPr>
          <p:cNvPr id="17" name="Oval 16"/>
          <p:cNvSpPr/>
          <p:nvPr/>
        </p:nvSpPr>
        <p:spPr>
          <a:xfrm>
            <a:off x="312848" y="2511000"/>
            <a:ext cx="601579" cy="601579"/>
          </a:xfrm>
          <a:prstGeom prst="ellipse">
            <a:avLst/>
          </a:prstGeom>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Segoe UI Light" panose="020B0502040204020203" pitchFamily="34" charset="0"/>
                <a:cs typeface="Segoe UI Light" panose="020B0502040204020203" pitchFamily="34" charset="0"/>
              </a:rPr>
              <a:t>1</a:t>
            </a:r>
          </a:p>
        </p:txBody>
      </p:sp>
      <p:sp>
        <p:nvSpPr>
          <p:cNvPr id="11" name="Oval 10"/>
          <p:cNvSpPr/>
          <p:nvPr/>
        </p:nvSpPr>
        <p:spPr>
          <a:xfrm>
            <a:off x="8986268" y="2506898"/>
            <a:ext cx="601579" cy="601579"/>
          </a:xfrm>
          <a:prstGeom prst="ellipse">
            <a:avLst/>
          </a:prstGeom>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Segoe UI Light" panose="020B0502040204020203" pitchFamily="34" charset="0"/>
                <a:cs typeface="Segoe UI Light" panose="020B0502040204020203" pitchFamily="34" charset="0"/>
              </a:rPr>
              <a:t>3</a:t>
            </a:r>
            <a:endParaRPr lang="en-US" sz="32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280091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068031" y="2815755"/>
            <a:ext cx="3277094" cy="3745250"/>
          </a:xfrm>
          <a:prstGeom prst="rect">
            <a:avLst/>
          </a:prstGeom>
          <a:effectLst>
            <a:softEdge rad="63500"/>
          </a:effectLst>
        </p:spPr>
      </p:pic>
      <p:pic>
        <p:nvPicPr>
          <p:cNvPr id="6" name="Picture 5"/>
          <p:cNvPicPr>
            <a:picLocks noChangeAspect="1"/>
          </p:cNvPicPr>
          <p:nvPr/>
        </p:nvPicPr>
        <p:blipFill>
          <a:blip r:embed="rId3"/>
          <a:stretch>
            <a:fillRect/>
          </a:stretch>
        </p:blipFill>
        <p:spPr>
          <a:xfrm>
            <a:off x="8138429" y="2815755"/>
            <a:ext cx="3407766" cy="3745250"/>
          </a:xfrm>
          <a:prstGeom prst="rect">
            <a:avLst/>
          </a:prstGeom>
          <a:effectLst>
            <a:softEdge rad="63500"/>
          </a:effectLst>
        </p:spPr>
      </p:pic>
      <p:pic>
        <p:nvPicPr>
          <p:cNvPr id="2" name="Picture 1"/>
          <p:cNvPicPr>
            <a:picLocks noChangeAspect="1"/>
          </p:cNvPicPr>
          <p:nvPr/>
        </p:nvPicPr>
        <p:blipFill>
          <a:blip r:embed="rId4"/>
          <a:stretch>
            <a:fillRect/>
          </a:stretch>
        </p:blipFill>
        <p:spPr>
          <a:xfrm>
            <a:off x="620143" y="2903230"/>
            <a:ext cx="2819889" cy="3636509"/>
          </a:xfrm>
          <a:prstGeom prst="rect">
            <a:avLst/>
          </a:prstGeom>
          <a:effectLst>
            <a:softEdge rad="63500"/>
          </a:effectLst>
        </p:spPr>
      </p:pic>
      <p:sp>
        <p:nvSpPr>
          <p:cNvPr id="5" name="Rectangle 4"/>
          <p:cNvSpPr/>
          <p:nvPr/>
        </p:nvSpPr>
        <p:spPr>
          <a:xfrm>
            <a:off x="276725" y="258241"/>
            <a:ext cx="11754853" cy="2246769"/>
          </a:xfrm>
          <a:prstGeom prst="rect">
            <a:avLst/>
          </a:prstGeom>
        </p:spPr>
        <p:txBody>
          <a:bodyPr wrap="square">
            <a:spAutoFit/>
          </a:bodyPr>
          <a:lstStyle/>
          <a:p>
            <a:r>
              <a:rPr lang="en-US" sz="2000" dirty="0">
                <a:latin typeface="Segoe UI Light" panose="020B0502040204020203" pitchFamily="34" charset="0"/>
                <a:cs typeface="Segoe UI Light" panose="020B0502040204020203" pitchFamily="34" charset="0"/>
              </a:rPr>
              <a:t>Once you are on the </a:t>
            </a:r>
            <a:r>
              <a:rPr lang="en-US" sz="2000" dirty="0" err="1">
                <a:latin typeface="Segoe UI Light" panose="020B0502040204020203" pitchFamily="34" charset="0"/>
                <a:cs typeface="Segoe UI Light" panose="020B0502040204020203" pitchFamily="34" charset="0"/>
              </a:rPr>
              <a:t>Symplicity</a:t>
            </a:r>
            <a:r>
              <a:rPr lang="en-US" sz="2000" dirty="0">
                <a:latin typeface="Segoe UI Light" panose="020B0502040204020203" pitchFamily="34" charset="0"/>
                <a:cs typeface="Segoe UI Light" panose="020B0502040204020203" pitchFamily="34" charset="0"/>
              </a:rPr>
              <a:t> webpage, you will need to log in</a:t>
            </a:r>
            <a:r>
              <a:rPr lang="en-US" sz="2000" dirty="0" smtClean="0">
                <a:latin typeface="Segoe UI Light" panose="020B0502040204020203" pitchFamily="34" charset="0"/>
                <a:cs typeface="Segoe UI Light" panose="020B0502040204020203" pitchFamily="34" charset="0"/>
              </a:rPr>
              <a:t>. </a:t>
            </a:r>
            <a:r>
              <a:rPr lang="en-US" sz="2000" dirty="0">
                <a:latin typeface="Segoe UI Light" panose="020B0502040204020203" pitchFamily="34" charset="0"/>
                <a:cs typeface="Segoe UI Light" panose="020B0502040204020203" pitchFamily="34" charset="0"/>
              </a:rPr>
              <a:t>As </a:t>
            </a:r>
            <a:r>
              <a:rPr lang="en-US" sz="2000" dirty="0" smtClean="0">
                <a:latin typeface="Segoe UI Light" panose="020B0502040204020203" pitchFamily="34" charset="0"/>
                <a:cs typeface="Segoe UI Light" panose="020B0502040204020203" pitchFamily="34" charset="0"/>
              </a:rPr>
              <a:t>an employer click </a:t>
            </a:r>
            <a:r>
              <a:rPr lang="en-US" sz="2000" dirty="0">
                <a:latin typeface="Segoe UI Light" panose="020B0502040204020203" pitchFamily="34" charset="0"/>
                <a:cs typeface="Segoe UI Light" panose="020B0502040204020203" pitchFamily="34" charset="0"/>
              </a:rPr>
              <a:t>on the </a:t>
            </a:r>
            <a:r>
              <a:rPr lang="en-US" sz="2000" dirty="0" smtClean="0">
                <a:latin typeface="Segoe UI Light" panose="020B0502040204020203" pitchFamily="34" charset="0"/>
                <a:cs typeface="Segoe UI Light" panose="020B0502040204020203" pitchFamily="34" charset="0"/>
              </a:rPr>
              <a:t>Employer icon. You may then sign in into your account, or register/sign up and post a job. If you are a new employer, please register for an account to post a job. If you are already in the system, please log in with your username and password. Once you have logged in, followed the prompts and have posted the position you are seeking, the Career and Professional </a:t>
            </a:r>
            <a:r>
              <a:rPr lang="en-US" sz="2000" dirty="0">
                <a:latin typeface="Segoe UI Light" panose="020B0502040204020203" pitchFamily="34" charset="0"/>
                <a:cs typeface="Segoe UI Light" panose="020B0502040204020203" pitchFamily="34" charset="0"/>
              </a:rPr>
              <a:t>D</a:t>
            </a:r>
            <a:r>
              <a:rPr lang="en-US" sz="2000" dirty="0" smtClean="0">
                <a:latin typeface="Segoe UI Light" panose="020B0502040204020203" pitchFamily="34" charset="0"/>
                <a:cs typeface="Segoe UI Light" panose="020B0502040204020203" pitchFamily="34" charset="0"/>
              </a:rPr>
              <a:t>evelopment Office will be notified.  The Career and Professional Development Office will review your posting, approve your posting, and send you a confirmation email letting you know your posting is visible on </a:t>
            </a:r>
            <a:r>
              <a:rPr lang="en-US" sz="2000" dirty="0" err="1" smtClean="0">
                <a:latin typeface="Segoe UI Light" panose="020B0502040204020203" pitchFamily="34" charset="0"/>
                <a:cs typeface="Segoe UI Light" panose="020B0502040204020203" pitchFamily="34" charset="0"/>
              </a:rPr>
              <a:t>Symplicity</a:t>
            </a:r>
            <a:r>
              <a:rPr lang="en-US" sz="2000" dirty="0" smtClean="0">
                <a:latin typeface="Segoe UI Light" panose="020B0502040204020203" pitchFamily="34" charset="0"/>
                <a:cs typeface="Segoe UI Light" panose="020B0502040204020203" pitchFamily="34" charset="0"/>
              </a:rPr>
              <a:t>.</a:t>
            </a:r>
            <a:endParaRPr lang="en-US" sz="2000" dirty="0">
              <a:latin typeface="Segoe UI Light" panose="020B0502040204020203" pitchFamily="34" charset="0"/>
              <a:cs typeface="Segoe UI Light" panose="020B0502040204020203" pitchFamily="34" charset="0"/>
            </a:endParaRPr>
          </a:p>
        </p:txBody>
      </p:sp>
      <p:cxnSp>
        <p:nvCxnSpPr>
          <p:cNvPr id="13" name="Straight Connector 12"/>
          <p:cNvCxnSpPr/>
          <p:nvPr/>
        </p:nvCxnSpPr>
        <p:spPr>
          <a:xfrm>
            <a:off x="421105" y="2505947"/>
            <a:ext cx="11170634"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3777932" y="2613005"/>
            <a:ext cx="601579" cy="601579"/>
          </a:xfrm>
          <a:prstGeom prst="ellipse">
            <a:avLst/>
          </a:prstGeom>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Segoe UI Light" panose="020B0502040204020203" pitchFamily="34" charset="0"/>
                <a:cs typeface="Segoe UI Light" panose="020B0502040204020203" pitchFamily="34" charset="0"/>
              </a:rPr>
              <a:t>2</a:t>
            </a:r>
            <a:endParaRPr lang="en-US" sz="3200" dirty="0">
              <a:latin typeface="Segoe UI Light" panose="020B0502040204020203" pitchFamily="34" charset="0"/>
              <a:cs typeface="Segoe UI Light" panose="020B0502040204020203" pitchFamily="34" charset="0"/>
            </a:endParaRPr>
          </a:p>
        </p:txBody>
      </p:sp>
      <p:sp>
        <p:nvSpPr>
          <p:cNvPr id="17" name="Oval 16"/>
          <p:cNvSpPr/>
          <p:nvPr/>
        </p:nvSpPr>
        <p:spPr>
          <a:xfrm>
            <a:off x="336900" y="2619055"/>
            <a:ext cx="601579" cy="601579"/>
          </a:xfrm>
          <a:prstGeom prst="ellipse">
            <a:avLst/>
          </a:prstGeom>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Segoe UI Light" panose="020B0502040204020203" pitchFamily="34" charset="0"/>
                <a:cs typeface="Segoe UI Light" panose="020B0502040204020203" pitchFamily="34" charset="0"/>
              </a:rPr>
              <a:t>1</a:t>
            </a:r>
          </a:p>
        </p:txBody>
      </p:sp>
      <p:sp>
        <p:nvSpPr>
          <p:cNvPr id="12" name="Oval 11"/>
          <p:cNvSpPr/>
          <p:nvPr/>
        </p:nvSpPr>
        <p:spPr>
          <a:xfrm>
            <a:off x="7880172" y="2642562"/>
            <a:ext cx="601579" cy="601579"/>
          </a:xfrm>
          <a:prstGeom prst="ellipse">
            <a:avLst/>
          </a:prstGeom>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Segoe UI Light" panose="020B0502040204020203" pitchFamily="34" charset="0"/>
                <a:cs typeface="Segoe UI Light" panose="020B0502040204020203" pitchFamily="34" charset="0"/>
              </a:rPr>
              <a:t>3</a:t>
            </a:r>
          </a:p>
        </p:txBody>
      </p:sp>
    </p:spTree>
    <p:extLst>
      <p:ext uri="{BB962C8B-B14F-4D97-AF65-F5344CB8AC3E}">
        <p14:creationId xmlns:p14="http://schemas.microsoft.com/office/powerpoint/2010/main" val="3983613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a:xfrm>
            <a:off x="324853" y="223536"/>
            <a:ext cx="11586410" cy="1409617"/>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smtClean="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Symplicity</a:t>
            </a:r>
            <a:r>
              <a:rPr kumimoji="0" lang="en-US" sz="2000" b="0" i="0" u="none" strike="noStrike" kern="1200" cap="none" spc="0" normalizeH="0" noProof="0" dirty="0" smtClean="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 is a useful tool to engage with the students and alumni for opportunities that your firm or agency is seeking. </a:t>
            </a:r>
            <a:r>
              <a:rPr kumimoji="0" lang="en-US" sz="2000" b="0" i="0" u="none" strike="noStrike" kern="1200" cap="none" spc="0" normalizeH="0" baseline="0" noProof="0" dirty="0" smtClean="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Please </a:t>
            </a:r>
            <a:r>
              <a:rPr kumimoji="0" lang="en-US" sz="2000" b="0" i="0" u="none" strike="noStrike" kern="1200" cap="none" spc="0" normalizeH="0" baseline="0" noProof="0" dirty="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keep in mind the Career and Professional Development Office is always available for questions and to assist </a:t>
            </a:r>
            <a:r>
              <a:rPr kumimoji="0" lang="en-US" sz="2000" b="0" i="0" u="none" strike="noStrike" kern="1200" cap="none" spc="0" normalizeH="0" baseline="0" noProof="0" dirty="0" smtClean="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you. Please contact</a:t>
            </a:r>
            <a:r>
              <a:rPr kumimoji="0" lang="en-US" sz="2000" b="0" i="0" u="none" strike="noStrike" kern="1200" cap="none" spc="0" normalizeH="0" noProof="0" dirty="0" smtClean="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 </a:t>
            </a:r>
            <a:r>
              <a:rPr kumimoji="0" lang="en-US" sz="2000" b="0" i="0" u="none" strike="noStrike" kern="1200" cap="none" spc="0" normalizeH="0" baseline="0" noProof="0" dirty="0" smtClean="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the </a:t>
            </a:r>
            <a:r>
              <a:rPr kumimoji="0" lang="en-US" sz="2000" b="0" i="0" u="none" strike="noStrike" kern="1200" cap="none" spc="0" normalizeH="0" baseline="0" noProof="0" dirty="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Career and Professional Development Office </a:t>
            </a:r>
            <a:r>
              <a:rPr kumimoji="0" lang="en-US" sz="2000" b="0" i="0" u="none" strike="noStrike" kern="1200" cap="none" spc="0" normalizeH="0" baseline="0" noProof="0" dirty="0" smtClean="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at (954) 262-6124 or </a:t>
            </a:r>
            <a:r>
              <a:rPr kumimoji="0" lang="en-US" sz="2000" b="0" i="0" u="none" strike="noStrike" kern="1200" cap="none" spc="0" normalizeH="0" baseline="0" noProof="0" dirty="0">
                <a:ln>
                  <a:noFill/>
                </a:ln>
                <a:solidFill>
                  <a:prstClr val="black"/>
                </a:solidFill>
                <a:effectLst/>
                <a:uLnTx/>
                <a:uFillTx/>
                <a:latin typeface="Segoe UI Light" panose="020B0502040204020203" pitchFamily="34" charset="0"/>
                <a:ea typeface="Calibri" panose="020F0502020204030204" pitchFamily="34" charset="0"/>
                <a:cs typeface="Segoe UI Light" panose="020B0502040204020203" pitchFamily="34" charset="0"/>
              </a:rPr>
              <a:t>email us at law-careerdevelopment@nova.edu if you have any questions.</a:t>
            </a:r>
          </a:p>
        </p:txBody>
      </p:sp>
      <p:pic>
        <p:nvPicPr>
          <p:cNvPr id="1026" name="Picture 2" descr="http://d1gtq9mqg5x3oe.cloudfront.net/images/law/_contentStrips/students/symplicityLogoStack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3565" y="3073683"/>
            <a:ext cx="3322888" cy="2436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99247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310</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Segoe UI Light</vt:lpstr>
      <vt:lpstr>Office Theme</vt:lpstr>
      <vt:lpstr>Welcome to Symplicity</vt:lpstr>
      <vt:lpstr>PowerPoint Presentation</vt:lpstr>
      <vt:lpstr>PowerPoint Presentation</vt:lpstr>
      <vt:lpstr>PowerPoint Presentation</vt:lpstr>
    </vt:vector>
  </TitlesOfParts>
  <Company>Nova Southeastern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Symplicity</dc:title>
  <dc:creator>lawec</dc:creator>
  <cp:lastModifiedBy>Cindy Galdos</cp:lastModifiedBy>
  <cp:revision>75</cp:revision>
  <cp:lastPrinted>2017-04-13T20:20:31Z</cp:lastPrinted>
  <dcterms:created xsi:type="dcterms:W3CDTF">2017-03-28T17:25:11Z</dcterms:created>
  <dcterms:modified xsi:type="dcterms:W3CDTF">2017-04-20T15:58:04Z</dcterms:modified>
</cp:coreProperties>
</file>