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8" r:id="rId2"/>
    <p:sldId id="466" r:id="rId3"/>
    <p:sldId id="375" r:id="rId4"/>
    <p:sldId id="477" r:id="rId5"/>
    <p:sldId id="492" r:id="rId6"/>
    <p:sldId id="494" r:id="rId7"/>
    <p:sldId id="489" r:id="rId8"/>
    <p:sldId id="491" r:id="rId9"/>
    <p:sldId id="464" r:id="rId10"/>
    <p:sldId id="447" r:id="rId11"/>
    <p:sldId id="384" r:id="rId12"/>
    <p:sldId id="478" r:id="rId13"/>
    <p:sldId id="448" r:id="rId14"/>
    <p:sldId id="470" r:id="rId15"/>
    <p:sldId id="465" r:id="rId16"/>
    <p:sldId id="450" r:id="rId17"/>
    <p:sldId id="434" r:id="rId18"/>
    <p:sldId id="435" r:id="rId19"/>
    <p:sldId id="436" r:id="rId20"/>
    <p:sldId id="438" r:id="rId21"/>
    <p:sldId id="440" r:id="rId22"/>
    <p:sldId id="458" r:id="rId23"/>
    <p:sldId id="459" r:id="rId24"/>
    <p:sldId id="463" r:id="rId25"/>
    <p:sldId id="461" r:id="rId26"/>
    <p:sldId id="462" r:id="rId27"/>
    <p:sldId id="453" r:id="rId28"/>
    <p:sldId id="454" r:id="rId29"/>
    <p:sldId id="481" r:id="rId30"/>
    <p:sldId id="377" r:id="rId31"/>
    <p:sldId id="455" r:id="rId32"/>
    <p:sldId id="456" r:id="rId33"/>
    <p:sldId id="379" r:id="rId34"/>
    <p:sldId id="482" r:id="rId35"/>
    <p:sldId id="483" r:id="rId36"/>
    <p:sldId id="485" r:id="rId37"/>
    <p:sldId id="486" r:id="rId38"/>
    <p:sldId id="475"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7958C0-FDEF-4B57-B1C4-D069AA1B9726}">
          <p14:sldIdLst>
            <p14:sldId id="258"/>
            <p14:sldId id="466"/>
            <p14:sldId id="375"/>
            <p14:sldId id="477"/>
            <p14:sldId id="492"/>
            <p14:sldId id="494"/>
            <p14:sldId id="489"/>
            <p14:sldId id="491"/>
            <p14:sldId id="464"/>
            <p14:sldId id="447"/>
            <p14:sldId id="384"/>
            <p14:sldId id="478"/>
            <p14:sldId id="448"/>
            <p14:sldId id="470"/>
            <p14:sldId id="465"/>
            <p14:sldId id="450"/>
            <p14:sldId id="434"/>
            <p14:sldId id="435"/>
            <p14:sldId id="436"/>
            <p14:sldId id="438"/>
            <p14:sldId id="440"/>
            <p14:sldId id="458"/>
            <p14:sldId id="459"/>
            <p14:sldId id="463"/>
            <p14:sldId id="461"/>
            <p14:sldId id="462"/>
            <p14:sldId id="453"/>
            <p14:sldId id="454"/>
            <p14:sldId id="481"/>
            <p14:sldId id="377"/>
            <p14:sldId id="455"/>
            <p14:sldId id="456"/>
            <p14:sldId id="379"/>
            <p14:sldId id="482"/>
            <p14:sldId id="483"/>
            <p14:sldId id="485"/>
            <p14:sldId id="486"/>
            <p14:sldId id="475"/>
          </p14:sldIdLst>
        </p14:section>
        <p14:section name="Untitled Section" id="{6B452C2D-0A63-49F2-8AA9-4B7B5802A8A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75000" autoAdjust="0"/>
  </p:normalViewPr>
  <p:slideViewPr>
    <p:cSldViewPr>
      <p:cViewPr varScale="1">
        <p:scale>
          <a:sx n="60" d="100"/>
          <a:sy n="60" d="100"/>
        </p:scale>
        <p:origin x="1674" y="60"/>
      </p:cViewPr>
      <p:guideLst>
        <p:guide orient="horz" pos="2160"/>
        <p:guide pos="2880"/>
      </p:guideLst>
    </p:cSldViewPr>
  </p:slideViewPr>
  <p:outlineViewPr>
    <p:cViewPr>
      <p:scale>
        <a:sx n="33" d="100"/>
        <a:sy n="33" d="100"/>
      </p:scale>
      <p:origin x="0" y="60498"/>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0E67605C-DA88-49DA-AB75-61E1B53BE5E3}" type="datetimeFigureOut">
              <a:rPr lang="en-US" smtClean="0"/>
              <a:t>10/13/2016</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0A845CF5-9D06-4CE7-9119-049DC9255B9F}" type="slidenum">
              <a:rPr lang="en-US" smtClean="0"/>
              <a:t>‹#›</a:t>
            </a:fld>
            <a:endParaRPr lang="en-US" dirty="0"/>
          </a:p>
        </p:txBody>
      </p:sp>
    </p:spTree>
    <p:extLst>
      <p:ext uri="{BB962C8B-B14F-4D97-AF65-F5344CB8AC3E}">
        <p14:creationId xmlns:p14="http://schemas.microsoft.com/office/powerpoint/2010/main" val="297934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084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pPr/>
              <a:t>10</a:t>
            </a:fld>
            <a:endParaRPr lang="en-US" dirty="0"/>
          </a:p>
        </p:txBody>
      </p:sp>
    </p:spTree>
    <p:extLst>
      <p:ext uri="{BB962C8B-B14F-4D97-AF65-F5344CB8AC3E}">
        <p14:creationId xmlns:p14="http://schemas.microsoft.com/office/powerpoint/2010/main" val="3470572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A845CF5-9D06-4CE7-9119-049DC9255B9F}" type="slidenum">
              <a:rPr lang="en-US" smtClean="0"/>
              <a:t>11</a:t>
            </a:fld>
            <a:endParaRPr lang="en-US" dirty="0"/>
          </a:p>
        </p:txBody>
      </p:sp>
    </p:spTree>
    <p:extLst>
      <p:ext uri="{BB962C8B-B14F-4D97-AF65-F5344CB8AC3E}">
        <p14:creationId xmlns:p14="http://schemas.microsoft.com/office/powerpoint/2010/main" val="1604612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12</a:t>
            </a:fld>
            <a:endParaRPr lang="en-US" dirty="0"/>
          </a:p>
        </p:txBody>
      </p:sp>
    </p:spTree>
    <p:extLst>
      <p:ext uri="{BB962C8B-B14F-4D97-AF65-F5344CB8AC3E}">
        <p14:creationId xmlns:p14="http://schemas.microsoft.com/office/powerpoint/2010/main" val="130223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68283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137766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pPr/>
              <a:t>15</a:t>
            </a:fld>
            <a:endParaRPr lang="en-US" dirty="0"/>
          </a:p>
        </p:txBody>
      </p:sp>
    </p:spTree>
    <p:extLst>
      <p:ext uri="{BB962C8B-B14F-4D97-AF65-F5344CB8AC3E}">
        <p14:creationId xmlns:p14="http://schemas.microsoft.com/office/powerpoint/2010/main" val="1030537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7A16B407-8CBD-4D40-9463-21056C444CD0}" type="slidenum">
              <a:rPr lang="en-US" smtClean="0"/>
              <a:pPr/>
              <a:t>16</a:t>
            </a:fld>
            <a:endParaRPr lang="en-US" dirty="0"/>
          </a:p>
        </p:txBody>
      </p:sp>
    </p:spTree>
    <p:extLst>
      <p:ext uri="{BB962C8B-B14F-4D97-AF65-F5344CB8AC3E}">
        <p14:creationId xmlns:p14="http://schemas.microsoft.com/office/powerpoint/2010/main" val="5769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j-lt"/>
            </a:endParaRPr>
          </a:p>
        </p:txBody>
      </p:sp>
      <p:sp>
        <p:nvSpPr>
          <p:cNvPr id="4" name="Slide Number Placeholder 3"/>
          <p:cNvSpPr>
            <a:spLocks noGrp="1"/>
          </p:cNvSpPr>
          <p:nvPr>
            <p:ph type="sldNum" sz="quarter" idx="10"/>
          </p:nvPr>
        </p:nvSpPr>
        <p:spPr/>
        <p:txBody>
          <a:bodyPr/>
          <a:lstStyle/>
          <a:p>
            <a:fld id="{0A845CF5-9D06-4CE7-9119-049DC9255B9F}" type="slidenum">
              <a:rPr lang="en-US" smtClean="0"/>
              <a:t>17</a:t>
            </a:fld>
            <a:endParaRPr lang="en-US" dirty="0"/>
          </a:p>
        </p:txBody>
      </p:sp>
    </p:spTree>
    <p:extLst>
      <p:ext uri="{BB962C8B-B14F-4D97-AF65-F5344CB8AC3E}">
        <p14:creationId xmlns:p14="http://schemas.microsoft.com/office/powerpoint/2010/main" val="138068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18</a:t>
            </a:fld>
            <a:endParaRPr lang="en-US" dirty="0"/>
          </a:p>
        </p:txBody>
      </p:sp>
    </p:spTree>
    <p:extLst>
      <p:ext uri="{BB962C8B-B14F-4D97-AF65-F5344CB8AC3E}">
        <p14:creationId xmlns:p14="http://schemas.microsoft.com/office/powerpoint/2010/main" val="944705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19</a:t>
            </a:fld>
            <a:endParaRPr lang="en-US" dirty="0"/>
          </a:p>
        </p:txBody>
      </p:sp>
    </p:spTree>
    <p:extLst>
      <p:ext uri="{BB962C8B-B14F-4D97-AF65-F5344CB8AC3E}">
        <p14:creationId xmlns:p14="http://schemas.microsoft.com/office/powerpoint/2010/main" val="117580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2</a:t>
            </a:fld>
            <a:endParaRPr lang="en-US" dirty="0"/>
          </a:p>
        </p:txBody>
      </p:sp>
    </p:spTree>
    <p:extLst>
      <p:ext uri="{BB962C8B-B14F-4D97-AF65-F5344CB8AC3E}">
        <p14:creationId xmlns:p14="http://schemas.microsoft.com/office/powerpoint/2010/main" val="2773593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20</a:t>
            </a:fld>
            <a:endParaRPr lang="en-US" dirty="0"/>
          </a:p>
        </p:txBody>
      </p:sp>
    </p:spTree>
    <p:extLst>
      <p:ext uri="{BB962C8B-B14F-4D97-AF65-F5344CB8AC3E}">
        <p14:creationId xmlns:p14="http://schemas.microsoft.com/office/powerpoint/2010/main" val="1248862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21</a:t>
            </a:fld>
            <a:endParaRPr lang="en-US" dirty="0"/>
          </a:p>
        </p:txBody>
      </p:sp>
    </p:spTree>
    <p:extLst>
      <p:ext uri="{BB962C8B-B14F-4D97-AF65-F5344CB8AC3E}">
        <p14:creationId xmlns:p14="http://schemas.microsoft.com/office/powerpoint/2010/main" val="3956279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22</a:t>
            </a:fld>
            <a:endParaRPr lang="en-US" dirty="0"/>
          </a:p>
        </p:txBody>
      </p:sp>
    </p:spTree>
    <p:extLst>
      <p:ext uri="{BB962C8B-B14F-4D97-AF65-F5344CB8AC3E}">
        <p14:creationId xmlns:p14="http://schemas.microsoft.com/office/powerpoint/2010/main" val="1655344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23</a:t>
            </a:fld>
            <a:endParaRPr lang="en-US" dirty="0"/>
          </a:p>
        </p:txBody>
      </p:sp>
    </p:spTree>
    <p:extLst>
      <p:ext uri="{BB962C8B-B14F-4D97-AF65-F5344CB8AC3E}">
        <p14:creationId xmlns:p14="http://schemas.microsoft.com/office/powerpoint/2010/main" val="3723117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303">
              <a:defRPr/>
            </a:pPr>
            <a:endParaRPr lang="en-US" dirty="0">
              <a:latin typeface="Segoe UI Normal" charset="0"/>
            </a:endParaRPr>
          </a:p>
        </p:txBody>
      </p:sp>
      <p:sp>
        <p:nvSpPr>
          <p:cNvPr id="4" name="Slide Number Placeholder 3"/>
          <p:cNvSpPr>
            <a:spLocks noGrp="1"/>
          </p:cNvSpPr>
          <p:nvPr>
            <p:ph type="sldNum" sz="quarter" idx="10"/>
          </p:nvPr>
        </p:nvSpPr>
        <p:spPr/>
        <p:txBody>
          <a:bodyPr/>
          <a:lstStyle/>
          <a:p>
            <a:fld id="{13CD7CF5-435C-45C9-B660-0EB849AFC5EA}" type="slidenum">
              <a:rPr lang="en-US" smtClean="0"/>
              <a:t>24</a:t>
            </a:fld>
            <a:endParaRPr lang="en-US" dirty="0"/>
          </a:p>
        </p:txBody>
      </p:sp>
    </p:spTree>
    <p:extLst>
      <p:ext uri="{BB962C8B-B14F-4D97-AF65-F5344CB8AC3E}">
        <p14:creationId xmlns:p14="http://schemas.microsoft.com/office/powerpoint/2010/main" val="3395755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A845CF5-9D06-4CE7-9119-049DC9255B9F}" type="slidenum">
              <a:rPr lang="en-US" smtClean="0"/>
              <a:t>25</a:t>
            </a:fld>
            <a:endParaRPr lang="en-US" dirty="0"/>
          </a:p>
        </p:txBody>
      </p:sp>
    </p:spTree>
    <p:extLst>
      <p:ext uri="{BB962C8B-B14F-4D97-AF65-F5344CB8AC3E}">
        <p14:creationId xmlns:p14="http://schemas.microsoft.com/office/powerpoint/2010/main" val="57867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26</a:t>
            </a:fld>
            <a:endParaRPr lang="en-US" dirty="0"/>
          </a:p>
        </p:txBody>
      </p:sp>
    </p:spTree>
    <p:extLst>
      <p:ext uri="{BB962C8B-B14F-4D97-AF65-F5344CB8AC3E}">
        <p14:creationId xmlns:p14="http://schemas.microsoft.com/office/powerpoint/2010/main" val="604243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27</a:t>
            </a:fld>
            <a:endParaRPr lang="en-US" dirty="0"/>
          </a:p>
        </p:txBody>
      </p:sp>
    </p:spTree>
    <p:extLst>
      <p:ext uri="{BB962C8B-B14F-4D97-AF65-F5344CB8AC3E}">
        <p14:creationId xmlns:p14="http://schemas.microsoft.com/office/powerpoint/2010/main" val="1002604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pPr/>
              <a:t>28</a:t>
            </a:fld>
            <a:endParaRPr lang="en-US" dirty="0"/>
          </a:p>
        </p:txBody>
      </p:sp>
    </p:spTree>
    <p:extLst>
      <p:ext uri="{BB962C8B-B14F-4D97-AF65-F5344CB8AC3E}">
        <p14:creationId xmlns:p14="http://schemas.microsoft.com/office/powerpoint/2010/main" val="1843844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29</a:t>
            </a:fld>
            <a:endParaRPr lang="en-US" dirty="0"/>
          </a:p>
        </p:txBody>
      </p:sp>
    </p:spTree>
    <p:extLst>
      <p:ext uri="{BB962C8B-B14F-4D97-AF65-F5344CB8AC3E}">
        <p14:creationId xmlns:p14="http://schemas.microsoft.com/office/powerpoint/2010/main" val="19166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A845CF5-9D06-4CE7-9119-049DC9255B9F}" type="slidenum">
              <a:rPr lang="en-US" smtClean="0"/>
              <a:t>3</a:t>
            </a:fld>
            <a:endParaRPr lang="en-US" dirty="0"/>
          </a:p>
        </p:txBody>
      </p:sp>
    </p:spTree>
    <p:extLst>
      <p:ext uri="{BB962C8B-B14F-4D97-AF65-F5344CB8AC3E}">
        <p14:creationId xmlns:p14="http://schemas.microsoft.com/office/powerpoint/2010/main" val="3625329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854427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3994753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75340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this information</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D1786E76-7794-488E-830D-7A707FEA64E5}"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3401692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34</a:t>
            </a:fld>
            <a:endParaRPr lang="en-US" dirty="0"/>
          </a:p>
        </p:txBody>
      </p:sp>
    </p:spTree>
    <p:extLst>
      <p:ext uri="{BB962C8B-B14F-4D97-AF65-F5344CB8AC3E}">
        <p14:creationId xmlns:p14="http://schemas.microsoft.com/office/powerpoint/2010/main" val="2164182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j-lt"/>
            </a:endParaRPr>
          </a:p>
        </p:txBody>
      </p:sp>
      <p:sp>
        <p:nvSpPr>
          <p:cNvPr id="4" name="Slide Number Placeholder 3"/>
          <p:cNvSpPr>
            <a:spLocks noGrp="1"/>
          </p:cNvSpPr>
          <p:nvPr>
            <p:ph type="sldNum" sz="quarter" idx="10"/>
          </p:nvPr>
        </p:nvSpPr>
        <p:spPr/>
        <p:txBody>
          <a:bodyPr/>
          <a:lstStyle/>
          <a:p>
            <a:fld id="{0A845CF5-9D06-4CE7-9119-049DC9255B9F}" type="slidenum">
              <a:rPr lang="en-US" smtClean="0"/>
              <a:t>35</a:t>
            </a:fld>
            <a:endParaRPr lang="en-US" dirty="0"/>
          </a:p>
        </p:txBody>
      </p:sp>
    </p:spTree>
    <p:extLst>
      <p:ext uri="{BB962C8B-B14F-4D97-AF65-F5344CB8AC3E}">
        <p14:creationId xmlns:p14="http://schemas.microsoft.com/office/powerpoint/2010/main" val="4226985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36</a:t>
            </a:fld>
            <a:endParaRPr lang="en-US" dirty="0"/>
          </a:p>
        </p:txBody>
      </p:sp>
    </p:spTree>
    <p:extLst>
      <p:ext uri="{BB962C8B-B14F-4D97-AF65-F5344CB8AC3E}">
        <p14:creationId xmlns:p14="http://schemas.microsoft.com/office/powerpoint/2010/main" val="1812788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37</a:t>
            </a:fld>
            <a:endParaRPr lang="en-US" dirty="0"/>
          </a:p>
        </p:txBody>
      </p:sp>
    </p:spTree>
    <p:extLst>
      <p:ext uri="{BB962C8B-B14F-4D97-AF65-F5344CB8AC3E}">
        <p14:creationId xmlns:p14="http://schemas.microsoft.com/office/powerpoint/2010/main" val="4036223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94307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4</a:t>
            </a:fld>
            <a:endParaRPr lang="en-US" dirty="0"/>
          </a:p>
        </p:txBody>
      </p:sp>
    </p:spTree>
    <p:extLst>
      <p:ext uri="{BB962C8B-B14F-4D97-AF65-F5344CB8AC3E}">
        <p14:creationId xmlns:p14="http://schemas.microsoft.com/office/powerpoint/2010/main" val="166263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5</a:t>
            </a:fld>
            <a:endParaRPr lang="en-US" dirty="0"/>
          </a:p>
        </p:txBody>
      </p:sp>
    </p:spTree>
    <p:extLst>
      <p:ext uri="{BB962C8B-B14F-4D97-AF65-F5344CB8AC3E}">
        <p14:creationId xmlns:p14="http://schemas.microsoft.com/office/powerpoint/2010/main" val="56403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6</a:t>
            </a:fld>
            <a:endParaRPr lang="en-US" dirty="0"/>
          </a:p>
        </p:txBody>
      </p:sp>
    </p:spTree>
    <p:extLst>
      <p:ext uri="{BB962C8B-B14F-4D97-AF65-F5344CB8AC3E}">
        <p14:creationId xmlns:p14="http://schemas.microsoft.com/office/powerpoint/2010/main" val="2219907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45C7C-E771-4DB6-A7C9-ABB1E1764113}" type="slidenum">
              <a:rPr lang="en-US" smtClean="0"/>
              <a:t>7</a:t>
            </a:fld>
            <a:endParaRPr lang="en-US" dirty="0"/>
          </a:p>
        </p:txBody>
      </p:sp>
    </p:spTree>
    <p:extLst>
      <p:ext uri="{BB962C8B-B14F-4D97-AF65-F5344CB8AC3E}">
        <p14:creationId xmlns:p14="http://schemas.microsoft.com/office/powerpoint/2010/main" val="173781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45CF5-9D06-4CE7-9119-049DC9255B9F}" type="slidenum">
              <a:rPr lang="en-US" smtClean="0"/>
              <a:t>8</a:t>
            </a:fld>
            <a:endParaRPr lang="en-US" dirty="0"/>
          </a:p>
        </p:txBody>
      </p:sp>
    </p:spTree>
    <p:extLst>
      <p:ext uri="{BB962C8B-B14F-4D97-AF65-F5344CB8AC3E}">
        <p14:creationId xmlns:p14="http://schemas.microsoft.com/office/powerpoint/2010/main" val="235343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p:spPr>
        <p:txBody>
          <a:bodyPr/>
          <a:lstStyle>
            <a:lvl1pPr>
              <a:defRPr sz="2400">
                <a:solidFill>
                  <a:schemeClr val="tx1"/>
                </a:solidFill>
                <a:latin typeface="Times New Roman" pitchFamily="18" charset="0"/>
                <a:ea typeface="ＭＳ Ｐゴシック" pitchFamily="34" charset="-128"/>
              </a:defRPr>
            </a:lvl1pPr>
            <a:lvl2pPr marL="741069" indent="-285027">
              <a:defRPr sz="2400">
                <a:solidFill>
                  <a:schemeClr val="tx1"/>
                </a:solidFill>
                <a:latin typeface="Times New Roman" pitchFamily="18" charset="0"/>
                <a:ea typeface="ＭＳ Ｐゴシック" pitchFamily="34" charset="-128"/>
              </a:defRPr>
            </a:lvl2pPr>
            <a:lvl3pPr marL="1140106" indent="-228022">
              <a:defRPr sz="2400">
                <a:solidFill>
                  <a:schemeClr val="tx1"/>
                </a:solidFill>
                <a:latin typeface="Times New Roman" pitchFamily="18" charset="0"/>
                <a:ea typeface="ＭＳ Ｐゴシック" pitchFamily="34" charset="-128"/>
              </a:defRPr>
            </a:lvl3pPr>
            <a:lvl4pPr marL="1596149" indent="-228022">
              <a:defRPr sz="2400">
                <a:solidFill>
                  <a:schemeClr val="tx1"/>
                </a:solidFill>
                <a:latin typeface="Times New Roman" pitchFamily="18" charset="0"/>
                <a:ea typeface="ＭＳ Ｐゴシック" pitchFamily="34" charset="-128"/>
              </a:defRPr>
            </a:lvl4pPr>
            <a:lvl5pPr marL="2052192" indent="-228022">
              <a:defRPr sz="2400">
                <a:solidFill>
                  <a:schemeClr val="tx1"/>
                </a:solidFill>
                <a:latin typeface="Times New Roman" pitchFamily="18" charset="0"/>
                <a:ea typeface="ＭＳ Ｐゴシック" pitchFamily="34" charset="-128"/>
              </a:defRPr>
            </a:lvl5pPr>
            <a:lvl6pPr marL="2508234" indent="-228022"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64277" indent="-228022"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0319" indent="-228022"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76361" indent="-228022"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367205BB-29B0-4528-B7FC-38946C0A553E}" type="datetime1">
              <a:rPr lang="en-US" sz="1200">
                <a:latin typeface="Arial" pitchFamily="34" charset="0"/>
              </a:rPr>
              <a:pPr/>
              <a:t>10/13/2016</a:t>
            </a:fld>
            <a:endParaRPr lang="en-US" sz="1200" dirty="0">
              <a:latin typeface="Arial" pitchFamily="34" charset="0"/>
            </a:endParaRPr>
          </a:p>
        </p:txBody>
      </p:sp>
      <p:sp>
        <p:nvSpPr>
          <p:cNvPr id="41987"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ea typeface="ＭＳ Ｐゴシック" pitchFamily="34" charset="-128"/>
              </a:defRPr>
            </a:lvl1pPr>
            <a:lvl2pPr marL="741069" indent="-285027">
              <a:defRPr sz="2400">
                <a:solidFill>
                  <a:schemeClr val="tx1"/>
                </a:solidFill>
                <a:latin typeface="Times New Roman" pitchFamily="18" charset="0"/>
                <a:ea typeface="ＭＳ Ｐゴシック" pitchFamily="34" charset="-128"/>
              </a:defRPr>
            </a:lvl2pPr>
            <a:lvl3pPr marL="1140106" indent="-228022">
              <a:defRPr sz="2400">
                <a:solidFill>
                  <a:schemeClr val="tx1"/>
                </a:solidFill>
                <a:latin typeface="Times New Roman" pitchFamily="18" charset="0"/>
                <a:ea typeface="ＭＳ Ｐゴシック" pitchFamily="34" charset="-128"/>
              </a:defRPr>
            </a:lvl3pPr>
            <a:lvl4pPr marL="1596149" indent="-228022">
              <a:defRPr sz="2400">
                <a:solidFill>
                  <a:schemeClr val="tx1"/>
                </a:solidFill>
                <a:latin typeface="Times New Roman" pitchFamily="18" charset="0"/>
                <a:ea typeface="ＭＳ Ｐゴシック" pitchFamily="34" charset="-128"/>
              </a:defRPr>
            </a:lvl4pPr>
            <a:lvl5pPr marL="2052192" indent="-228022">
              <a:defRPr sz="2400">
                <a:solidFill>
                  <a:schemeClr val="tx1"/>
                </a:solidFill>
                <a:latin typeface="Times New Roman" pitchFamily="18" charset="0"/>
                <a:ea typeface="ＭＳ Ｐゴシック" pitchFamily="34" charset="-128"/>
              </a:defRPr>
            </a:lvl5pPr>
            <a:lvl6pPr marL="2508234" indent="-228022"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64277" indent="-228022"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0319" indent="-228022"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76361" indent="-228022"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84349F78-437A-4690-8046-9779D24E1EA0}" type="slidenum">
              <a:rPr lang="en-US" sz="1200">
                <a:latin typeface="Arial" pitchFamily="34" charset="0"/>
              </a:rPr>
              <a:pPr/>
              <a:t>9</a:t>
            </a:fld>
            <a:endParaRPr lang="en-US" sz="1200" dirty="0">
              <a:latin typeface="Arial" pitchFamily="34"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p:spPr>
        <p:txBody>
          <a:bodyPr/>
          <a:lstStyle/>
          <a:p>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417852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0400" y="6019800"/>
            <a:ext cx="1828800" cy="65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300" baseline="0">
                <a:solidFill>
                  <a:schemeClr val="tx2"/>
                </a:solidFill>
                <a:latin typeface="Helvetica LT Std" pitchFamily="34" charset="0"/>
                <a:cs typeface="Calibri"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dirty="0" smtClean="0"/>
              <a:t>Title here</a:t>
            </a:r>
            <a:endParaRPr lang="en-US" dirty="0"/>
          </a:p>
        </p:txBody>
      </p:sp>
      <p:sp>
        <p:nvSpPr>
          <p:cNvPr id="12" name="Rectangle 11"/>
          <p:cNvSpPr/>
          <p:nvPr userDrawn="1"/>
        </p:nvSpPr>
        <p:spPr bwMode="auto">
          <a:xfrm>
            <a:off x="0" y="0"/>
            <a:ext cx="407324" cy="2398143"/>
          </a:xfrm>
          <a:prstGeom prst="rect">
            <a:avLst/>
          </a:prstGeom>
          <a:solidFill>
            <a:schemeClr val="accent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cxnSp>
        <p:nvCxnSpPr>
          <p:cNvPr id="15" name="Straight Connector 14"/>
          <p:cNvCxnSpPr/>
          <p:nvPr userDrawn="1"/>
        </p:nvCxnSpPr>
        <p:spPr bwMode="auto">
          <a:xfrm>
            <a:off x="823649" y="2448468"/>
            <a:ext cx="7944793" cy="0"/>
          </a:xfrm>
          <a:prstGeom prst="line">
            <a:avLst/>
          </a:prstGeom>
          <a:solidFill>
            <a:srgbClr val="FFCC99"/>
          </a:solidFill>
          <a:ln w="12700" cap="flat" cmpd="sng" algn="ctr">
            <a:solidFill>
              <a:schemeClr val="accent4"/>
            </a:solidFill>
            <a:prstDash val="solid"/>
            <a:round/>
            <a:headEnd type="none" w="med" len="med"/>
            <a:tailEnd type="none" w="med" len="med"/>
          </a:ln>
          <a:effectLst/>
        </p:spPr>
      </p:cxnSp>
      <p:sp>
        <p:nvSpPr>
          <p:cNvPr id="14" name="Rectangle 13"/>
          <p:cNvSpPr/>
          <p:nvPr userDrawn="1"/>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rgbClr val="005F9E"/>
              </a:solidFill>
              <a:latin typeface="Arial" charset="0"/>
            </a:endParaRPr>
          </a:p>
        </p:txBody>
      </p:sp>
    </p:spTree>
    <p:extLst>
      <p:ext uri="{BB962C8B-B14F-4D97-AF65-F5344CB8AC3E}">
        <p14:creationId xmlns:p14="http://schemas.microsoft.com/office/powerpoint/2010/main" val="645587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
        <p:nvSpPr>
          <p:cNvPr id="8" name="Text Placeholder 2"/>
          <p:cNvSpPr>
            <a:spLocks noGrp="1"/>
          </p:cNvSpPr>
          <p:nvPr>
            <p:ph idx="1"/>
          </p:nvPr>
        </p:nvSpPr>
        <p:spPr>
          <a:xfrm>
            <a:off x="609600" y="1447800"/>
            <a:ext cx="8229600" cy="4678363"/>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smtClean="0"/>
              <a:t>Click to edit Master text styles</a:t>
            </a:r>
          </a:p>
        </p:txBody>
      </p:sp>
      <p:sp>
        <p:nvSpPr>
          <p:cNvPr id="6" name="Slide Number Placeholder 5"/>
          <p:cNvSpPr>
            <a:spLocks noGrp="1"/>
          </p:cNvSpPr>
          <p:nvPr>
            <p:ph type="sldNum" sz="quarter" idx="4"/>
          </p:nvPr>
        </p:nvSpPr>
        <p:spPr>
          <a:xfrm>
            <a:off x="8398830" y="93030"/>
            <a:ext cx="495766" cy="180918"/>
          </a:xfrm>
          <a:prstGeom prst="rect">
            <a:avLst/>
          </a:prstGeom>
        </p:spPr>
        <p:txBody>
          <a:bodyPr vert="horz" lIns="91440" tIns="45720" rIns="91440" bIns="45720" rtlCol="0" anchor="b"/>
          <a:lstStyle>
            <a:lvl1pPr algn="ctr">
              <a:defRPr lang="en-US" smtClean="0"/>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3" name="Straight Connector 2"/>
          <p:cNvCxnSpPr>
            <a:stCxn id="6" idx="3"/>
            <a:endCxn id="6" idx="3"/>
          </p:cNvCxnSpPr>
          <p:nvPr userDrawn="1"/>
        </p:nvCxnSpPr>
        <p:spPr>
          <a:xfrm>
            <a:off x="8894596" y="183489"/>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839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458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176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cxnSp>
        <p:nvCxnSpPr>
          <p:cNvPr id="10" name="Straight Connector 9"/>
          <p:cNvCxnSpPr/>
          <p:nvPr userDrawn="1"/>
        </p:nvCxnSpPr>
        <p:spPr bwMode="auto">
          <a:xfrm>
            <a:off x="838200" y="3276600"/>
            <a:ext cx="7780020" cy="0"/>
          </a:xfrm>
          <a:prstGeom prst="line">
            <a:avLst/>
          </a:prstGeom>
          <a:solidFill>
            <a:srgbClr val="FFCC99"/>
          </a:solidFill>
          <a:ln w="12700" cap="flat" cmpd="sng" algn="ctr">
            <a:solidFill>
              <a:schemeClr val="accent4"/>
            </a:solidFill>
            <a:prstDash val="solid"/>
            <a:round/>
            <a:headEnd type="none" w="med" len="med"/>
            <a:tailEnd type="none" w="med" len="med"/>
          </a:ln>
          <a:effectLst/>
        </p:spPr>
      </p:cxnSp>
      <p:sp>
        <p:nvSpPr>
          <p:cNvPr id="17" name="Rectangle 16"/>
          <p:cNvSpPr/>
          <p:nvPr userDrawn="1"/>
        </p:nvSpPr>
        <p:spPr bwMode="auto">
          <a:xfrm>
            <a:off x="0" y="0"/>
            <a:ext cx="407324" cy="3124200"/>
          </a:xfrm>
          <a:prstGeom prst="rect">
            <a:avLst/>
          </a:prstGeom>
          <a:solidFill>
            <a:schemeClr val="accent4"/>
          </a:solidFill>
          <a:ln w="12700" cap="flat" cmpd="sng" algn="ctr">
            <a:solidFill>
              <a:schemeClr val="accent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8" name="Rectangle 17"/>
          <p:cNvSpPr/>
          <p:nvPr userDrawn="1"/>
        </p:nvSpPr>
        <p:spPr bwMode="auto">
          <a:xfrm>
            <a:off x="0" y="3352800"/>
            <a:ext cx="407324"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rgbClr val="005F9E"/>
              </a:solidFill>
              <a:latin typeface="Arial" charset="0"/>
            </a:endParaRPr>
          </a:p>
        </p:txBody>
      </p:sp>
      <p:sp>
        <p:nvSpPr>
          <p:cNvPr id="13" name="Rectangle 4"/>
          <p:cNvSpPr>
            <a:spLocks noGrp="1" noChangeArrowheads="1"/>
          </p:cNvSpPr>
          <p:nvPr>
            <p:ph type="subTitle" idx="1" hasCustomPrompt="1"/>
          </p:nvPr>
        </p:nvSpPr>
        <p:spPr>
          <a:xfrm>
            <a:off x="823649" y="3463137"/>
            <a:ext cx="4602163" cy="389922"/>
          </a:xfrm>
        </p:spPr>
        <p:txBody>
          <a:bodyPr/>
          <a:lstStyle>
            <a:lvl1pPr marL="0" indent="0">
              <a:buFont typeface="Wingdings" pitchFamily="2" charset="2"/>
              <a:buNone/>
              <a:defRPr b="1" spc="300" baseline="0">
                <a:solidFill>
                  <a:schemeClr val="tx2"/>
                </a:solidFill>
                <a:latin typeface="Helvetica LT Std" pitchFamily="34" charset="0"/>
                <a:cs typeface="Calibri" pitchFamily="34" charset="0"/>
              </a:defRPr>
            </a:lvl1pPr>
          </a:lstStyle>
          <a:p>
            <a:r>
              <a:rPr lang="en-US" altLang="en-US" smtClean="0"/>
              <a:t>Subtitle</a:t>
            </a:r>
            <a:endParaRPr lang="en-US" altLang="en-US" dirty="0"/>
          </a:p>
        </p:txBody>
      </p:sp>
      <p:sp>
        <p:nvSpPr>
          <p:cNvPr id="21" name="Rectangle 9"/>
          <p:cNvSpPr>
            <a:spLocks noGrp="1" noChangeArrowheads="1"/>
          </p:cNvSpPr>
          <p:nvPr>
            <p:ph type="ctrTitle" sz="quarter" hasCustomPrompt="1"/>
          </p:nvPr>
        </p:nvSpPr>
        <p:spPr>
          <a:xfrm>
            <a:off x="762000" y="1041287"/>
            <a:ext cx="7246620" cy="1981200"/>
          </a:xfrm>
        </p:spPr>
        <p:txBody>
          <a:bodyPr anchor="b" anchorCtr="0">
            <a:noAutofit/>
          </a:bodyPr>
          <a:lstStyle>
            <a:lvl1pPr algn="l">
              <a:lnSpc>
                <a:spcPts val="4400"/>
              </a:lnSpc>
              <a:defRPr sz="4000" b="1">
                <a:solidFill>
                  <a:schemeClr val="tx2"/>
                </a:solidFill>
                <a:latin typeface="Helvetica LT Std" pitchFamily="34" charset="0"/>
                <a:cs typeface="Times New Roman" pitchFamily="18" charset="0"/>
              </a:defRPr>
            </a:lvl1pPr>
          </a:lstStyle>
          <a:p>
            <a:r>
              <a:rPr lang="en-US" smtClean="0"/>
              <a:t>Section Title</a:t>
            </a:r>
            <a:endParaRPr lang="en-US" dirty="0"/>
          </a:p>
        </p:txBody>
      </p:sp>
      <p:sp>
        <p:nvSpPr>
          <p:cNvPr id="11" name="TextBox 10"/>
          <p:cNvSpPr txBox="1"/>
          <p:nvPr userDrawn="1"/>
        </p:nvSpPr>
        <p:spPr>
          <a:xfrm>
            <a:off x="5181600" y="6504801"/>
            <a:ext cx="3733800" cy="246221"/>
          </a:xfrm>
          <a:prstGeom prst="rect">
            <a:avLst/>
          </a:prstGeom>
          <a:noFill/>
        </p:spPr>
        <p:txBody>
          <a:bodyPr wrap="square" rtlCol="0">
            <a:spAutoFit/>
          </a:bodyPr>
          <a:lstStyle/>
          <a:p>
            <a:pPr algn="r">
              <a:spcAft>
                <a:spcPts val="600"/>
              </a:spcAft>
            </a:pPr>
            <a:r>
              <a:rPr lang="en-US" sz="1000" b="1" dirty="0">
                <a:solidFill>
                  <a:srgbClr val="005F9E"/>
                </a:solidFill>
                <a:latin typeface="Arial"/>
                <a:cs typeface="Arial"/>
              </a:rPr>
              <a:t>CMS Alliance to Modernize Healthcare</a:t>
            </a:r>
            <a:endParaRPr lang="en-US" sz="1000" b="1" dirty="0">
              <a:solidFill>
                <a:srgbClr val="005F9E"/>
              </a:solidFill>
              <a:latin typeface="Arial"/>
              <a:ea typeface="Verdana" pitchFamily="34" charset="0"/>
              <a:cs typeface="Arial"/>
            </a:endParaRPr>
          </a:p>
        </p:txBody>
      </p:sp>
      <p:sp>
        <p:nvSpPr>
          <p:cNvPr id="12" name="Slide Number Placeholder 5"/>
          <p:cNvSpPr>
            <a:spLocks noGrp="1"/>
          </p:cNvSpPr>
          <p:nvPr>
            <p:ph type="sldNum" sz="quarter" idx="4"/>
          </p:nvPr>
        </p:nvSpPr>
        <p:spPr>
          <a:xfrm>
            <a:off x="8398830" y="93030"/>
            <a:ext cx="495766" cy="180918"/>
          </a:xfrm>
          <a:prstGeom prst="rect">
            <a:avLst/>
          </a:prstGeom>
        </p:spPr>
        <p:txBody>
          <a:bodyPr vert="horz" lIns="91440" tIns="45720" rIns="91440" bIns="45720" rtlCol="0" anchor="b"/>
          <a:lstStyle>
            <a:lvl1pPr algn="ctr">
              <a:defRPr lang="en-US" sz="900" smtClean="0">
                <a:solidFill>
                  <a:schemeClr val="bg2">
                    <a:lumMod val="50000"/>
                  </a:schemeClr>
                </a:solidFill>
              </a:defRPr>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15" name="Straight Connector 14"/>
          <p:cNvCxnSpPr/>
          <p:nvPr userDrawn="1"/>
        </p:nvCxnSpPr>
        <p:spPr>
          <a:xfrm>
            <a:off x="8839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458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56346" y="6241423"/>
            <a:ext cx="1238250"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2602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8596"/>
            <a:ext cx="4038600" cy="4525963"/>
          </a:xfrm>
        </p:spPr>
        <p:txBody>
          <a:bodyPr>
            <a:noAutofit/>
          </a:bodyPr>
          <a:lstStyle>
            <a:lvl1pPr>
              <a:defRPr sz="2000">
                <a:latin typeface="+mn-lt"/>
              </a:defRPr>
            </a:lvl1pPr>
            <a:lvl2pPr>
              <a:defRPr sz="2000">
                <a:latin typeface="+mn-lt"/>
              </a:defRPr>
            </a:lvl2pPr>
            <a:lvl3pPr>
              <a:defRPr sz="1800">
                <a:latin typeface="+mn-lt"/>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800600" y="1498596"/>
            <a:ext cx="4038600" cy="4525963"/>
          </a:xfrm>
        </p:spPr>
        <p:txBody>
          <a:bodyPr>
            <a:noAutofit/>
          </a:bodyPr>
          <a:lstStyle>
            <a:lvl1pPr>
              <a:defRPr sz="2000">
                <a:latin typeface="+mn-lt"/>
              </a:defRPr>
            </a:lvl1pPr>
            <a:lvl2pPr>
              <a:defRPr sz="2000">
                <a:latin typeface="+mn-lt"/>
              </a:defRPr>
            </a:lvl2pPr>
            <a:lvl3pPr>
              <a:defRPr sz="1800">
                <a:latin typeface="+mn-lt"/>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4"/>
          </p:nvPr>
        </p:nvSpPr>
        <p:spPr>
          <a:xfrm>
            <a:off x="8398830" y="93030"/>
            <a:ext cx="495766" cy="180918"/>
          </a:xfrm>
          <a:prstGeom prst="rect">
            <a:avLst/>
          </a:prstGeom>
        </p:spPr>
        <p:txBody>
          <a:bodyPr vert="horz" lIns="91440" tIns="45720" rIns="91440" bIns="45720" rtlCol="0" anchor="b"/>
          <a:lstStyle>
            <a:lvl1pPr algn="ctr">
              <a:defRPr lang="en-US" sz="900" smtClean="0">
                <a:solidFill>
                  <a:schemeClr val="bg2">
                    <a:lumMod val="50000"/>
                  </a:schemeClr>
                </a:solidFill>
              </a:defRPr>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8" name="Straight Connector 7"/>
          <p:cNvCxnSpPr/>
          <p:nvPr userDrawn="1"/>
        </p:nvCxnSpPr>
        <p:spPr>
          <a:xfrm>
            <a:off x="8839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8458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92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944562"/>
          </a:xfrm>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8398830" y="93030"/>
            <a:ext cx="495766" cy="180918"/>
          </a:xfrm>
          <a:prstGeom prst="rect">
            <a:avLst/>
          </a:prstGeom>
        </p:spPr>
        <p:txBody>
          <a:bodyPr vert="horz" lIns="91440" tIns="45720" rIns="91440" bIns="45720" rtlCol="0" anchor="b"/>
          <a:lstStyle>
            <a:lvl1pPr algn="ctr">
              <a:defRPr lang="en-US" sz="900" smtClean="0">
                <a:solidFill>
                  <a:schemeClr val="bg2">
                    <a:lumMod val="50000"/>
                  </a:schemeClr>
                </a:solidFill>
              </a:defRPr>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6" name="Straight Connector 5"/>
          <p:cNvCxnSpPr/>
          <p:nvPr userDrawn="1"/>
        </p:nvCxnSpPr>
        <p:spPr>
          <a:xfrm>
            <a:off x="8839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458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84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a:defRPr b="0" i="0">
                <a:latin typeface="Segoe UI Normal" charset="0"/>
              </a:defRPr>
            </a:lvl1pPr>
          </a:lstStyle>
          <a:p>
            <a:endParaRPr lang="en-US" dirty="0">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a:defRPr b="0" i="0">
                <a:latin typeface="Segoe UI Normal" charset="0"/>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AD859515-6042-4DBC-99E0-9F999718C0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4127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6346" y="6241423"/>
            <a:ext cx="1238250" cy="29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447800"/>
            <a:ext cx="8229600" cy="441959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9" name="Straight Connector 8"/>
          <p:cNvCxnSpPr/>
          <p:nvPr/>
        </p:nvCxnSpPr>
        <p:spPr bwMode="auto">
          <a:xfrm>
            <a:off x="618308" y="1295400"/>
            <a:ext cx="8220892" cy="0"/>
          </a:xfrm>
          <a:prstGeom prst="line">
            <a:avLst/>
          </a:prstGeom>
          <a:solidFill>
            <a:srgbClr val="FFCC99"/>
          </a:solidFill>
          <a:ln w="12700" cap="flat" cmpd="sng" algn="ctr">
            <a:solidFill>
              <a:schemeClr val="accent4"/>
            </a:solidFill>
            <a:prstDash val="solid"/>
            <a:round/>
            <a:headEnd type="none" w="med" len="med"/>
            <a:tailEnd type="none" w="med" len="med"/>
          </a:ln>
          <a:effectLst/>
        </p:spPr>
      </p:cxnSp>
      <p:sp>
        <p:nvSpPr>
          <p:cNvPr id="10" name="Rectangle 9"/>
          <p:cNvSpPr/>
          <p:nvPr/>
        </p:nvSpPr>
        <p:spPr bwMode="auto">
          <a:xfrm>
            <a:off x="0" y="1"/>
            <a:ext cx="407324" cy="1219200"/>
          </a:xfrm>
          <a:prstGeom prst="rect">
            <a:avLst/>
          </a:prstGeom>
          <a:solidFill>
            <a:schemeClr val="accent4"/>
          </a:solidFill>
          <a:ln w="12700" cap="flat" cmpd="sng" algn="ctr">
            <a:solidFill>
              <a:schemeClr val="accent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1" name="Rectangle 10"/>
          <p:cNvSpPr/>
          <p:nvPr/>
        </p:nvSpPr>
        <p:spPr bwMode="auto">
          <a:xfrm>
            <a:off x="0"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rgbClr val="005F9E"/>
              </a:solidFill>
              <a:latin typeface="Arial" charset="0"/>
            </a:endParaRPr>
          </a:p>
        </p:txBody>
      </p:sp>
      <p:sp>
        <p:nvSpPr>
          <p:cNvPr id="14" name="Slide Number Placeholder 5"/>
          <p:cNvSpPr>
            <a:spLocks noGrp="1"/>
          </p:cNvSpPr>
          <p:nvPr>
            <p:ph type="sldNum" sz="quarter" idx="4"/>
          </p:nvPr>
        </p:nvSpPr>
        <p:spPr>
          <a:xfrm>
            <a:off x="8398830" y="93030"/>
            <a:ext cx="495766" cy="180918"/>
          </a:xfrm>
          <a:prstGeom prst="rect">
            <a:avLst/>
          </a:prstGeom>
        </p:spPr>
        <p:txBody>
          <a:bodyPr vert="horz" lIns="91440" tIns="45720" rIns="91440" bIns="45720" rtlCol="0" anchor="b"/>
          <a:lstStyle>
            <a:lvl1pPr algn="ctr">
              <a:defRPr lang="en-US" sz="900" smtClean="0">
                <a:solidFill>
                  <a:schemeClr val="bg2">
                    <a:lumMod val="50000"/>
                  </a:schemeClr>
                </a:solidFill>
              </a:defRPr>
            </a:lvl1pPr>
          </a:lstStyle>
          <a:p>
            <a:fld id="{295008BC-DA31-4D19-837B-EFA4386B05F5}" type="slidenum">
              <a:rPr>
                <a:solidFill>
                  <a:srgbClr val="FFFFFF">
                    <a:lumMod val="50000"/>
                  </a:srgbClr>
                </a:solidFill>
              </a:rPr>
              <a:pPr/>
              <a:t>‹#›</a:t>
            </a:fld>
            <a:endParaRPr dirty="0">
              <a:solidFill>
                <a:srgbClr val="FFFFFF">
                  <a:lumMod val="50000"/>
                </a:srgbClr>
              </a:solidFill>
            </a:endParaRPr>
          </a:p>
        </p:txBody>
      </p:sp>
      <p:cxnSp>
        <p:nvCxnSpPr>
          <p:cNvPr id="15" name="Straight Connector 14"/>
          <p:cNvCxnSpPr>
            <a:stCxn id="14" idx="3"/>
            <a:endCxn id="14" idx="3"/>
          </p:cNvCxnSpPr>
          <p:nvPr/>
        </p:nvCxnSpPr>
        <p:spPr>
          <a:xfrm>
            <a:off x="8894596" y="183489"/>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839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458200" y="90459"/>
            <a:ext cx="0" cy="1524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371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Lst>
  <p:timing>
    <p:tnLst>
      <p:par>
        <p:cTn id="1" dur="indefinite" restart="never" nodeType="tmRoot"/>
      </p:par>
    </p:tnLst>
  </p:timing>
  <p:hf hdr="0" ftr="0" dt="0"/>
  <p:txStyles>
    <p:titleStyle>
      <a:lvl1pPr algn="l" defTabSz="914400" rtl="0" eaLnBrk="1" latinLnBrk="0" hangingPunct="1">
        <a:lnSpc>
          <a:spcPts val="3200"/>
        </a:lnSpc>
        <a:spcBef>
          <a:spcPct val="0"/>
        </a:spcBef>
        <a:buNone/>
        <a:defRPr lang="en-US" sz="3200" b="1" kern="1200">
          <a:solidFill>
            <a:schemeClr val="tx2"/>
          </a:solidFill>
          <a:latin typeface="Helvetica LT Std" pitchFamily="34" charset="0"/>
          <a:ea typeface="Verdana" pitchFamily="34" charset="0"/>
          <a:cs typeface="Verdana"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Helvetica LT Std" pitchFamily="34" charset="0"/>
          <a:ea typeface="+mn-ea"/>
          <a:cs typeface="Calibri"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Helvetica LT Std" pitchFamily="34" charset="0"/>
          <a:ea typeface="+mn-ea"/>
          <a:cs typeface="Calibri"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mn-lt"/>
          <a:ea typeface="+mn-ea"/>
          <a:cs typeface="Calibri"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mn-lt"/>
          <a:ea typeface="+mn-ea"/>
          <a:cs typeface="+mn-cs"/>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mn-lt"/>
          <a:ea typeface="+mn-ea"/>
          <a:cs typeface="+mn-cs"/>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bassano@cms.hhs.gov"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4267200"/>
            <a:ext cx="847725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Subtitle 9"/>
          <p:cNvSpPr>
            <a:spLocks noGrp="1"/>
          </p:cNvSpPr>
          <p:nvPr>
            <p:ph type="subTitle" idx="1"/>
          </p:nvPr>
        </p:nvSpPr>
        <p:spPr>
          <a:xfrm>
            <a:off x="785258" y="1425024"/>
            <a:ext cx="7979884" cy="614584"/>
          </a:xfrm>
        </p:spPr>
        <p:txBody>
          <a:bodyPr/>
          <a:lstStyle/>
          <a:p>
            <a:r>
              <a:rPr lang="en-US" sz="2400" dirty="0">
                <a:solidFill>
                  <a:schemeClr val="tx1">
                    <a:lumMod val="75000"/>
                    <a:lumOff val="25000"/>
                  </a:schemeClr>
                </a:solidFill>
              </a:rPr>
              <a:t>Renard Murray, </a:t>
            </a:r>
            <a:r>
              <a:rPr lang="en-US" sz="2400" dirty="0" smtClean="0">
                <a:solidFill>
                  <a:schemeClr val="tx1">
                    <a:lumMod val="75000"/>
                    <a:lumOff val="25000"/>
                  </a:schemeClr>
                </a:solidFill>
              </a:rPr>
              <a:t>D.M.</a:t>
            </a:r>
          </a:p>
          <a:p>
            <a:r>
              <a:rPr lang="en-US" sz="1800" dirty="0" smtClean="0">
                <a:solidFill>
                  <a:schemeClr val="tx1">
                    <a:lumMod val="75000"/>
                    <a:lumOff val="25000"/>
                  </a:schemeClr>
                </a:solidFill>
              </a:rPr>
              <a:t>Consortium </a:t>
            </a:r>
            <a:r>
              <a:rPr lang="en-US" sz="1800" dirty="0">
                <a:solidFill>
                  <a:schemeClr val="tx1">
                    <a:lumMod val="75000"/>
                    <a:lumOff val="25000"/>
                  </a:schemeClr>
                </a:solidFill>
              </a:rPr>
              <a:t>Administrator for Quality Improvement and Survey and Certifications Operations (CQISCO</a:t>
            </a:r>
            <a:r>
              <a:rPr lang="en-US" sz="1800" dirty="0" smtClean="0">
                <a:solidFill>
                  <a:schemeClr val="tx1">
                    <a:lumMod val="75000"/>
                    <a:lumOff val="25000"/>
                  </a:schemeClr>
                </a:solidFill>
              </a:rPr>
              <a:t>) </a:t>
            </a:r>
          </a:p>
          <a:p>
            <a:r>
              <a:rPr lang="en-US" u="sng" dirty="0" smtClean="0">
                <a:solidFill>
                  <a:srgbClr val="FF0000"/>
                </a:solidFill>
              </a:rPr>
              <a:t>Centers </a:t>
            </a:r>
            <a:r>
              <a:rPr lang="en-US" u="sng" dirty="0">
                <a:solidFill>
                  <a:srgbClr val="FF0000"/>
                </a:solidFill>
              </a:rPr>
              <a:t>for Medicare &amp; Medicaid </a:t>
            </a:r>
            <a:r>
              <a:rPr lang="en-US" u="sng" dirty="0" smtClean="0">
                <a:solidFill>
                  <a:srgbClr val="FF0000"/>
                </a:solidFill>
              </a:rPr>
              <a:t>Services (CMS</a:t>
            </a:r>
            <a:r>
              <a:rPr lang="en-US" dirty="0" smtClean="0">
                <a:solidFill>
                  <a:srgbClr val="FF0000"/>
                </a:solidFill>
              </a:rPr>
              <a:t>)</a:t>
            </a:r>
            <a:endParaRPr lang="en-US" dirty="0">
              <a:solidFill>
                <a:srgbClr val="FF0000"/>
              </a:solidFill>
            </a:endParaRPr>
          </a:p>
        </p:txBody>
      </p:sp>
      <p:sp>
        <p:nvSpPr>
          <p:cNvPr id="4" name="Title 3"/>
          <p:cNvSpPr>
            <a:spLocks noGrp="1"/>
          </p:cNvSpPr>
          <p:nvPr>
            <p:ph type="ctrTitle" sz="quarter"/>
          </p:nvPr>
        </p:nvSpPr>
        <p:spPr>
          <a:xfrm>
            <a:off x="780786" y="373039"/>
            <a:ext cx="7246620" cy="954107"/>
          </a:xfrm>
        </p:spPr>
        <p:txBody>
          <a:bodyPr>
            <a:spAutoFit/>
          </a:bodyPr>
          <a:lstStyle/>
          <a:p>
            <a:pPr>
              <a:lnSpc>
                <a:spcPct val="100000"/>
              </a:lnSpc>
            </a:pPr>
            <a:r>
              <a:rPr lang="en-US" sz="2800" dirty="0"/>
              <a:t>The Search for Health Equity through Legislation and </a:t>
            </a:r>
            <a:r>
              <a:rPr lang="en-US" sz="2800" dirty="0" smtClean="0"/>
              <a:t>Regulation</a:t>
            </a:r>
            <a:endParaRPr lang="en-US" sz="2800" dirty="0"/>
          </a:p>
        </p:txBody>
      </p:sp>
      <p:sp>
        <p:nvSpPr>
          <p:cNvPr id="7" name="Subtitle 4"/>
          <p:cNvSpPr txBox="1">
            <a:spLocks/>
          </p:cNvSpPr>
          <p:nvPr/>
        </p:nvSpPr>
        <p:spPr>
          <a:xfrm>
            <a:off x="780786" y="3810000"/>
            <a:ext cx="2301081" cy="338554"/>
          </a:xfrm>
          <a:prstGeom prst="rect">
            <a:avLst/>
          </a:prstGeom>
        </p:spPr>
        <p:txBody>
          <a:bodyPr vert="horz" wrap="square" lIns="91440" tIns="45720" rIns="91440" bIns="45720" rtlCol="0">
            <a:spAutoFit/>
          </a:bodyPr>
          <a:lstStyle>
            <a:lvl1pPr marL="0" indent="0" algn="l" defTabSz="914400" rtl="0" eaLnBrk="1" latinLnBrk="0" hangingPunct="1">
              <a:spcBef>
                <a:spcPts val="0"/>
              </a:spcBef>
              <a:spcAft>
                <a:spcPts val="600"/>
              </a:spcAft>
              <a:buClr>
                <a:schemeClr val="tx2"/>
              </a:buClr>
              <a:buSzPct val="120000"/>
              <a:buFont typeface="Wingdings" pitchFamily="2" charset="2"/>
              <a:buNone/>
              <a:defRPr sz="2000" b="1" kern="1200" spc="300" baseline="0">
                <a:solidFill>
                  <a:schemeClr val="tx2"/>
                </a:solidFill>
                <a:latin typeface="Helvetica LT Std" pitchFamily="34" charset="0"/>
                <a:ea typeface="+mn-ea"/>
                <a:cs typeface="Calibri"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Helvetica LT Std" pitchFamily="34" charset="0"/>
                <a:ea typeface="+mn-ea"/>
                <a:cs typeface="Calibri"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mn-lt"/>
                <a:ea typeface="+mn-ea"/>
                <a:cs typeface="Calibri"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mn-lt"/>
                <a:ea typeface="+mn-ea"/>
                <a:cs typeface="+mn-cs"/>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mn-lt"/>
                <a:ea typeface="+mn-ea"/>
                <a:cs typeface="+mn-cs"/>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80A644"/>
              </a:buClr>
              <a:buSzPct val="85000"/>
              <a:defRPr/>
            </a:pPr>
            <a:r>
              <a:rPr lang="en-US" sz="1600" spc="140" dirty="0" smtClean="0">
                <a:solidFill>
                  <a:srgbClr val="DBA900"/>
                </a:solidFill>
              </a:rPr>
              <a:t>October 14, 2016</a:t>
            </a:r>
            <a:endParaRPr lang="en-US" sz="1600" spc="140" dirty="0">
              <a:solidFill>
                <a:srgbClr val="DBA900"/>
              </a:solidFill>
            </a:endParaRPr>
          </a:p>
        </p:txBody>
      </p:sp>
    </p:spTree>
    <p:extLst>
      <p:ext uri="{BB962C8B-B14F-4D97-AF65-F5344CB8AC3E}">
        <p14:creationId xmlns:p14="http://schemas.microsoft.com/office/powerpoint/2010/main" val="1045245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7999"/>
          </a:xfrm>
          <a:prstGeom prst="rect">
            <a:avLst/>
          </a:prstGeom>
          <a:solidFill>
            <a:srgbClr val="EFC2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endParaRPr lang="en-US" sz="6000" dirty="0">
              <a:solidFill>
                <a:srgbClr val="163261"/>
              </a:solidFill>
              <a:latin typeface="Abadi MT Condensed Extra Bold"/>
              <a:cs typeface="Abadi MT Condensed Extra Bold"/>
            </a:endParaRPr>
          </a:p>
        </p:txBody>
      </p:sp>
      <p:sp>
        <p:nvSpPr>
          <p:cNvPr id="7" name="TextBox 6"/>
          <p:cNvSpPr txBox="1"/>
          <p:nvPr/>
        </p:nvSpPr>
        <p:spPr>
          <a:xfrm>
            <a:off x="623364" y="2423152"/>
            <a:ext cx="2658523" cy="861774"/>
          </a:xfrm>
          <a:prstGeom prst="rect">
            <a:avLst/>
          </a:prstGeom>
          <a:noFill/>
        </p:spPr>
        <p:txBody>
          <a:bodyPr wrap="square" rtlCol="0">
            <a:spAutoFit/>
          </a:bodyPr>
          <a:lstStyle/>
          <a:p>
            <a:pPr>
              <a:lnSpc>
                <a:spcPct val="80000"/>
              </a:lnSpc>
            </a:pPr>
            <a:r>
              <a:rPr lang="en-US" sz="6000" spc="-300" dirty="0" smtClean="0">
                <a:solidFill>
                  <a:srgbClr val="18376C"/>
                </a:solidFill>
                <a:latin typeface="Garamond"/>
                <a:cs typeface="Garamond"/>
              </a:rPr>
              <a:t>Better.</a:t>
            </a:r>
          </a:p>
        </p:txBody>
      </p:sp>
      <p:sp>
        <p:nvSpPr>
          <p:cNvPr id="12" name="Rectangle 11"/>
          <p:cNvSpPr/>
          <p:nvPr/>
        </p:nvSpPr>
        <p:spPr>
          <a:xfrm>
            <a:off x="2518673" y="2426471"/>
            <a:ext cx="2917911" cy="861774"/>
          </a:xfrm>
          <a:prstGeom prst="rect">
            <a:avLst/>
          </a:prstGeom>
        </p:spPr>
        <p:txBody>
          <a:bodyPr wrap="none">
            <a:spAutoFit/>
          </a:bodyPr>
          <a:lstStyle/>
          <a:p>
            <a:pPr>
              <a:lnSpc>
                <a:spcPct val="80000"/>
              </a:lnSpc>
            </a:pPr>
            <a:r>
              <a:rPr lang="en-US" sz="6000" b="1" dirty="0">
                <a:solidFill>
                  <a:srgbClr val="18376C"/>
                </a:solidFill>
                <a:latin typeface="Garamond"/>
                <a:cs typeface="Garamond"/>
              </a:rPr>
              <a:t>Smarter. </a:t>
            </a:r>
          </a:p>
        </p:txBody>
      </p:sp>
      <p:sp>
        <p:nvSpPr>
          <p:cNvPr id="13" name="Rectangle 12"/>
          <p:cNvSpPr/>
          <p:nvPr/>
        </p:nvSpPr>
        <p:spPr>
          <a:xfrm>
            <a:off x="5365464" y="2439295"/>
            <a:ext cx="2877232" cy="836126"/>
          </a:xfrm>
          <a:prstGeom prst="rect">
            <a:avLst/>
          </a:prstGeom>
        </p:spPr>
        <p:txBody>
          <a:bodyPr wrap="none">
            <a:spAutoFit/>
          </a:bodyPr>
          <a:lstStyle/>
          <a:p>
            <a:pPr>
              <a:lnSpc>
                <a:spcPct val="80000"/>
              </a:lnSpc>
            </a:pPr>
            <a:r>
              <a:rPr lang="en-US" sz="5800" b="1" i="1" dirty="0">
                <a:solidFill>
                  <a:srgbClr val="163261"/>
                </a:solidFill>
                <a:latin typeface="Garamond"/>
                <a:cs typeface="Garamond"/>
              </a:rPr>
              <a:t>Healthier.</a:t>
            </a:r>
          </a:p>
        </p:txBody>
      </p:sp>
      <p:sp>
        <p:nvSpPr>
          <p:cNvPr id="14" name="Rectangle 13"/>
          <p:cNvSpPr/>
          <p:nvPr/>
        </p:nvSpPr>
        <p:spPr>
          <a:xfrm>
            <a:off x="1952626" y="3554148"/>
            <a:ext cx="5286374" cy="923330"/>
          </a:xfrm>
          <a:prstGeom prst="rect">
            <a:avLst/>
          </a:prstGeom>
        </p:spPr>
        <p:txBody>
          <a:bodyPr wrap="square">
            <a:spAutoFit/>
          </a:bodyPr>
          <a:lstStyle/>
          <a:p>
            <a:r>
              <a:rPr lang="en-US" dirty="0"/>
              <a:t>So we will continue to work across sectors and across the aisle for the goals we </a:t>
            </a:r>
            <a:r>
              <a:rPr lang="en-US" dirty="0" smtClean="0"/>
              <a:t>share: </a:t>
            </a:r>
            <a:r>
              <a:rPr lang="en-US" b="1" i="1" u="sng" dirty="0" smtClean="0">
                <a:solidFill>
                  <a:srgbClr val="18376C"/>
                </a:solidFill>
              </a:rPr>
              <a:t>better </a:t>
            </a:r>
            <a:r>
              <a:rPr lang="en-US" b="1" i="1" u="sng" dirty="0">
                <a:solidFill>
                  <a:srgbClr val="18376C"/>
                </a:solidFill>
              </a:rPr>
              <a:t>care, smarter spending, and healthier people</a:t>
            </a:r>
            <a:r>
              <a:rPr lang="en-US" i="1" dirty="0">
                <a:solidFill>
                  <a:srgbClr val="3366F7"/>
                </a:solidFill>
              </a:rPr>
              <a:t>.</a:t>
            </a:r>
          </a:p>
        </p:txBody>
      </p:sp>
      <p:sp>
        <p:nvSpPr>
          <p:cNvPr id="2" name="Slide Number Placeholder 1"/>
          <p:cNvSpPr>
            <a:spLocks noGrp="1"/>
          </p:cNvSpPr>
          <p:nvPr>
            <p:ph type="sldNum" sz="quarter" idx="4"/>
          </p:nvPr>
        </p:nvSpPr>
        <p:spPr/>
        <p:txBody>
          <a:bodyPr/>
          <a:lstStyle/>
          <a:p>
            <a:fld id="{295008BC-DA31-4D19-837B-EFA4386B05F5}" type="slidenum">
              <a:rPr lang="en-US" smtClean="0">
                <a:solidFill>
                  <a:srgbClr val="FFFFFF">
                    <a:lumMod val="50000"/>
                  </a:srgbClr>
                </a:solidFill>
              </a:rPr>
              <a:pPr/>
              <a:t>10</a:t>
            </a:fld>
            <a:endParaRPr lang="en-US" dirty="0">
              <a:solidFill>
                <a:srgbClr val="FFFFFF">
                  <a:lumMod val="50000"/>
                </a:srgbClr>
              </a:solidFill>
            </a:endParaRPr>
          </a:p>
        </p:txBody>
      </p:sp>
    </p:spTree>
    <p:extLst>
      <p:ext uri="{BB962C8B-B14F-4D97-AF65-F5344CB8AC3E}">
        <p14:creationId xmlns:p14="http://schemas.microsoft.com/office/powerpoint/2010/main" val="17338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37"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1000"/>
                                        <p:tgtEl>
                                          <p:spTgt spid="14">
                                            <p:txEl>
                                              <p:pRg st="0" end="0"/>
                                            </p:txEl>
                                          </p:spTgt>
                                        </p:tgtEl>
                                      </p:cBhvr>
                                    </p:animEffect>
                                    <p:anim calcmode="lin" valueType="num">
                                      <p:cBhvr>
                                        <p:cTn id="2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CMS Measures of Success</a:t>
            </a:r>
            <a:endParaRPr lang="en-US" sz="3600" dirty="0"/>
          </a:p>
        </p:txBody>
      </p:sp>
      <p:sp>
        <p:nvSpPr>
          <p:cNvPr id="5" name="Content Placeholder 2"/>
          <p:cNvSpPr txBox="1">
            <a:spLocks/>
          </p:cNvSpPr>
          <p:nvPr/>
        </p:nvSpPr>
        <p:spPr>
          <a:xfrm>
            <a:off x="457200" y="1676400"/>
            <a:ext cx="8534400" cy="46482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endParaRPr lang="en-US" b="1" dirty="0" smtClean="0">
              <a:solidFill>
                <a:prstClr val="black"/>
              </a:solidFill>
            </a:endParaRPr>
          </a:p>
          <a:p>
            <a:pPr marL="0" indent="0">
              <a:spcBef>
                <a:spcPts val="600"/>
              </a:spcBef>
              <a:buNone/>
            </a:pPr>
            <a:r>
              <a:rPr lang="en-US" b="1" dirty="0" smtClean="0">
                <a:solidFill>
                  <a:prstClr val="black"/>
                </a:solidFill>
              </a:rPr>
              <a:t>Better care and lower costs: </a:t>
            </a:r>
            <a:br>
              <a:rPr lang="en-US" b="1" dirty="0" smtClean="0">
                <a:solidFill>
                  <a:prstClr val="black"/>
                </a:solidFill>
              </a:rPr>
            </a:br>
            <a:endParaRPr lang="en-US" sz="900" b="1" dirty="0" smtClean="0">
              <a:solidFill>
                <a:prstClr val="black"/>
              </a:solidFill>
            </a:endParaRPr>
          </a:p>
          <a:p>
            <a:pPr marL="341313" indent="0">
              <a:spcBef>
                <a:spcPts val="600"/>
              </a:spcBef>
              <a:buNone/>
            </a:pPr>
            <a:r>
              <a:rPr lang="en-US" sz="2600" i="1" dirty="0" smtClean="0">
                <a:solidFill>
                  <a:prstClr val="black"/>
                </a:solidFill>
              </a:rPr>
              <a:t>Beneficiaries </a:t>
            </a:r>
            <a:r>
              <a:rPr lang="en-US" sz="2600" i="1" dirty="0">
                <a:solidFill>
                  <a:prstClr val="black"/>
                </a:solidFill>
              </a:rPr>
              <a:t>receive high quality, coordinated, effective, efficient care. As a result, health care costs are reduced</a:t>
            </a:r>
            <a:r>
              <a:rPr lang="en-US" sz="2600" i="1" dirty="0" smtClean="0">
                <a:solidFill>
                  <a:prstClr val="black"/>
                </a:solidFill>
              </a:rPr>
              <a:t>.</a:t>
            </a:r>
          </a:p>
          <a:p>
            <a:pPr>
              <a:spcBef>
                <a:spcPts val="600"/>
              </a:spcBef>
            </a:pPr>
            <a:endParaRPr lang="en-US" sz="2600" dirty="0" smtClean="0">
              <a:solidFill>
                <a:prstClr val="black"/>
              </a:solidFill>
            </a:endParaRPr>
          </a:p>
          <a:p>
            <a:pPr marL="0" indent="0">
              <a:spcBef>
                <a:spcPts val="0"/>
              </a:spcBef>
              <a:buNone/>
            </a:pPr>
            <a:r>
              <a:rPr lang="en-US" b="1" dirty="0" smtClean="0">
                <a:solidFill>
                  <a:prstClr val="black"/>
                </a:solidFill>
              </a:rPr>
              <a:t>Improved prevention and population health: </a:t>
            </a:r>
            <a:br>
              <a:rPr lang="en-US" b="1" dirty="0" smtClean="0">
                <a:solidFill>
                  <a:prstClr val="black"/>
                </a:solidFill>
              </a:rPr>
            </a:br>
            <a:endParaRPr lang="en-US" sz="900" b="1" dirty="0" smtClean="0">
              <a:solidFill>
                <a:prstClr val="black"/>
              </a:solidFill>
            </a:endParaRPr>
          </a:p>
          <a:p>
            <a:pPr marL="341313" indent="0">
              <a:spcBef>
                <a:spcPts val="600"/>
              </a:spcBef>
              <a:buNone/>
            </a:pPr>
            <a:r>
              <a:rPr lang="en-US" sz="2600" i="1" dirty="0" smtClean="0">
                <a:solidFill>
                  <a:prstClr val="black"/>
                </a:solidFill>
              </a:rPr>
              <a:t>All </a:t>
            </a:r>
            <a:r>
              <a:rPr lang="en-US" sz="2600" i="1" dirty="0">
                <a:solidFill>
                  <a:prstClr val="black"/>
                </a:solidFill>
              </a:rPr>
              <a:t>Americans are healthier and their care is less costly because of improved health status resulting from use of preventive benefits and necessary health </a:t>
            </a:r>
            <a:r>
              <a:rPr lang="en-US" sz="2600" i="1" dirty="0" smtClean="0">
                <a:solidFill>
                  <a:prstClr val="black"/>
                </a:solidFill>
              </a:rPr>
              <a:t>services. </a:t>
            </a:r>
          </a:p>
          <a:p>
            <a:pPr>
              <a:spcBef>
                <a:spcPts val="600"/>
              </a:spcBef>
            </a:pPr>
            <a:endParaRPr lang="en-US" sz="900" i="1" dirty="0" smtClean="0">
              <a:solidFill>
                <a:prstClr val="black"/>
              </a:solidFill>
            </a:endParaRPr>
          </a:p>
          <a:p>
            <a:pPr marL="0" indent="0">
              <a:spcBef>
                <a:spcPts val="600"/>
              </a:spcBef>
              <a:buNone/>
            </a:pPr>
            <a:r>
              <a:rPr lang="en-US" b="1" dirty="0" smtClean="0">
                <a:solidFill>
                  <a:prstClr val="black"/>
                </a:solidFill>
              </a:rPr>
              <a:t>Expanded health care coverage:</a:t>
            </a:r>
            <a:br>
              <a:rPr lang="en-US" b="1" dirty="0" smtClean="0">
                <a:solidFill>
                  <a:prstClr val="black"/>
                </a:solidFill>
              </a:rPr>
            </a:br>
            <a:endParaRPr lang="en-US" sz="900" b="1" dirty="0" smtClean="0">
              <a:solidFill>
                <a:prstClr val="black"/>
              </a:solidFill>
            </a:endParaRPr>
          </a:p>
          <a:p>
            <a:pPr marL="341313" indent="0">
              <a:spcBef>
                <a:spcPts val="600"/>
              </a:spcBef>
              <a:buNone/>
            </a:pPr>
            <a:r>
              <a:rPr lang="en-US" sz="2600" i="1" dirty="0" smtClean="0">
                <a:solidFill>
                  <a:prstClr val="black"/>
                </a:solidFill>
              </a:rPr>
              <a:t>All </a:t>
            </a:r>
            <a:r>
              <a:rPr lang="en-US" sz="2600" i="1" dirty="0">
                <a:solidFill>
                  <a:prstClr val="black"/>
                </a:solidFill>
              </a:rPr>
              <a:t>Americans have access to affordable health insurance options that protect them from financial hardship and ensure quality health care coverage. </a:t>
            </a:r>
            <a:endParaRPr lang="en-US" sz="2600" dirty="0" smtClean="0">
              <a:solidFill>
                <a:prstClr val="black"/>
              </a:solidFill>
            </a:endParaRPr>
          </a:p>
        </p:txBody>
      </p:sp>
      <p:sp>
        <p:nvSpPr>
          <p:cNvPr id="6" name="Slide Number Placeholder 5"/>
          <p:cNvSpPr txBox="1">
            <a:spLocks/>
          </p:cNvSpPr>
          <p:nvPr/>
        </p:nvSpPr>
        <p:spPr>
          <a:xfrm>
            <a:off x="7924800" y="6324600"/>
            <a:ext cx="990600" cy="365125"/>
          </a:xfrm>
          <a:prstGeom prst="rect">
            <a:avLst/>
          </a:prstGeom>
        </p:spPr>
        <p:txBody>
          <a:bodyPr vert="horz" lIns="91440" tIns="45720" rIns="91440" bIns="45720" rtlCol="0" anchor="ctr"/>
          <a:lstStyle>
            <a:lvl1pPr algn="r">
              <a:defRPr/>
            </a:lvl1pPr>
          </a:lstStyle>
          <a:p>
            <a:pPr>
              <a:defRPr/>
            </a:pPr>
            <a:endParaRPr lang="en-US" sz="1200" dirty="0">
              <a:solidFill>
                <a:prstClr val="black"/>
              </a:solidFill>
            </a:endParaRPr>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11</a:t>
            </a:fld>
            <a:endParaRPr lang="en-US" dirty="0">
              <a:solidFill>
                <a:srgbClr val="FFFFFF">
                  <a:lumMod val="50000"/>
                </a:srgbClr>
              </a:solidFill>
            </a:endParaRPr>
          </a:p>
        </p:txBody>
      </p:sp>
    </p:spTree>
    <p:extLst>
      <p:ext uri="{BB962C8B-B14F-4D97-AF65-F5344CB8AC3E}">
        <p14:creationId xmlns:p14="http://schemas.microsoft.com/office/powerpoint/2010/main" val="4021698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96" y="2590800"/>
            <a:ext cx="8229600" cy="944562"/>
          </a:xfrm>
        </p:spPr>
        <p:txBody>
          <a:bodyPr/>
          <a:lstStyle/>
          <a:p>
            <a:r>
              <a:rPr lang="en-US" dirty="0"/>
              <a:t>CMS Efforts in Delivery System Reform</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12</a:t>
            </a:fld>
            <a:endParaRPr lang="en-US" dirty="0">
              <a:solidFill>
                <a:srgbClr val="FFFFFF">
                  <a:lumMod val="50000"/>
                </a:srgbClr>
              </a:solidFill>
            </a:endParaRPr>
          </a:p>
        </p:txBody>
      </p:sp>
    </p:spTree>
    <p:extLst>
      <p:ext uri="{BB962C8B-B14F-4D97-AF65-F5344CB8AC3E}">
        <p14:creationId xmlns:p14="http://schemas.microsoft.com/office/powerpoint/2010/main" val="1408588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16849" y="407643"/>
            <a:ext cx="8686800" cy="519112"/>
          </a:xfrm>
        </p:spPr>
        <p:txBody>
          <a:bodyPr>
            <a:noAutofit/>
          </a:bodyPr>
          <a:lstStyle/>
          <a:p>
            <a:r>
              <a:rPr lang="en-US" sz="2800" dirty="0" smtClean="0">
                <a:latin typeface="+mj-lt"/>
              </a:rPr>
              <a:t>CMS support of health </a:t>
            </a:r>
            <a:r>
              <a:rPr lang="en-US" sz="2800" dirty="0">
                <a:latin typeface="+mj-lt"/>
              </a:rPr>
              <a:t>c</a:t>
            </a:r>
            <a:r>
              <a:rPr lang="en-US" sz="2800" dirty="0" smtClean="0">
                <a:latin typeface="+mj-lt"/>
              </a:rPr>
              <a:t>are Delivery </a:t>
            </a:r>
            <a:r>
              <a:rPr lang="en-US" sz="2800" dirty="0">
                <a:latin typeface="+mj-lt"/>
              </a:rPr>
              <a:t>S</a:t>
            </a:r>
            <a:r>
              <a:rPr lang="en-US" sz="2800" dirty="0" smtClean="0">
                <a:latin typeface="+mj-lt"/>
              </a:rPr>
              <a:t>ystem Reform will result in </a:t>
            </a:r>
            <a:r>
              <a:rPr lang="en-US" sz="2800" dirty="0">
                <a:latin typeface="+mj-lt"/>
              </a:rPr>
              <a:t>b</a:t>
            </a:r>
            <a:r>
              <a:rPr lang="en-US" sz="2800" dirty="0" smtClean="0">
                <a:latin typeface="+mj-lt"/>
              </a:rPr>
              <a:t>etter </a:t>
            </a:r>
            <a:r>
              <a:rPr lang="en-US" sz="2800" dirty="0">
                <a:latin typeface="+mj-lt"/>
              </a:rPr>
              <a:t>c</a:t>
            </a:r>
            <a:r>
              <a:rPr lang="en-US" sz="2800" dirty="0" smtClean="0">
                <a:latin typeface="+mj-lt"/>
              </a:rPr>
              <a:t>are, smarter </a:t>
            </a:r>
            <a:r>
              <a:rPr lang="en-US" sz="2800" dirty="0">
                <a:latin typeface="+mj-lt"/>
              </a:rPr>
              <a:t>s</a:t>
            </a:r>
            <a:r>
              <a:rPr lang="en-US" sz="2800" dirty="0" smtClean="0">
                <a:latin typeface="+mj-lt"/>
              </a:rPr>
              <a:t>pending, and healthier </a:t>
            </a:r>
            <a:r>
              <a:rPr lang="en-US" sz="2800" dirty="0">
                <a:latin typeface="+mj-lt"/>
              </a:rPr>
              <a:t>p</a:t>
            </a:r>
            <a:r>
              <a:rPr lang="en-US" sz="2800" dirty="0" smtClean="0">
                <a:latin typeface="+mj-lt"/>
              </a:rPr>
              <a:t>eople</a:t>
            </a:r>
            <a:endParaRPr lang="en-US" sz="2800" dirty="0">
              <a:latin typeface="+mj-lt"/>
            </a:endParaRPr>
          </a:p>
        </p:txBody>
      </p:sp>
      <p:sp>
        <p:nvSpPr>
          <p:cNvPr id="15" name="Rectangle 14"/>
          <p:cNvSpPr/>
          <p:nvPr/>
        </p:nvSpPr>
        <p:spPr>
          <a:xfrm>
            <a:off x="658312" y="1545458"/>
            <a:ext cx="4381500" cy="88383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16" name="Group 15"/>
          <p:cNvGrpSpPr/>
          <p:nvPr/>
        </p:nvGrpSpPr>
        <p:grpSpPr>
          <a:xfrm>
            <a:off x="2871584" y="1473461"/>
            <a:ext cx="5669956" cy="889766"/>
            <a:chOff x="2843398" y="997928"/>
            <a:chExt cx="6284728" cy="945684"/>
          </a:xfrm>
        </p:grpSpPr>
        <p:sp>
          <p:nvSpPr>
            <p:cNvPr id="20" name="Rectangle 19"/>
            <p:cNvSpPr/>
            <p:nvPr/>
          </p:nvSpPr>
          <p:spPr>
            <a:xfrm>
              <a:off x="5095874" y="998070"/>
              <a:ext cx="3524251" cy="945542"/>
            </a:xfrm>
            <a:prstGeom prst="rect">
              <a:avLst/>
            </a:prstGeom>
            <a:solidFill>
              <a:srgbClr val="0450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Chevron 20"/>
            <p:cNvSpPr/>
            <p:nvPr/>
          </p:nvSpPr>
          <p:spPr>
            <a:xfrm>
              <a:off x="3684773" y="997928"/>
              <a:ext cx="1141228" cy="945683"/>
            </a:xfrm>
            <a:prstGeom prst="chevron">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60000"/>
                    <a:lumOff val="40000"/>
                  </a:srgbClr>
                </a:solidFill>
              </a:endParaRPr>
            </a:p>
          </p:txBody>
        </p:sp>
        <p:sp>
          <p:nvSpPr>
            <p:cNvPr id="22" name="Chevron 21"/>
            <p:cNvSpPr/>
            <p:nvPr/>
          </p:nvSpPr>
          <p:spPr>
            <a:xfrm>
              <a:off x="2843398" y="997928"/>
              <a:ext cx="1172977" cy="945683"/>
            </a:xfrm>
            <a:prstGeom prst="chevron">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23" name="Chevron 22"/>
            <p:cNvSpPr/>
            <p:nvPr/>
          </p:nvSpPr>
          <p:spPr>
            <a:xfrm>
              <a:off x="4526148" y="997928"/>
              <a:ext cx="1133626" cy="945683"/>
            </a:xfrm>
            <a:prstGeom prst="chevron">
              <a:avLst/>
            </a:prstGeom>
            <a:solidFill>
              <a:srgbClr val="0450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endParaRPr>
            </a:p>
          </p:txBody>
        </p:sp>
        <p:sp>
          <p:nvSpPr>
            <p:cNvPr id="24" name="Chevron 23"/>
            <p:cNvSpPr/>
            <p:nvPr/>
          </p:nvSpPr>
          <p:spPr>
            <a:xfrm>
              <a:off x="7986898" y="997928"/>
              <a:ext cx="1141228" cy="945683"/>
            </a:xfrm>
            <a:prstGeom prst="chevron">
              <a:avLst/>
            </a:prstGeom>
            <a:solidFill>
              <a:srgbClr val="0450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F81BD">
                    <a:lumMod val="60000"/>
                    <a:lumOff val="40000"/>
                  </a:srgbClr>
                </a:solidFill>
              </a:endParaRPr>
            </a:p>
          </p:txBody>
        </p:sp>
      </p:grpSp>
      <p:sp>
        <p:nvSpPr>
          <p:cNvPr id="27" name="Rectangle 26"/>
          <p:cNvSpPr/>
          <p:nvPr/>
        </p:nvSpPr>
        <p:spPr>
          <a:xfrm>
            <a:off x="2849062" y="2479161"/>
            <a:ext cx="2857500" cy="294415"/>
          </a:xfrm>
          <a:prstGeom prst="rect">
            <a:avLst/>
          </a:prstGeom>
          <a:solidFill>
            <a:srgbClr val="EFC2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Content Placeholder 4"/>
          <p:cNvSpPr txBox="1">
            <a:spLocks/>
          </p:cNvSpPr>
          <p:nvPr/>
        </p:nvSpPr>
        <p:spPr bwMode="auto">
          <a:xfrm>
            <a:off x="609600" y="3048000"/>
            <a:ext cx="3048000" cy="3038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b="1" dirty="0" smtClean="0">
                <a:solidFill>
                  <a:prstClr val="black"/>
                </a:solidFill>
                <a:latin typeface="Calibri"/>
              </a:rPr>
              <a:t>Key characteristics</a:t>
            </a:r>
          </a:p>
          <a:p>
            <a:pPr>
              <a:spcBef>
                <a:spcPts val="0"/>
              </a:spcBef>
              <a:buFont typeface="Wingdings" panose="05000000000000000000" pitchFamily="2" charset="2"/>
              <a:buChar char="§"/>
            </a:pPr>
            <a:r>
              <a:rPr lang="en-US" sz="1800" dirty="0" smtClean="0">
                <a:solidFill>
                  <a:prstClr val="black"/>
                </a:solidFill>
                <a:latin typeface="Calibri"/>
              </a:rPr>
              <a:t>Producer-centered</a:t>
            </a:r>
            <a:endParaRPr lang="en-US" sz="1800" dirty="0">
              <a:solidFill>
                <a:prstClr val="black"/>
              </a:solidFill>
              <a:latin typeface="Calibri"/>
            </a:endParaRPr>
          </a:p>
          <a:p>
            <a:pPr>
              <a:spcBef>
                <a:spcPts val="0"/>
              </a:spcBef>
              <a:buFont typeface="Wingdings" panose="05000000000000000000" pitchFamily="2" charset="2"/>
              <a:buChar char="§"/>
            </a:pPr>
            <a:r>
              <a:rPr lang="en-US" sz="1800" dirty="0" smtClean="0">
                <a:solidFill>
                  <a:prstClr val="black"/>
                </a:solidFill>
                <a:latin typeface="Calibri"/>
              </a:rPr>
              <a:t>Incentives for volume</a:t>
            </a:r>
          </a:p>
          <a:p>
            <a:pPr>
              <a:spcBef>
                <a:spcPts val="0"/>
              </a:spcBef>
              <a:buFont typeface="Wingdings" panose="05000000000000000000" pitchFamily="2" charset="2"/>
              <a:buChar char="§"/>
            </a:pPr>
            <a:r>
              <a:rPr lang="en-US" sz="1800" dirty="0" smtClean="0">
                <a:solidFill>
                  <a:prstClr val="black"/>
                </a:solidFill>
                <a:latin typeface="Calibri"/>
              </a:rPr>
              <a:t>Unsustainable</a:t>
            </a:r>
            <a:endParaRPr lang="en-US" sz="1800" dirty="0">
              <a:solidFill>
                <a:prstClr val="black"/>
              </a:solidFill>
              <a:latin typeface="Calibri"/>
            </a:endParaRPr>
          </a:p>
          <a:p>
            <a:pPr>
              <a:spcBef>
                <a:spcPts val="0"/>
              </a:spcBef>
              <a:buFont typeface="Wingdings" panose="05000000000000000000" pitchFamily="2" charset="2"/>
              <a:buChar char="§"/>
            </a:pPr>
            <a:r>
              <a:rPr lang="en-US" sz="1800" dirty="0" smtClean="0">
                <a:solidFill>
                  <a:prstClr val="black"/>
                </a:solidFill>
                <a:latin typeface="Calibri"/>
              </a:rPr>
              <a:t>Fragmented Care</a:t>
            </a:r>
          </a:p>
          <a:p>
            <a:pPr>
              <a:spcBef>
                <a:spcPts val="0"/>
              </a:spcBef>
              <a:buFont typeface="Wingdings" panose="05000000000000000000" pitchFamily="2" charset="2"/>
              <a:buChar char="§"/>
            </a:pPr>
            <a:endParaRPr lang="en-US" sz="2400" dirty="0" smtClean="0">
              <a:solidFill>
                <a:prstClr val="black"/>
              </a:solidFill>
              <a:latin typeface="Calibri"/>
            </a:endParaRPr>
          </a:p>
          <a:p>
            <a:pPr marL="0" indent="0">
              <a:spcBef>
                <a:spcPts val="0"/>
              </a:spcBef>
              <a:buFont typeface="Arial" pitchFamily="34" charset="0"/>
              <a:buNone/>
            </a:pPr>
            <a:r>
              <a:rPr lang="en-US" sz="2400" b="1" dirty="0" smtClean="0">
                <a:solidFill>
                  <a:prstClr val="black"/>
                </a:solidFill>
                <a:latin typeface="Calibri"/>
              </a:rPr>
              <a:t>Systems and Policies</a:t>
            </a:r>
          </a:p>
          <a:p>
            <a:pPr>
              <a:spcBef>
                <a:spcPts val="0"/>
              </a:spcBef>
              <a:buFont typeface="Wingdings" panose="05000000000000000000" pitchFamily="2" charset="2"/>
              <a:buChar char="§"/>
            </a:pPr>
            <a:r>
              <a:rPr lang="en-US" sz="1800" dirty="0" smtClean="0">
                <a:solidFill>
                  <a:prstClr val="black"/>
                </a:solidFill>
                <a:latin typeface="Calibri"/>
              </a:rPr>
              <a:t>Fee-For-Service Payment Systems</a:t>
            </a:r>
          </a:p>
        </p:txBody>
      </p:sp>
      <p:sp>
        <p:nvSpPr>
          <p:cNvPr id="29" name="Content Placeholder 6"/>
          <p:cNvSpPr txBox="1">
            <a:spLocks/>
          </p:cNvSpPr>
          <p:nvPr/>
        </p:nvSpPr>
        <p:spPr bwMode="auto">
          <a:xfrm>
            <a:off x="4789179" y="2971800"/>
            <a:ext cx="3880338" cy="3463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400" b="1" dirty="0" smtClean="0">
                <a:solidFill>
                  <a:prstClr val="black"/>
                </a:solidFill>
                <a:latin typeface="Calibri"/>
              </a:rPr>
              <a:t>Key characteristics</a:t>
            </a:r>
            <a:endParaRPr lang="en-US" sz="2400" dirty="0" smtClean="0">
              <a:solidFill>
                <a:prstClr val="black"/>
              </a:solidFill>
              <a:latin typeface="Calibri"/>
            </a:endParaRPr>
          </a:p>
          <a:p>
            <a:pPr>
              <a:spcBef>
                <a:spcPts val="0"/>
              </a:spcBef>
              <a:buFont typeface="Wingdings" panose="05000000000000000000" pitchFamily="2" charset="2"/>
              <a:buChar char="§"/>
            </a:pPr>
            <a:r>
              <a:rPr lang="en-US" sz="1800" dirty="0" smtClean="0">
                <a:solidFill>
                  <a:prstClr val="black"/>
                </a:solidFill>
                <a:latin typeface="Calibri"/>
              </a:rPr>
              <a:t>Patient-centered</a:t>
            </a:r>
          </a:p>
          <a:p>
            <a:pPr>
              <a:spcBef>
                <a:spcPts val="0"/>
              </a:spcBef>
              <a:buFont typeface="Wingdings" panose="05000000000000000000" pitchFamily="2" charset="2"/>
              <a:buChar char="§"/>
            </a:pPr>
            <a:r>
              <a:rPr lang="en-US" sz="1800" dirty="0" smtClean="0">
                <a:solidFill>
                  <a:prstClr val="black"/>
                </a:solidFill>
                <a:latin typeface="Calibri"/>
              </a:rPr>
              <a:t>Incentives for outcomes</a:t>
            </a:r>
          </a:p>
          <a:p>
            <a:pPr>
              <a:spcBef>
                <a:spcPts val="0"/>
              </a:spcBef>
              <a:buFont typeface="Wingdings" panose="05000000000000000000" pitchFamily="2" charset="2"/>
              <a:buChar char="§"/>
            </a:pPr>
            <a:r>
              <a:rPr lang="en-US" sz="1800" dirty="0" smtClean="0">
                <a:solidFill>
                  <a:prstClr val="black"/>
                </a:solidFill>
                <a:latin typeface="Calibri"/>
              </a:rPr>
              <a:t>Sustainable</a:t>
            </a:r>
          </a:p>
          <a:p>
            <a:pPr>
              <a:spcBef>
                <a:spcPts val="0"/>
              </a:spcBef>
              <a:buFont typeface="Wingdings" panose="05000000000000000000" pitchFamily="2" charset="2"/>
              <a:buChar char="§"/>
            </a:pPr>
            <a:r>
              <a:rPr lang="en-US" sz="1800" dirty="0" smtClean="0">
                <a:solidFill>
                  <a:prstClr val="black"/>
                </a:solidFill>
                <a:latin typeface="Calibri"/>
              </a:rPr>
              <a:t>Coordinated care</a:t>
            </a:r>
          </a:p>
          <a:p>
            <a:pPr>
              <a:spcBef>
                <a:spcPts val="0"/>
              </a:spcBef>
              <a:buFont typeface="Wingdings" panose="05000000000000000000" pitchFamily="2" charset="2"/>
              <a:buChar char="§"/>
            </a:pPr>
            <a:endParaRPr lang="en-US" sz="1800" dirty="0">
              <a:solidFill>
                <a:prstClr val="black"/>
              </a:solidFill>
              <a:latin typeface="Calibri"/>
            </a:endParaRPr>
          </a:p>
          <a:p>
            <a:pPr marL="0" indent="0">
              <a:lnSpc>
                <a:spcPct val="120000"/>
              </a:lnSpc>
              <a:spcBef>
                <a:spcPts val="0"/>
              </a:spcBef>
              <a:buFont typeface="Arial" pitchFamily="34" charset="0"/>
              <a:buNone/>
            </a:pPr>
            <a:r>
              <a:rPr lang="en-US" sz="2400" b="1" dirty="0" smtClean="0">
                <a:solidFill>
                  <a:prstClr val="black"/>
                </a:solidFill>
                <a:latin typeface="Calibri"/>
              </a:rPr>
              <a:t>Systems and Policies</a:t>
            </a:r>
            <a:endParaRPr lang="en-US" sz="2400" b="1" dirty="0">
              <a:solidFill>
                <a:prstClr val="black"/>
              </a:solidFill>
              <a:latin typeface="Calibri"/>
            </a:endParaRPr>
          </a:p>
          <a:p>
            <a:pPr>
              <a:spcBef>
                <a:spcPts val="0"/>
              </a:spcBef>
              <a:buFont typeface="Wingdings" panose="05000000000000000000" pitchFamily="2" charset="2"/>
              <a:buChar char="§"/>
            </a:pPr>
            <a:r>
              <a:rPr lang="en-US" sz="1800" dirty="0">
                <a:solidFill>
                  <a:prstClr val="black"/>
                </a:solidFill>
                <a:latin typeface="Calibri"/>
              </a:rPr>
              <a:t>Value-based purchasing</a:t>
            </a:r>
          </a:p>
          <a:p>
            <a:pPr>
              <a:spcBef>
                <a:spcPts val="0"/>
              </a:spcBef>
              <a:buFont typeface="Wingdings" panose="05000000000000000000" pitchFamily="2" charset="2"/>
              <a:buChar char="§"/>
            </a:pPr>
            <a:r>
              <a:rPr lang="en-US" sz="1800" dirty="0" smtClean="0">
                <a:solidFill>
                  <a:prstClr val="black"/>
                </a:solidFill>
                <a:latin typeface="Calibri"/>
              </a:rPr>
              <a:t>Accountable Care Organizations</a:t>
            </a:r>
            <a:endParaRPr lang="en-US" sz="1800" dirty="0">
              <a:solidFill>
                <a:prstClr val="black"/>
              </a:solidFill>
              <a:latin typeface="Calibri"/>
            </a:endParaRPr>
          </a:p>
          <a:p>
            <a:pPr>
              <a:spcBef>
                <a:spcPts val="0"/>
              </a:spcBef>
              <a:buFont typeface="Wingdings" panose="05000000000000000000" pitchFamily="2" charset="2"/>
              <a:buChar char="§"/>
            </a:pPr>
            <a:r>
              <a:rPr lang="en-US" sz="1800" dirty="0">
                <a:solidFill>
                  <a:prstClr val="black"/>
                </a:solidFill>
                <a:latin typeface="Calibri"/>
              </a:rPr>
              <a:t>Episode-based payments</a:t>
            </a:r>
          </a:p>
          <a:p>
            <a:pPr>
              <a:spcBef>
                <a:spcPts val="0"/>
              </a:spcBef>
              <a:buFont typeface="Wingdings" panose="05000000000000000000" pitchFamily="2" charset="2"/>
              <a:buChar char="§"/>
            </a:pPr>
            <a:r>
              <a:rPr lang="en-US" sz="1800" dirty="0">
                <a:solidFill>
                  <a:prstClr val="black"/>
                </a:solidFill>
                <a:latin typeface="Calibri"/>
              </a:rPr>
              <a:t>Medical </a:t>
            </a:r>
            <a:r>
              <a:rPr lang="en-US" sz="1800" dirty="0" smtClean="0">
                <a:solidFill>
                  <a:prstClr val="black"/>
                </a:solidFill>
                <a:latin typeface="Calibri"/>
              </a:rPr>
              <a:t>Homes</a:t>
            </a:r>
          </a:p>
          <a:p>
            <a:pPr>
              <a:spcBef>
                <a:spcPts val="0"/>
              </a:spcBef>
              <a:buFont typeface="Wingdings" panose="05000000000000000000" pitchFamily="2" charset="2"/>
              <a:buChar char="§"/>
            </a:pPr>
            <a:r>
              <a:rPr lang="en-US" sz="1800" dirty="0" smtClean="0">
                <a:solidFill>
                  <a:prstClr val="black"/>
                </a:solidFill>
                <a:latin typeface="Calibri"/>
              </a:rPr>
              <a:t>Quality/cost transparency</a:t>
            </a:r>
            <a:endParaRPr lang="en-US" sz="1800" dirty="0">
              <a:solidFill>
                <a:prstClr val="black"/>
              </a:solidFill>
              <a:latin typeface="Calibri"/>
            </a:endParaRPr>
          </a:p>
        </p:txBody>
      </p:sp>
      <p:sp>
        <p:nvSpPr>
          <p:cNvPr id="30" name="TextBox 29"/>
          <p:cNvSpPr txBox="1"/>
          <p:nvPr/>
        </p:nvSpPr>
        <p:spPr>
          <a:xfrm>
            <a:off x="2960186" y="2429723"/>
            <a:ext cx="2746376" cy="338554"/>
          </a:xfrm>
          <a:prstGeom prst="rect">
            <a:avLst/>
          </a:prstGeom>
          <a:noFill/>
        </p:spPr>
        <p:txBody>
          <a:bodyPr wrap="square" rtlCol="0">
            <a:spAutoFit/>
          </a:bodyPr>
          <a:lstStyle/>
          <a:p>
            <a:r>
              <a:rPr lang="en-US" sz="1600" b="1" dirty="0" smtClean="0">
                <a:solidFill>
                  <a:prstClr val="black"/>
                </a:solidFill>
              </a:rPr>
              <a:t>Public and Private sectors</a:t>
            </a:r>
            <a:endParaRPr lang="en-US" sz="1600" b="1" dirty="0">
              <a:solidFill>
                <a:prstClr val="black"/>
              </a:solidFill>
            </a:endParaRPr>
          </a:p>
        </p:txBody>
      </p:sp>
      <p:sp>
        <p:nvSpPr>
          <p:cNvPr id="31" name="Text Placeholder 5"/>
          <p:cNvSpPr txBox="1">
            <a:spLocks/>
          </p:cNvSpPr>
          <p:nvPr/>
        </p:nvSpPr>
        <p:spPr bwMode="auto">
          <a:xfrm>
            <a:off x="5018512" y="1631566"/>
            <a:ext cx="2887386"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prstClr val="white"/>
                </a:solidFill>
                <a:latin typeface="Calibri"/>
              </a:rPr>
              <a:t>Evolving future state</a:t>
            </a:r>
            <a:endParaRPr lang="en-US" sz="2400" b="1" dirty="0">
              <a:solidFill>
                <a:prstClr val="white"/>
              </a:solidFill>
              <a:latin typeface="Calibri"/>
            </a:endParaRPr>
          </a:p>
        </p:txBody>
      </p:sp>
      <p:sp>
        <p:nvSpPr>
          <p:cNvPr id="32" name="Text Placeholder 3"/>
          <p:cNvSpPr>
            <a:spLocks noGrp="1"/>
          </p:cNvSpPr>
          <p:nvPr>
            <p:ph type="body" sz="quarter" idx="4294967295"/>
          </p:nvPr>
        </p:nvSpPr>
        <p:spPr>
          <a:xfrm>
            <a:off x="841225" y="1703690"/>
            <a:ext cx="3048000" cy="533400"/>
          </a:xfrm>
          <a:prstGeom prst="rect">
            <a:avLst/>
          </a:prstGeom>
        </p:spPr>
        <p:txBody>
          <a:bodyPr/>
          <a:lstStyle/>
          <a:p>
            <a:pPr marL="0" indent="0">
              <a:buNone/>
            </a:pPr>
            <a:r>
              <a:rPr lang="en-US" b="1" dirty="0" smtClean="0">
                <a:solidFill>
                  <a:schemeClr val="tx2"/>
                </a:solidFill>
                <a:latin typeface="+mn-lt"/>
              </a:rPr>
              <a:t>Historical state</a:t>
            </a:r>
            <a:endParaRPr lang="en-US" b="1" dirty="0">
              <a:solidFill>
                <a:schemeClr val="tx2"/>
              </a:solidFill>
              <a:latin typeface="+mn-lt"/>
            </a:endParaRPr>
          </a:p>
        </p:txBody>
      </p:sp>
      <p:sp>
        <p:nvSpPr>
          <p:cNvPr id="2" name="Slide Number Placeholder 1"/>
          <p:cNvSpPr>
            <a:spLocks noGrp="1"/>
          </p:cNvSpPr>
          <p:nvPr>
            <p:ph type="sldNum" sz="quarter" idx="4"/>
          </p:nvPr>
        </p:nvSpPr>
        <p:spPr/>
        <p:txBody>
          <a:bodyPr/>
          <a:lstStyle/>
          <a:p>
            <a:fld id="{295008BC-DA31-4D19-837B-EFA4386B05F5}" type="slidenum">
              <a:rPr lang="en-US" smtClean="0">
                <a:solidFill>
                  <a:srgbClr val="FFFFFF">
                    <a:lumMod val="50000"/>
                  </a:srgbClr>
                </a:solidFill>
              </a:rPr>
              <a:pPr/>
              <a:t>13</a:t>
            </a:fld>
            <a:endParaRPr lang="en-US" dirty="0">
              <a:solidFill>
                <a:srgbClr val="FFFFFF">
                  <a:lumMod val="50000"/>
                </a:srgbClr>
              </a:solidFill>
            </a:endParaRPr>
          </a:p>
        </p:txBody>
      </p:sp>
    </p:spTree>
    <p:extLst>
      <p:ext uri="{BB962C8B-B14F-4D97-AF65-F5344CB8AC3E}">
        <p14:creationId xmlns:p14="http://schemas.microsoft.com/office/powerpoint/2010/main" val="3703417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0"/>
            <a:ext cx="8534400" cy="1219200"/>
          </a:xfrm>
        </p:spPr>
        <p:txBody>
          <a:bodyPr/>
          <a:lstStyle/>
          <a:p>
            <a:pPr eaLnBrk="1" hangingPunct="1"/>
            <a:r>
              <a:rPr lang="en-US" dirty="0" smtClean="0">
                <a:solidFill>
                  <a:schemeClr val="tx1"/>
                </a:solidFill>
                <a:latin typeface="Arial" charset="0"/>
              </a:rPr>
              <a:t>What is Value-Based Purchasing?</a:t>
            </a:r>
            <a:endParaRPr lang="en-US" dirty="0" smtClean="0">
              <a:effectLst/>
              <a:latin typeface="Arial" charset="0"/>
            </a:endParaRPr>
          </a:p>
        </p:txBody>
      </p:sp>
      <p:sp>
        <p:nvSpPr>
          <p:cNvPr id="22531" name="Rectangle 3"/>
          <p:cNvSpPr>
            <a:spLocks noGrp="1" noChangeArrowheads="1"/>
          </p:cNvSpPr>
          <p:nvPr>
            <p:ph type="body" idx="1"/>
          </p:nvPr>
        </p:nvSpPr>
        <p:spPr>
          <a:xfrm>
            <a:off x="609600" y="1600200"/>
            <a:ext cx="7924800" cy="4495800"/>
          </a:xfrm>
        </p:spPr>
        <p:txBody>
          <a:bodyPr/>
          <a:lstStyle/>
          <a:p>
            <a:pPr marL="0" indent="0" algn="ctr" eaLnBrk="1" hangingPunct="1">
              <a:buNone/>
            </a:pPr>
            <a:r>
              <a:rPr lang="en-US" sz="2400" dirty="0" smtClean="0">
                <a:latin typeface="Arial" charset="0"/>
              </a:rPr>
              <a:t>Transforms CMS from a passive payer (fee-for-service only) to an active purchaser of higher quality, more efficient health care</a:t>
            </a:r>
          </a:p>
          <a:p>
            <a:pPr marL="0" indent="0" eaLnBrk="1" hangingPunct="1">
              <a:buNone/>
            </a:pPr>
            <a:endParaRPr lang="en-US" sz="2400" dirty="0" smtClean="0">
              <a:solidFill>
                <a:srgbClr val="FF0000"/>
              </a:solidFill>
              <a:latin typeface="Arial" charset="0"/>
            </a:endParaRPr>
          </a:p>
          <a:p>
            <a:pPr eaLnBrk="1" hangingPunct="1">
              <a:buFont typeface="Wingdings" pitchFamily="2" charset="2"/>
              <a:buChar char="§"/>
            </a:pPr>
            <a:r>
              <a:rPr lang="en-US" sz="2000" u="sng" dirty="0" smtClean="0">
                <a:latin typeface="Arial" charset="0"/>
              </a:rPr>
              <a:t>Tools</a:t>
            </a:r>
            <a:r>
              <a:rPr lang="en-US" sz="2000" dirty="0" smtClean="0">
                <a:latin typeface="Arial" charset="0"/>
              </a:rPr>
              <a:t>:  measurement, payment incentives, public reporting, conditions of participation, coverage policy, QIO program</a:t>
            </a:r>
          </a:p>
          <a:p>
            <a:pPr eaLnBrk="1" hangingPunct="1">
              <a:buFont typeface="Wingdings" pitchFamily="2" charset="2"/>
              <a:buChar char="§"/>
            </a:pPr>
            <a:r>
              <a:rPr lang="en-US" sz="2000" u="sng" dirty="0" smtClean="0">
                <a:latin typeface="Arial" charset="0"/>
              </a:rPr>
              <a:t>Initiatives</a:t>
            </a:r>
            <a:r>
              <a:rPr lang="en-US" sz="2000" dirty="0" smtClean="0">
                <a:latin typeface="Arial" charset="0"/>
              </a:rPr>
              <a:t>:  pay for reporting, pay for performance, gain sharing, competitive bidding, bundled payment, coverage decisions, direct provider support (i.e. EHR incentive etc)</a:t>
            </a:r>
          </a:p>
          <a:p>
            <a:pPr eaLnBrk="1" hangingPunct="1"/>
            <a:endParaRPr lang="en-US" sz="2400" dirty="0" smtClean="0">
              <a:latin typeface="Arial" charset="0"/>
            </a:endParaRPr>
          </a:p>
        </p:txBody>
      </p:sp>
      <p:sp>
        <p:nvSpPr>
          <p:cNvPr id="2" name="Slide Number Placeholder 1"/>
          <p:cNvSpPr>
            <a:spLocks noGrp="1"/>
          </p:cNvSpPr>
          <p:nvPr>
            <p:ph type="sldNum" sz="quarter" idx="4"/>
          </p:nvPr>
        </p:nvSpPr>
        <p:spPr/>
        <p:txBody>
          <a:bodyPr/>
          <a:lstStyle/>
          <a:p>
            <a:fld id="{295008BC-DA31-4D19-837B-EFA4386B05F5}" type="slidenum">
              <a:rPr lang="en-US" smtClean="0">
                <a:solidFill>
                  <a:srgbClr val="FFFFFF">
                    <a:lumMod val="50000"/>
                  </a:srgbClr>
                </a:solidFill>
              </a:rPr>
              <a:pPr/>
              <a:t>14</a:t>
            </a:fld>
            <a:endParaRPr lang="en-US" dirty="0">
              <a:solidFill>
                <a:srgbClr val="FFFFFF">
                  <a:lumMod val="50000"/>
                </a:srgbClr>
              </a:solidFill>
            </a:endParaRPr>
          </a:p>
        </p:txBody>
      </p:sp>
    </p:spTree>
    <p:extLst>
      <p:ext uri="{BB962C8B-B14F-4D97-AF65-F5344CB8AC3E}">
        <p14:creationId xmlns:p14="http://schemas.microsoft.com/office/powerpoint/2010/main" val="2520748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794113" cy="553998"/>
          </a:xfrm>
        </p:spPr>
        <p:txBody>
          <a:bodyPr/>
          <a:lstStyle/>
          <a:p>
            <a:r>
              <a:rPr lang="en-US" sz="2400" dirty="0" smtClean="0">
                <a:latin typeface="+mj-lt"/>
              </a:rPr>
              <a:t>In January 2015, HHS announced goals for value-based payments within the Medicare FFS system</a:t>
            </a:r>
            <a:endParaRPr lang="en-US" sz="2400" dirty="0">
              <a:latin typeface="+mj-lt"/>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71600"/>
            <a:ext cx="7873999" cy="5929745"/>
          </a:xfrm>
          <a:prstGeom prst="rect">
            <a:avLst/>
          </a:prstGeom>
        </p:spPr>
      </p:pic>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15</a:t>
            </a:fld>
            <a:endParaRPr lang="en-US" dirty="0">
              <a:solidFill>
                <a:srgbClr val="FFFFFF">
                  <a:lumMod val="50000"/>
                </a:srgbClr>
              </a:solidFill>
            </a:endParaRPr>
          </a:p>
        </p:txBody>
      </p:sp>
    </p:spTree>
    <p:extLst>
      <p:ext uri="{BB962C8B-B14F-4D97-AF65-F5344CB8AC3E}">
        <p14:creationId xmlns:p14="http://schemas.microsoft.com/office/powerpoint/2010/main" val="611858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141"/>
            <a:ext cx="8686800" cy="519112"/>
          </a:xfrm>
        </p:spPr>
        <p:txBody>
          <a:bodyPr>
            <a:normAutofit fontScale="90000"/>
          </a:bodyPr>
          <a:lstStyle/>
          <a:p>
            <a:r>
              <a:rPr lang="en-US" dirty="0">
                <a:solidFill>
                  <a:schemeClr val="accent1">
                    <a:lumMod val="75000"/>
                  </a:schemeClr>
                </a:solidFill>
                <a:latin typeface="+mj-lt"/>
              </a:rPr>
              <a:t>CMS is </a:t>
            </a:r>
            <a:r>
              <a:rPr lang="en-US" dirty="0" smtClean="0">
                <a:solidFill>
                  <a:schemeClr val="accent1">
                    <a:lumMod val="75000"/>
                  </a:schemeClr>
                </a:solidFill>
                <a:latin typeface="+mj-lt"/>
              </a:rPr>
              <a:t>aligning with private sector and states to drive delivery system reform</a:t>
            </a:r>
            <a:endParaRPr lang="en-US" dirty="0">
              <a:solidFill>
                <a:schemeClr val="accent1">
                  <a:lumMod val="75000"/>
                </a:schemeClr>
              </a:solidFill>
              <a:latin typeface="+mj-lt"/>
            </a:endParaRPr>
          </a:p>
        </p:txBody>
      </p:sp>
      <p:sp>
        <p:nvSpPr>
          <p:cNvPr id="14" name="Text Placeholder 5"/>
          <p:cNvSpPr txBox="1">
            <a:spLocks/>
          </p:cNvSpPr>
          <p:nvPr/>
        </p:nvSpPr>
        <p:spPr bwMode="auto">
          <a:xfrm>
            <a:off x="873493" y="1458384"/>
            <a:ext cx="7588502"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indent="0">
              <a:spcBef>
                <a:spcPts val="1200"/>
              </a:spcBef>
              <a:buNone/>
            </a:pPr>
            <a:r>
              <a:rPr lang="en-US" sz="2400" b="1" dirty="0" smtClean="0">
                <a:solidFill>
                  <a:schemeClr val="tx2"/>
                </a:solidFill>
                <a:latin typeface="+mn-lt"/>
              </a:rPr>
              <a:t>CMS Strategies for Aligning with Private Sector and states </a:t>
            </a:r>
            <a:endParaRPr lang="en-US" sz="2400" b="1" dirty="0">
              <a:solidFill>
                <a:schemeClr val="tx2"/>
              </a:solidFill>
              <a:latin typeface="+mn-lt"/>
            </a:endParaRPr>
          </a:p>
        </p:txBody>
      </p:sp>
      <p:sp>
        <p:nvSpPr>
          <p:cNvPr id="15" name="Text Placeholder 2"/>
          <p:cNvSpPr txBox="1">
            <a:spLocks/>
          </p:cNvSpPr>
          <p:nvPr/>
        </p:nvSpPr>
        <p:spPr bwMode="auto">
          <a:xfrm>
            <a:off x="3297847" y="3486782"/>
            <a:ext cx="2379053" cy="196977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3175">
              <a:spcBef>
                <a:spcPts val="1200"/>
              </a:spcBef>
            </a:pPr>
            <a:endParaRPr lang="en-US" sz="1400" kern="0" dirty="0"/>
          </a:p>
        </p:txBody>
      </p:sp>
      <p:sp>
        <p:nvSpPr>
          <p:cNvPr id="16" name="Text Placeholder 2"/>
          <p:cNvSpPr txBox="1">
            <a:spLocks/>
          </p:cNvSpPr>
          <p:nvPr/>
        </p:nvSpPr>
        <p:spPr bwMode="auto">
          <a:xfrm>
            <a:off x="5926746" y="3486782"/>
            <a:ext cx="2379053" cy="1969770"/>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indent="0" algn="l" defTabSz="895255"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3175">
              <a:spcBef>
                <a:spcPts val="1200"/>
              </a:spcBef>
            </a:pPr>
            <a:endParaRPr lang="en-US" sz="1400" kern="0" dirty="0"/>
          </a:p>
        </p:txBody>
      </p:sp>
      <p:sp>
        <p:nvSpPr>
          <p:cNvPr id="3" name="TextBox 2"/>
          <p:cNvSpPr txBox="1"/>
          <p:nvPr/>
        </p:nvSpPr>
        <p:spPr>
          <a:xfrm>
            <a:off x="991616" y="4712658"/>
            <a:ext cx="2448438" cy="646331"/>
          </a:xfrm>
          <a:prstGeom prst="rect">
            <a:avLst/>
          </a:prstGeom>
          <a:noFill/>
        </p:spPr>
        <p:txBody>
          <a:bodyPr wrap="square" rtlCol="0">
            <a:spAutoFit/>
          </a:bodyPr>
          <a:lstStyle/>
          <a:p>
            <a:pPr algn="ctr"/>
            <a:r>
              <a:rPr lang="en-US" b="1" dirty="0" smtClean="0">
                <a:solidFill>
                  <a:srgbClr val="04508E"/>
                </a:solidFill>
              </a:rPr>
              <a:t>Convening Stakeholders</a:t>
            </a:r>
            <a:endParaRPr lang="en-US" b="1" dirty="0">
              <a:solidFill>
                <a:srgbClr val="04508E"/>
              </a:solidFill>
            </a:endParaRPr>
          </a:p>
        </p:txBody>
      </p:sp>
      <p:sp>
        <p:nvSpPr>
          <p:cNvPr id="12" name="TextBox 11"/>
          <p:cNvSpPr txBox="1"/>
          <p:nvPr/>
        </p:nvSpPr>
        <p:spPr>
          <a:xfrm>
            <a:off x="3440054" y="4712659"/>
            <a:ext cx="2448438" cy="646331"/>
          </a:xfrm>
          <a:prstGeom prst="rect">
            <a:avLst/>
          </a:prstGeom>
          <a:noFill/>
        </p:spPr>
        <p:txBody>
          <a:bodyPr wrap="square" rtlCol="0">
            <a:spAutoFit/>
          </a:bodyPr>
          <a:lstStyle/>
          <a:p>
            <a:pPr algn="ctr"/>
            <a:r>
              <a:rPr lang="en-US" b="1" dirty="0" smtClean="0">
                <a:solidFill>
                  <a:srgbClr val="04508E"/>
                </a:solidFill>
              </a:rPr>
              <a:t>Incentivizing </a:t>
            </a:r>
          </a:p>
          <a:p>
            <a:pPr algn="ctr"/>
            <a:r>
              <a:rPr lang="en-US" b="1" dirty="0" smtClean="0">
                <a:solidFill>
                  <a:srgbClr val="04508E"/>
                </a:solidFill>
              </a:rPr>
              <a:t>Providers</a:t>
            </a:r>
            <a:endParaRPr lang="en-US" b="1" dirty="0">
              <a:solidFill>
                <a:srgbClr val="04508E"/>
              </a:solidFill>
            </a:endParaRPr>
          </a:p>
        </p:txBody>
      </p:sp>
      <p:sp>
        <p:nvSpPr>
          <p:cNvPr id="17" name="TextBox 16"/>
          <p:cNvSpPr txBox="1"/>
          <p:nvPr/>
        </p:nvSpPr>
        <p:spPr>
          <a:xfrm>
            <a:off x="5857361" y="4712658"/>
            <a:ext cx="2448438" cy="646331"/>
          </a:xfrm>
          <a:prstGeom prst="rect">
            <a:avLst/>
          </a:prstGeom>
          <a:noFill/>
        </p:spPr>
        <p:txBody>
          <a:bodyPr wrap="square" rtlCol="0">
            <a:spAutoFit/>
          </a:bodyPr>
          <a:lstStyle/>
          <a:p>
            <a:pPr algn="ctr"/>
            <a:r>
              <a:rPr lang="en-US" b="1" dirty="0" smtClean="0">
                <a:solidFill>
                  <a:srgbClr val="04508E"/>
                </a:solidFill>
              </a:rPr>
              <a:t>Partnering </a:t>
            </a:r>
          </a:p>
          <a:p>
            <a:pPr algn="ctr"/>
            <a:r>
              <a:rPr lang="en-US" b="1" dirty="0" smtClean="0">
                <a:solidFill>
                  <a:srgbClr val="04508E"/>
                </a:solidFill>
              </a:rPr>
              <a:t>with States</a:t>
            </a:r>
            <a:endParaRPr lang="en-US" b="1" dirty="0">
              <a:solidFill>
                <a:srgbClr val="04508E"/>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123" y="2231465"/>
            <a:ext cx="7048500" cy="2228850"/>
          </a:xfrm>
          <a:prstGeom prst="rect">
            <a:avLst/>
          </a:prstGeom>
        </p:spPr>
      </p:pic>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16</a:t>
            </a:fld>
            <a:endParaRPr lang="en-US" dirty="0">
              <a:solidFill>
                <a:srgbClr val="FFFFFF">
                  <a:lumMod val="50000"/>
                </a:srgbClr>
              </a:solidFill>
            </a:endParaRPr>
          </a:p>
        </p:txBody>
      </p:sp>
    </p:spTree>
    <p:extLst>
      <p:ext uri="{BB962C8B-B14F-4D97-AF65-F5344CB8AC3E}">
        <p14:creationId xmlns:p14="http://schemas.microsoft.com/office/powerpoint/2010/main" val="416072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i="1" dirty="0" smtClean="0"/>
              <a:t>To support Quality Strategy goals and objections, CMS:</a:t>
            </a:r>
          </a:p>
          <a:p>
            <a:pPr lvl="1"/>
            <a:r>
              <a:rPr lang="en-US" b="0" dirty="0"/>
              <a:t>Provides financial incentives that reward providers for adopting best practices that decrease harm (e.g., Value-Based Purchasing, Medicare Advantage Quality Bonus payments, and the End Stage Renal Disease Quality Incentive Program). </a:t>
            </a:r>
          </a:p>
          <a:p>
            <a:pPr lvl="1"/>
            <a:r>
              <a:rPr lang="en-US" b="0" dirty="0" smtClean="0"/>
              <a:t>Established </a:t>
            </a:r>
            <a:r>
              <a:rPr lang="en-US" b="0" dirty="0"/>
              <a:t>Quality Improvement Organization initiatives, such as the Everyone with Diabetes Counts program, which gives each person with diabetes and their family an active role in care. </a:t>
            </a:r>
          </a:p>
          <a:p>
            <a:pPr lvl="1"/>
            <a:r>
              <a:rPr lang="en-US" b="0" dirty="0" smtClean="0"/>
              <a:t>Is </a:t>
            </a:r>
            <a:r>
              <a:rPr lang="en-US" b="0" dirty="0"/>
              <a:t>a lead partner in the Million Hearts® initiative, which seeks to reduce the incidence of heart attacks and strokes by 1 million by 2017. </a:t>
            </a:r>
          </a:p>
          <a:p>
            <a:pPr lvl="1"/>
            <a:r>
              <a:rPr lang="en-US" b="0" dirty="0" smtClean="0"/>
              <a:t>Established </a:t>
            </a:r>
            <a:r>
              <a:rPr lang="en-US" b="0" dirty="0"/>
              <a:t>the Hospital Value-Based Purchasing Program, which adjusts hospital payments made by Medicare for inpatient services based on their performance on measures that fall into a number of domains, including patient safety, clinical outcomes, and patient experience. </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prstClr val="black">
                    <a:lumMod val="50000"/>
                    <a:lumOff val="50000"/>
                  </a:prstClr>
                </a:solidFill>
              </a:rPr>
              <a:pPr/>
              <a:t>17</a:t>
            </a:fld>
            <a:r>
              <a:rPr lang="en-US" dirty="0" smtClean="0">
                <a:solidFill>
                  <a:prstClr val="black">
                    <a:tint val="75000"/>
                  </a:prstClr>
                </a:solidFill>
              </a:rPr>
              <a:t> </a:t>
            </a:r>
            <a:endParaRPr lang="en-US" dirty="0">
              <a:solidFill>
                <a:srgbClr val="C1CD23"/>
              </a:solidFill>
            </a:endParaRPr>
          </a:p>
        </p:txBody>
      </p:sp>
      <p:sp>
        <p:nvSpPr>
          <p:cNvPr id="4" name="Title 3"/>
          <p:cNvSpPr>
            <a:spLocks noGrp="1"/>
          </p:cNvSpPr>
          <p:nvPr>
            <p:ph type="title"/>
          </p:nvPr>
        </p:nvSpPr>
        <p:spPr/>
        <p:txBody>
          <a:bodyPr/>
          <a:lstStyle/>
          <a:p>
            <a:r>
              <a:rPr lang="en-US" dirty="0" smtClean="0"/>
              <a:t>CMS Quality Programs and Initiatives</a:t>
            </a:r>
            <a:endParaRPr lang="en-US" dirty="0"/>
          </a:p>
        </p:txBody>
      </p:sp>
    </p:spTree>
    <p:extLst>
      <p:ext uri="{BB962C8B-B14F-4D97-AF65-F5344CB8AC3E}">
        <p14:creationId xmlns:p14="http://schemas.microsoft.com/office/powerpoint/2010/main" val="3838930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Mission of QIOs &amp; Key Attributes</a:t>
            </a:r>
            <a:endParaRPr lang="en-US" b="1" dirty="0"/>
          </a:p>
        </p:txBody>
      </p:sp>
      <p:sp>
        <p:nvSpPr>
          <p:cNvPr id="4099" name="Content Placeholder 2"/>
          <p:cNvSpPr>
            <a:spLocks noGrp="1"/>
          </p:cNvSpPr>
          <p:nvPr>
            <p:ph idx="1"/>
          </p:nvPr>
        </p:nvSpPr>
        <p:spPr>
          <a:xfrm>
            <a:off x="588818" y="2057400"/>
            <a:ext cx="8424413" cy="3935825"/>
          </a:xfrm>
        </p:spPr>
        <p:txBody>
          <a:bodyPr>
            <a:noAutofit/>
          </a:bodyPr>
          <a:lstStyle/>
          <a:p>
            <a:r>
              <a:rPr lang="en-US" altLang="en-US" dirty="0" smtClean="0"/>
              <a:t>Mission</a:t>
            </a:r>
          </a:p>
          <a:p>
            <a:pPr lvl="1"/>
            <a:r>
              <a:rPr lang="en-US" altLang="en-US" dirty="0" smtClean="0"/>
              <a:t>Improve </a:t>
            </a:r>
            <a:r>
              <a:rPr lang="en-US" altLang="en-US" dirty="0"/>
              <a:t>Quality </a:t>
            </a:r>
          </a:p>
          <a:p>
            <a:pPr lvl="1"/>
            <a:r>
              <a:rPr lang="en-US" altLang="en-US" dirty="0" smtClean="0"/>
              <a:t>Improve </a:t>
            </a:r>
            <a:r>
              <a:rPr lang="en-US" altLang="en-US" dirty="0"/>
              <a:t>Effectiveness and Efficiency </a:t>
            </a:r>
          </a:p>
          <a:p>
            <a:pPr lvl="1"/>
            <a:r>
              <a:rPr lang="en-US" altLang="en-US" dirty="0" smtClean="0"/>
              <a:t>Protect </a:t>
            </a:r>
            <a:r>
              <a:rPr lang="en-US" altLang="en-US" dirty="0"/>
              <a:t>Beneficiary Rights</a:t>
            </a:r>
          </a:p>
          <a:p>
            <a:pPr marL="0" indent="0">
              <a:buNone/>
            </a:pPr>
            <a:endParaRPr lang="en-US" dirty="0"/>
          </a:p>
          <a:p>
            <a:r>
              <a:rPr lang="en-US" dirty="0" smtClean="0"/>
              <a:t>Key Attributes</a:t>
            </a:r>
          </a:p>
          <a:p>
            <a:pPr lvl="1"/>
            <a:r>
              <a:rPr lang="en-US" dirty="0"/>
              <a:t>Maintain local presence</a:t>
            </a:r>
          </a:p>
          <a:p>
            <a:pPr lvl="1"/>
            <a:r>
              <a:rPr lang="en-US" dirty="0"/>
              <a:t>Alignment with HHS National Quality Strategy and CMS Quality Strategy</a:t>
            </a:r>
          </a:p>
          <a:p>
            <a:pPr lvl="1"/>
            <a:r>
              <a:rPr lang="en-US" dirty="0"/>
              <a:t>Exhibits and promotes flexibility</a:t>
            </a:r>
          </a:p>
          <a:p>
            <a:pPr marL="0" indent="0">
              <a:buNone/>
            </a:pPr>
            <a:endParaRPr lang="en-US" dirty="0"/>
          </a:p>
          <a:p>
            <a:pPr lvl="1">
              <a:buSzPct val="120000"/>
            </a:pPr>
            <a:endParaRPr lang="en-US" dirty="0"/>
          </a:p>
          <a:p>
            <a:pPr lvl="1"/>
            <a:endParaRPr lang="en-US" dirty="0"/>
          </a:p>
        </p:txBody>
      </p:sp>
      <p:sp>
        <p:nvSpPr>
          <p:cNvPr id="2" name="Slide Number Placeholder 1"/>
          <p:cNvSpPr>
            <a:spLocks noGrp="1"/>
          </p:cNvSpPr>
          <p:nvPr>
            <p:ph type="sldNum" sz="quarter" idx="4"/>
          </p:nvPr>
        </p:nvSpPr>
        <p:spPr/>
        <p:txBody>
          <a:bodyPr/>
          <a:lstStyle/>
          <a:p>
            <a:fld id="{295008BC-DA31-4D19-837B-EFA4386B05F5}" type="slidenum">
              <a:rPr lang="en-US" smtClean="0">
                <a:solidFill>
                  <a:prstClr val="black">
                    <a:lumMod val="50000"/>
                    <a:lumOff val="50000"/>
                  </a:prstClr>
                </a:solidFill>
              </a:rPr>
              <a:pPr/>
              <a:t>18</a:t>
            </a:fld>
            <a:r>
              <a:rPr lang="en-US" dirty="0" smtClean="0">
                <a:solidFill>
                  <a:prstClr val="black">
                    <a:tint val="75000"/>
                  </a:prstClr>
                </a:solidFill>
              </a:rPr>
              <a:t> </a:t>
            </a:r>
            <a:endParaRPr lang="en-US" dirty="0">
              <a:solidFill>
                <a:srgbClr val="C1CD23"/>
              </a:solidFill>
            </a:endParaRPr>
          </a:p>
        </p:txBody>
      </p:sp>
    </p:spTree>
    <p:extLst>
      <p:ext uri="{BB962C8B-B14F-4D97-AF65-F5344CB8AC3E}">
        <p14:creationId xmlns:p14="http://schemas.microsoft.com/office/powerpoint/2010/main" val="2983999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95008BC-DA31-4D19-837B-EFA4386B05F5}" type="slidenum">
              <a:rPr lang="en-US" smtClean="0">
                <a:solidFill>
                  <a:prstClr val="black">
                    <a:lumMod val="50000"/>
                    <a:lumOff val="50000"/>
                  </a:prstClr>
                </a:solidFill>
              </a:rPr>
              <a:pPr/>
              <a:t>19</a:t>
            </a:fld>
            <a:r>
              <a:rPr lang="en-US" dirty="0" smtClean="0">
                <a:solidFill>
                  <a:prstClr val="black">
                    <a:tint val="75000"/>
                  </a:prstClr>
                </a:solidFill>
              </a:rPr>
              <a:t>  </a:t>
            </a:r>
            <a:endParaRPr lang="en-US" dirty="0">
              <a:solidFill>
                <a:srgbClr val="C1CD23"/>
              </a:solidFill>
            </a:endParaRPr>
          </a:p>
        </p:txBody>
      </p:sp>
      <p:sp>
        <p:nvSpPr>
          <p:cNvPr id="4" name="Title 3"/>
          <p:cNvSpPr>
            <a:spLocks noGrp="1"/>
          </p:cNvSpPr>
          <p:nvPr>
            <p:ph type="title"/>
          </p:nvPr>
        </p:nvSpPr>
        <p:spPr/>
        <p:txBody>
          <a:bodyPr/>
          <a:lstStyle/>
          <a:p>
            <a:r>
              <a:rPr lang="en-US" dirty="0" smtClean="0"/>
              <a:t>QIO Service Areas</a:t>
            </a:r>
            <a:endParaRPr lang="en-US" dirty="0"/>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91953" y="1911884"/>
            <a:ext cx="4154106" cy="2397738"/>
          </a:xfrm>
          <a:prstGeom prst="rect">
            <a:avLst/>
          </a:prstGeom>
          <a:noFill/>
        </p:spPr>
      </p:pic>
      <p:graphicFrame>
        <p:nvGraphicFramePr>
          <p:cNvPr id="6" name="Table 5"/>
          <p:cNvGraphicFramePr>
            <a:graphicFrameLocks noGrp="1"/>
          </p:cNvGraphicFramePr>
          <p:nvPr>
            <p:extLst/>
          </p:nvPr>
        </p:nvGraphicFramePr>
        <p:xfrm>
          <a:off x="6469298" y="4491053"/>
          <a:ext cx="1308272" cy="1165860"/>
        </p:xfrm>
        <a:graphic>
          <a:graphicData uri="http://schemas.openxmlformats.org/drawingml/2006/table">
            <a:tbl>
              <a:tblPr firstRow="1" bandRow="1">
                <a:tableStyleId>{5940675A-B579-460E-94D1-54222C63F5DA}</a:tableStyleId>
              </a:tblPr>
              <a:tblGrid>
                <a:gridCol w="513964">
                  <a:extLst>
                    <a:ext uri="{9D8B030D-6E8A-4147-A177-3AD203B41FA5}">
                      <a16:colId xmlns="" xmlns:a16="http://schemas.microsoft.com/office/drawing/2014/main" val="20000"/>
                    </a:ext>
                  </a:extLst>
                </a:gridCol>
                <a:gridCol w="794308">
                  <a:extLst>
                    <a:ext uri="{9D8B030D-6E8A-4147-A177-3AD203B41FA5}">
                      <a16:colId xmlns="" xmlns:a16="http://schemas.microsoft.com/office/drawing/2014/main" val="20001"/>
                    </a:ext>
                  </a:extLst>
                </a:gridCol>
              </a:tblGrid>
              <a:tr h="194310">
                <a:tc>
                  <a:txBody>
                    <a:bodyPr/>
                    <a:lstStyle/>
                    <a:p>
                      <a:pPr algn="ctr"/>
                      <a:r>
                        <a:rPr lang="en-US" sz="800" b="1" dirty="0"/>
                        <a:t>Region</a:t>
                      </a:r>
                    </a:p>
                  </a:txBody>
                  <a:tcPr marL="68580" marR="68580" marT="34290" marB="34290"/>
                </a:tc>
                <a:tc>
                  <a:txBody>
                    <a:bodyPr/>
                    <a:lstStyle/>
                    <a:p>
                      <a:pPr algn="ctr"/>
                      <a:r>
                        <a:rPr lang="en-US" sz="800" b="1" dirty="0"/>
                        <a:t>QIO</a:t>
                      </a:r>
                    </a:p>
                  </a:txBody>
                  <a:tcPr marL="68580" marR="68580" marT="34290" marB="34290"/>
                </a:tc>
                <a:extLst>
                  <a:ext uri="{0D108BD9-81ED-4DB2-BD59-A6C34878D82A}">
                    <a16:rowId xmlns="" xmlns:a16="http://schemas.microsoft.com/office/drawing/2014/main" val="10000"/>
                  </a:ext>
                </a:extLst>
              </a:tr>
              <a:tr h="194310">
                <a:tc>
                  <a:txBody>
                    <a:bodyPr/>
                    <a:lstStyle/>
                    <a:p>
                      <a:r>
                        <a:rPr lang="en-US" sz="800" dirty="0"/>
                        <a:t>1</a:t>
                      </a:r>
                    </a:p>
                  </a:txBody>
                  <a:tcPr marL="68580" marR="68580" marT="34290" marB="34290">
                    <a:solidFill>
                      <a:srgbClr val="D20000"/>
                    </a:solidFill>
                  </a:tcPr>
                </a:tc>
                <a:tc>
                  <a:txBody>
                    <a:bodyPr/>
                    <a:lstStyle/>
                    <a:p>
                      <a:r>
                        <a:rPr lang="en-US" sz="800" dirty="0"/>
                        <a:t>LIVANTA</a:t>
                      </a:r>
                    </a:p>
                  </a:txBody>
                  <a:tcPr marL="68580" marR="68580" marT="34290" marB="34290"/>
                </a:tc>
                <a:extLst>
                  <a:ext uri="{0D108BD9-81ED-4DB2-BD59-A6C34878D82A}">
                    <a16:rowId xmlns="" xmlns:a16="http://schemas.microsoft.com/office/drawing/2014/main" val="10001"/>
                  </a:ext>
                </a:extLst>
              </a:tr>
              <a:tr h="194310">
                <a:tc>
                  <a:txBody>
                    <a:bodyPr/>
                    <a:lstStyle/>
                    <a:p>
                      <a:r>
                        <a:rPr lang="en-US" sz="800" dirty="0"/>
                        <a:t>2</a:t>
                      </a:r>
                    </a:p>
                  </a:txBody>
                  <a:tcPr marL="68580" marR="68580" marT="34290" marB="34290">
                    <a:solidFill>
                      <a:srgbClr val="13BE54"/>
                    </a:solidFill>
                  </a:tcPr>
                </a:tc>
                <a:tc>
                  <a:txBody>
                    <a:bodyPr/>
                    <a:lstStyle/>
                    <a:p>
                      <a:r>
                        <a:rPr lang="en-US" sz="800" dirty="0"/>
                        <a:t>KEPRO</a:t>
                      </a:r>
                    </a:p>
                  </a:txBody>
                  <a:tcPr marL="68580" marR="68580" marT="34290" marB="34290"/>
                </a:tc>
                <a:extLst>
                  <a:ext uri="{0D108BD9-81ED-4DB2-BD59-A6C34878D82A}">
                    <a16:rowId xmlns="" xmlns:a16="http://schemas.microsoft.com/office/drawing/2014/main" val="10002"/>
                  </a:ext>
                </a:extLst>
              </a:tr>
              <a:tr h="194310">
                <a:tc>
                  <a:txBody>
                    <a:bodyPr/>
                    <a:lstStyle/>
                    <a:p>
                      <a:r>
                        <a:rPr lang="en-US" sz="800" dirty="0"/>
                        <a:t>3</a:t>
                      </a:r>
                    </a:p>
                  </a:txBody>
                  <a:tcPr marL="68580" marR="68580" marT="34290" marB="34290">
                    <a:solidFill>
                      <a:srgbClr val="2595FF"/>
                    </a:solidFill>
                  </a:tcPr>
                </a:tc>
                <a:tc>
                  <a:txBody>
                    <a:bodyPr/>
                    <a:lstStyle/>
                    <a:p>
                      <a:r>
                        <a:rPr lang="en-US" sz="800" dirty="0"/>
                        <a:t>KEPRO</a:t>
                      </a:r>
                    </a:p>
                  </a:txBody>
                  <a:tcPr marL="68580" marR="68580" marT="34290" marB="34290"/>
                </a:tc>
                <a:extLst>
                  <a:ext uri="{0D108BD9-81ED-4DB2-BD59-A6C34878D82A}">
                    <a16:rowId xmlns="" xmlns:a16="http://schemas.microsoft.com/office/drawing/2014/main" val="10003"/>
                  </a:ext>
                </a:extLst>
              </a:tr>
              <a:tr h="194310">
                <a:tc>
                  <a:txBody>
                    <a:bodyPr/>
                    <a:lstStyle/>
                    <a:p>
                      <a:r>
                        <a:rPr lang="en-US" sz="800" dirty="0"/>
                        <a:t>4</a:t>
                      </a:r>
                    </a:p>
                  </a:txBody>
                  <a:tcPr marL="68580" marR="68580" marT="34290" marB="34290">
                    <a:solidFill>
                      <a:srgbClr val="FFBB1A"/>
                    </a:solidFill>
                  </a:tcPr>
                </a:tc>
                <a:tc>
                  <a:txBody>
                    <a:bodyPr/>
                    <a:lstStyle/>
                    <a:p>
                      <a:r>
                        <a:rPr lang="en-US" sz="800" dirty="0"/>
                        <a:t>KEPRO</a:t>
                      </a:r>
                    </a:p>
                  </a:txBody>
                  <a:tcPr marL="68580" marR="68580" marT="34290" marB="34290"/>
                </a:tc>
                <a:extLst>
                  <a:ext uri="{0D108BD9-81ED-4DB2-BD59-A6C34878D82A}">
                    <a16:rowId xmlns="" xmlns:a16="http://schemas.microsoft.com/office/drawing/2014/main" val="10004"/>
                  </a:ext>
                </a:extLst>
              </a:tr>
              <a:tr h="194310">
                <a:tc>
                  <a:txBody>
                    <a:bodyPr/>
                    <a:lstStyle/>
                    <a:p>
                      <a:r>
                        <a:rPr lang="en-US" sz="800" dirty="0"/>
                        <a:t>5</a:t>
                      </a:r>
                    </a:p>
                  </a:txBody>
                  <a:tcPr marL="68580" marR="68580" marT="34290" marB="34290">
                    <a:solidFill>
                      <a:schemeClr val="bg1">
                        <a:lumMod val="65000"/>
                      </a:schemeClr>
                    </a:solidFill>
                  </a:tcPr>
                </a:tc>
                <a:tc>
                  <a:txBody>
                    <a:bodyPr/>
                    <a:lstStyle/>
                    <a:p>
                      <a:r>
                        <a:rPr lang="en-US" sz="800" dirty="0"/>
                        <a:t>LIVANTA</a:t>
                      </a:r>
                    </a:p>
                  </a:txBody>
                  <a:tcPr marL="68580" marR="68580" marT="34290" marB="34290"/>
                </a:tc>
                <a:extLst>
                  <a:ext uri="{0D108BD9-81ED-4DB2-BD59-A6C34878D82A}">
                    <a16:rowId xmlns="" xmlns:a16="http://schemas.microsoft.com/office/drawing/2014/main" val="10005"/>
                  </a:ext>
                </a:extLst>
              </a:tr>
            </a:tbl>
          </a:graphicData>
        </a:graphic>
      </p:graphicFrame>
      <p:sp>
        <p:nvSpPr>
          <p:cNvPr id="7" name="TextBox 6"/>
          <p:cNvSpPr txBox="1"/>
          <p:nvPr/>
        </p:nvSpPr>
        <p:spPr>
          <a:xfrm>
            <a:off x="6357196" y="2013803"/>
            <a:ext cx="2225615" cy="369332"/>
          </a:xfrm>
          <a:prstGeom prst="rect">
            <a:avLst/>
          </a:prstGeom>
          <a:noFill/>
        </p:spPr>
        <p:txBody>
          <a:bodyPr wrap="square" rtlCol="0">
            <a:spAutoFit/>
          </a:bodyPr>
          <a:lstStyle/>
          <a:p>
            <a:pPr>
              <a:spcAft>
                <a:spcPts val="450"/>
              </a:spcAft>
            </a:pPr>
            <a:r>
              <a:rPr lang="en-US" b="1" kern="0" dirty="0">
                <a:solidFill>
                  <a:schemeClr val="tx2"/>
                </a:solidFill>
              </a:rPr>
              <a:t>BFCC-QIOs</a:t>
            </a:r>
            <a:endParaRPr lang="en-US" b="1" dirty="0">
              <a:solidFill>
                <a:schemeClr val="tx2"/>
              </a:solidFill>
              <a:ea typeface="Verdana" pitchFamily="34" charset="0"/>
              <a:cs typeface="Verdana" pitchFamily="34" charset="0"/>
            </a:endParaRPr>
          </a:p>
        </p:txBody>
      </p:sp>
      <p:sp>
        <p:nvSpPr>
          <p:cNvPr id="9" name="TextBox 8"/>
          <p:cNvSpPr txBox="1"/>
          <p:nvPr/>
        </p:nvSpPr>
        <p:spPr>
          <a:xfrm>
            <a:off x="2645845" y="3163135"/>
            <a:ext cx="2225615" cy="369332"/>
          </a:xfrm>
          <a:prstGeom prst="rect">
            <a:avLst/>
          </a:prstGeom>
          <a:noFill/>
        </p:spPr>
        <p:txBody>
          <a:bodyPr wrap="square" rtlCol="0">
            <a:spAutoFit/>
          </a:bodyPr>
          <a:lstStyle/>
          <a:p>
            <a:pPr>
              <a:spcAft>
                <a:spcPts val="450"/>
              </a:spcAft>
            </a:pPr>
            <a:r>
              <a:rPr lang="en-US" b="1" kern="0" dirty="0">
                <a:solidFill>
                  <a:schemeClr val="tx2"/>
                </a:solidFill>
              </a:rPr>
              <a:t>QIN-QIOs</a:t>
            </a:r>
            <a:endParaRPr lang="en-US" b="1" dirty="0">
              <a:solidFill>
                <a:schemeClr val="tx2"/>
              </a:solidFill>
              <a:ea typeface="Verdana" pitchFamily="34" charset="0"/>
              <a:cs typeface="Verdana" pitchFamily="34" charset="0"/>
            </a:endParaRPr>
          </a:p>
        </p:txBody>
      </p:sp>
      <p:pic>
        <p:nvPicPr>
          <p:cNvPr id="1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713" y="3163135"/>
            <a:ext cx="4994477" cy="264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178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188"/>
            <a:ext cx="7391400" cy="519112"/>
          </a:xfrm>
        </p:spPr>
        <p:txBody>
          <a:bodyPr/>
          <a:lstStyle/>
          <a:p>
            <a:r>
              <a:rPr lang="en-US" sz="2800" dirty="0" smtClean="0">
                <a:latin typeface="+mj-lt"/>
              </a:rPr>
              <a:t>Disclaimers</a:t>
            </a:r>
            <a:endParaRPr lang="en-US" sz="2800" dirty="0">
              <a:latin typeface="+mj-lt"/>
            </a:endParaRPr>
          </a:p>
        </p:txBody>
      </p:sp>
      <p:sp>
        <p:nvSpPr>
          <p:cNvPr id="4" name="Content Placeholder 2"/>
          <p:cNvSpPr txBox="1">
            <a:spLocks/>
          </p:cNvSpPr>
          <p:nvPr/>
        </p:nvSpPr>
        <p:spPr>
          <a:xfrm>
            <a:off x="533400" y="1447800"/>
            <a:ext cx="8229600" cy="4297363"/>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en-US" sz="1800" dirty="0" smtClean="0">
                <a:latin typeface="+mn-lt"/>
                <a:cs typeface="Arial" pitchFamily="34" charset="0"/>
              </a:rPr>
              <a:t>This presentation was prepared as a tool to assist providers and is not intended to grant rights or impose obligations. Although every reasonable effort has been made to assure the accuracy of the information within these pages, the ultimate responsibility for the correct submission of claims and response to any remittance advice lies with the provider of services. </a:t>
            </a:r>
          </a:p>
          <a:p>
            <a:pPr marL="0" indent="0">
              <a:spcBef>
                <a:spcPts val="0"/>
              </a:spcBef>
              <a:buFont typeface="Arial" pitchFamily="34" charset="0"/>
              <a:buNone/>
              <a:defRPr/>
            </a:pPr>
            <a:endParaRPr lang="en-US" sz="1800" dirty="0" smtClean="0">
              <a:latin typeface="+mn-lt"/>
              <a:cs typeface="Arial" pitchFamily="34" charset="0"/>
            </a:endParaRPr>
          </a:p>
          <a:p>
            <a:pPr marL="0" indent="0">
              <a:spcBef>
                <a:spcPts val="0"/>
              </a:spcBef>
              <a:buFont typeface="Arial" pitchFamily="34" charset="0"/>
              <a:buNone/>
              <a:defRPr/>
            </a:pPr>
            <a:r>
              <a:rPr lang="en-US" sz="1800" dirty="0" smtClean="0">
                <a:latin typeface="+mn-lt"/>
                <a:cs typeface="Arial" pitchFamily="34" charset="0"/>
              </a:rPr>
              <a:t>This presentation is a general summary that explains certain aspects of the Medicare Program, but is not a legal document. The official Medicare Program provisions are contained in the relevant laws, regulations, and rulings. Medicare policy changes frequently, and links to the source documents have been provided within the document for your reference</a:t>
            </a:r>
          </a:p>
          <a:p>
            <a:pPr marL="0" indent="0" eaLnBrk="1" hangingPunct="1">
              <a:spcBef>
                <a:spcPts val="0"/>
              </a:spcBef>
              <a:buFontTx/>
              <a:buNone/>
              <a:defRPr/>
            </a:pPr>
            <a:endParaRPr lang="en-US" sz="1800" dirty="0" smtClean="0">
              <a:latin typeface="+mn-lt"/>
              <a:cs typeface="Arial" pitchFamily="34" charset="0"/>
            </a:endParaRPr>
          </a:p>
          <a:p>
            <a:pPr marL="0" indent="0" eaLnBrk="1" hangingPunct="1">
              <a:spcBef>
                <a:spcPts val="0"/>
              </a:spcBef>
              <a:buFontTx/>
              <a:buNone/>
              <a:defRPr/>
            </a:pPr>
            <a:r>
              <a:rPr lang="en-US" sz="1800" dirty="0" smtClean="0">
                <a:latin typeface="+mn-lt"/>
                <a:cs typeface="Arial" pitchFamily="34" charset="0"/>
              </a:rPr>
              <a:t>The Centers for Medicare &amp; Medicaid Services (CMS) employees, agents, and staff make no representation, warranty, or guarantee that this compilation of Medicare information is error-free and will bear no responsibility or liability for the results or consequences of the use of this guide. </a:t>
            </a:r>
          </a:p>
          <a:p>
            <a:pPr marL="0" indent="0" eaLnBrk="1" hangingPunct="1">
              <a:spcBef>
                <a:spcPts val="0"/>
              </a:spcBef>
              <a:buFontTx/>
              <a:buNone/>
              <a:defRPr/>
            </a:pPr>
            <a:endParaRPr lang="en-US" sz="2000" dirty="0" smtClean="0">
              <a:latin typeface="+mn-lt"/>
              <a:cs typeface="Arial" pitchFamily="34" charset="0"/>
            </a:endParaRPr>
          </a:p>
          <a:p>
            <a:pPr marL="0" indent="0">
              <a:spcBef>
                <a:spcPts val="0"/>
              </a:spcBef>
              <a:buFont typeface="Arial" pitchFamily="34" charset="0"/>
              <a:buNone/>
              <a:defRPr/>
            </a:pPr>
            <a:r>
              <a:rPr lang="en-US" sz="2000" dirty="0" smtClean="0">
                <a:latin typeface="+mn-lt"/>
                <a:cs typeface="Arial" pitchFamily="34" charset="0"/>
              </a:rPr>
              <a:t>.</a:t>
            </a:r>
          </a:p>
          <a:p>
            <a:pPr marL="0" indent="0" eaLnBrk="1" hangingPunct="1">
              <a:spcBef>
                <a:spcPts val="0"/>
              </a:spcBef>
              <a:buFontTx/>
              <a:buNone/>
              <a:defRPr/>
            </a:pPr>
            <a:endParaRPr lang="en-US" sz="2000" dirty="0" smtClean="0">
              <a:latin typeface="+mn-lt"/>
              <a:cs typeface="Arial" pitchFamily="34" charset="0"/>
            </a:endParaRPr>
          </a:p>
          <a:p>
            <a:pPr>
              <a:defRPr/>
            </a:pPr>
            <a:endParaRPr lang="en-US" sz="1600" dirty="0">
              <a:latin typeface="+mn-lt"/>
              <a:cs typeface="Arial" pitchFamily="34" charset="0"/>
            </a:endParaRP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a:t>
            </a:fld>
            <a:endParaRPr lang="en-US" dirty="0">
              <a:solidFill>
                <a:srgbClr val="FFFFFF">
                  <a:lumMod val="50000"/>
                </a:srgbClr>
              </a:solidFill>
            </a:endParaRPr>
          </a:p>
        </p:txBody>
      </p:sp>
    </p:spTree>
    <p:extLst>
      <p:ext uri="{BB962C8B-B14F-4D97-AF65-F5344CB8AC3E}">
        <p14:creationId xmlns:p14="http://schemas.microsoft.com/office/powerpoint/2010/main" val="1096668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altLang="en-US" dirty="0"/>
              <a:t>The QIO Program’s Approach to Clinical Quality</a:t>
            </a:r>
            <a:endParaRPr lang="en-US" b="1" dirty="0"/>
          </a:p>
        </p:txBody>
      </p:sp>
      <p:sp>
        <p:nvSpPr>
          <p:cNvPr id="2" name="Slide Number Placeholder 1"/>
          <p:cNvSpPr>
            <a:spLocks noGrp="1"/>
          </p:cNvSpPr>
          <p:nvPr>
            <p:ph type="sldNum" sz="quarter" idx="4"/>
          </p:nvPr>
        </p:nvSpPr>
        <p:spPr/>
        <p:txBody>
          <a:bodyPr/>
          <a:lstStyle/>
          <a:p>
            <a:fld id="{295008BC-DA31-4D19-837B-EFA4386B05F5}" type="slidenum">
              <a:rPr lang="en-US" smtClean="0">
                <a:solidFill>
                  <a:prstClr val="black">
                    <a:lumMod val="50000"/>
                    <a:lumOff val="50000"/>
                  </a:prstClr>
                </a:solidFill>
              </a:rPr>
              <a:pPr/>
              <a:t>20</a:t>
            </a:fld>
            <a:endParaRPr lang="en-US" dirty="0">
              <a:solidFill>
                <a:srgbClr val="C1CD23"/>
              </a:solidFill>
            </a:endParaRPr>
          </a:p>
        </p:txBody>
      </p:sp>
      <p:pic>
        <p:nvPicPr>
          <p:cNvPr id="7" name="Picture 2"/>
          <p:cNvPicPr>
            <a:picLocks noGrp="1" noChangeAspect="1" noChangeArrowheads="1"/>
          </p:cNvPicPr>
          <p:nvPr>
            <p:ph idx="1"/>
          </p:nvPr>
        </p:nvPicPr>
        <p:blipFill rotWithShape="1">
          <a:blip r:embed="rId3"/>
          <a:stretch/>
        </p:blipFill>
        <p:spPr>
          <a:xfrm>
            <a:off x="1418327" y="1752600"/>
            <a:ext cx="6612146" cy="3783283"/>
          </a:xfrm>
          <a:solidFill>
            <a:schemeClr val="accent3"/>
          </a:solidFill>
          <a:extLst/>
        </p:spPr>
      </p:pic>
    </p:spTree>
    <p:extLst>
      <p:ext uri="{BB962C8B-B14F-4D97-AF65-F5344CB8AC3E}">
        <p14:creationId xmlns:p14="http://schemas.microsoft.com/office/powerpoint/2010/main" val="561816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9107" y="1943101"/>
            <a:ext cx="3643955" cy="3508772"/>
          </a:xfrm>
        </p:spPr>
        <p:txBody>
          <a:bodyPr>
            <a:normAutofit fontScale="92500" lnSpcReduction="10000"/>
          </a:bodyPr>
          <a:lstStyle/>
          <a:p>
            <a:r>
              <a:rPr lang="en-US" altLang="en-US" dirty="0">
                <a:latin typeface="Arial" panose="020B0604020202020204" pitchFamily="34" charset="0"/>
                <a:cs typeface="Arial" panose="020B0604020202020204" pitchFamily="34" charset="0"/>
              </a:rPr>
              <a:t>18 Networks cover 50 states, 5 territories and D.C.</a:t>
            </a:r>
          </a:p>
          <a:p>
            <a:r>
              <a:rPr lang="en-US" altLang="en-US" dirty="0" smtClean="0">
                <a:latin typeface="Arial" panose="020B0604020202020204" pitchFamily="34" charset="0"/>
                <a:cs typeface="Arial" panose="020B0604020202020204" pitchFamily="34" charset="0"/>
              </a:rPr>
              <a:t>Small </a:t>
            </a:r>
            <a:r>
              <a:rPr lang="en-US" altLang="en-US" dirty="0">
                <a:latin typeface="Arial" panose="020B0604020202020204" pitchFamily="34" charset="0"/>
                <a:cs typeface="Arial" panose="020B0604020202020204" pitchFamily="34" charset="0"/>
              </a:rPr>
              <a:t>staff, clinical backgrounds</a:t>
            </a:r>
          </a:p>
          <a:p>
            <a:r>
              <a:rPr lang="en-US" altLang="en-US" dirty="0" smtClean="0">
                <a:latin typeface="Arial" panose="020B0604020202020204" pitchFamily="34" charset="0"/>
                <a:cs typeface="Arial" panose="020B0604020202020204" pitchFamily="34" charset="0"/>
              </a:rPr>
              <a:t>Contracted </a:t>
            </a:r>
            <a:r>
              <a:rPr lang="en-US" altLang="en-US" dirty="0">
                <a:latin typeface="Arial" panose="020B0604020202020204" pitchFamily="34" charset="0"/>
                <a:cs typeface="Arial" panose="020B0604020202020204" pitchFamily="34" charset="0"/>
              </a:rPr>
              <a:t>by CMS to </a:t>
            </a:r>
          </a:p>
          <a:p>
            <a:pPr lvl="1"/>
            <a:r>
              <a:rPr lang="en-US" altLang="en-US" dirty="0">
                <a:latin typeface="Arial" panose="020B0604020202020204" pitchFamily="34" charset="0"/>
                <a:cs typeface="Arial" panose="020B0604020202020204" pitchFamily="34" charset="0"/>
              </a:rPr>
              <a:t>Conduct quality improvement projects</a:t>
            </a:r>
          </a:p>
          <a:p>
            <a:pPr lvl="1"/>
            <a:r>
              <a:rPr lang="en-US" altLang="en-US" dirty="0">
                <a:latin typeface="Arial" panose="020B0604020202020204" pitchFamily="34" charset="0"/>
                <a:cs typeface="Arial" panose="020B0604020202020204" pitchFamily="34" charset="0"/>
              </a:rPr>
              <a:t>Collect data related to the ESRD program</a:t>
            </a:r>
          </a:p>
          <a:p>
            <a:pPr lvl="1"/>
            <a:r>
              <a:rPr lang="en-US" altLang="en-US" dirty="0">
                <a:latin typeface="Arial" panose="020B0604020202020204" pitchFamily="34" charset="0"/>
                <a:cs typeface="Arial" panose="020B0604020202020204" pitchFamily="34" charset="0"/>
              </a:rPr>
              <a:t>Investigate </a:t>
            </a:r>
            <a:r>
              <a:rPr lang="en-US" altLang="en-US" dirty="0" smtClean="0">
                <a:latin typeface="Arial" panose="020B0604020202020204" pitchFamily="34" charset="0"/>
                <a:cs typeface="Arial" panose="020B0604020202020204" pitchFamily="34" charset="0"/>
              </a:rPr>
              <a:t>complaints/grievances</a:t>
            </a:r>
          </a:p>
          <a:p>
            <a:pPr marL="215504" lvl="1" indent="0">
              <a:buNone/>
            </a:pPr>
            <a:endParaRPr lang="en-US" altLang="en-US" dirty="0">
              <a:latin typeface="Arial" panose="020B0604020202020204" pitchFamily="34" charset="0"/>
              <a:cs typeface="Arial" panose="020B0604020202020204" pitchFamily="34" charset="0"/>
            </a:endParaRPr>
          </a:p>
          <a:p>
            <a:pPr marL="215504" lvl="1" indent="0">
              <a:buNone/>
            </a:pPr>
            <a:endParaRPr lang="en-US" altLang="en-US" dirty="0" smtClean="0">
              <a:latin typeface="Arial" panose="020B0604020202020204" pitchFamily="34" charset="0"/>
              <a:cs typeface="Arial" panose="020B0604020202020204" pitchFamily="34" charset="0"/>
            </a:endParaRPr>
          </a:p>
          <a:p>
            <a:pPr marL="215504" lvl="1" indent="0">
              <a:buNone/>
            </a:pPr>
            <a:endParaRPr lang="en-US" altLang="en-US"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p:txBody>
          <a:bodyPr/>
          <a:lstStyle/>
          <a:p>
            <a:fld id="{295008BC-DA31-4D19-837B-EFA4386B05F5}" type="slidenum">
              <a:rPr lang="en-US" smtClean="0">
                <a:solidFill>
                  <a:prstClr val="black">
                    <a:lumMod val="50000"/>
                    <a:lumOff val="50000"/>
                  </a:prstClr>
                </a:solidFill>
              </a:rPr>
              <a:pPr/>
              <a:t>21</a:t>
            </a:fld>
            <a:r>
              <a:rPr lang="en-US" dirty="0" smtClean="0">
                <a:solidFill>
                  <a:prstClr val="black">
                    <a:tint val="75000"/>
                  </a:prstClr>
                </a:solidFill>
              </a:rPr>
              <a:t> </a:t>
            </a:r>
            <a:endParaRPr lang="en-US" dirty="0">
              <a:solidFill>
                <a:srgbClr val="C1CD23"/>
              </a:solidFill>
            </a:endParaRPr>
          </a:p>
        </p:txBody>
      </p:sp>
      <p:sp>
        <p:nvSpPr>
          <p:cNvPr id="4" name="Title 3"/>
          <p:cNvSpPr>
            <a:spLocks noGrp="1"/>
          </p:cNvSpPr>
          <p:nvPr>
            <p:ph type="title"/>
          </p:nvPr>
        </p:nvSpPr>
        <p:spPr/>
        <p:txBody>
          <a:bodyPr>
            <a:normAutofit fontScale="90000"/>
          </a:bodyPr>
          <a:lstStyle/>
          <a:p>
            <a:r>
              <a:rPr lang="en-US" dirty="0" smtClean="0"/>
              <a:t>End Stage Renal Disease (ESRD) Networks</a:t>
            </a:r>
            <a:endParaRPr lang="en-US" dirty="0"/>
          </a:p>
        </p:txBody>
      </p:sp>
      <p:pic>
        <p:nvPicPr>
          <p:cNvPr id="5" name="Picture 2" descr="C:\Users\ha4730\AppData\Local\Microsoft\Windows\Temporary Internet Files\Content.Outlook\I0SOWZC7\esrd_network_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0908" y="2068711"/>
            <a:ext cx="4124717" cy="32575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67648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MACRA: What is it?</a:t>
            </a:r>
            <a:endParaRPr lang="en-US" sz="3200" dirty="0">
              <a:latin typeface="+mj-lt"/>
            </a:endParaRPr>
          </a:p>
        </p:txBody>
      </p:sp>
      <p:sp>
        <p:nvSpPr>
          <p:cNvPr id="3" name="Text Placeholder 2"/>
          <p:cNvSpPr>
            <a:spLocks noGrp="1"/>
          </p:cNvSpPr>
          <p:nvPr>
            <p:ph type="body" sz="quarter" idx="4294967295"/>
          </p:nvPr>
        </p:nvSpPr>
        <p:spPr>
          <a:xfrm>
            <a:off x="436418" y="899634"/>
            <a:ext cx="8686800" cy="5211137"/>
          </a:xfrm>
          <a:prstGeom prst="rect">
            <a:avLst/>
          </a:prstGeom>
        </p:spPr>
        <p:txBody>
          <a:bodyPr/>
          <a:lstStyle/>
          <a:p>
            <a:pPr marL="0" indent="0">
              <a:buNone/>
            </a:pPr>
            <a:r>
              <a:rPr lang="en-US" sz="2000" dirty="0" smtClean="0">
                <a:latin typeface="Calibri" panose="020F0502020204030204" pitchFamily="34" charset="0"/>
                <a:cs typeface="Calibri" panose="020F0502020204030204" pitchFamily="34" charset="0"/>
              </a:rPr>
              <a:t>The </a:t>
            </a:r>
            <a:r>
              <a:rPr lang="en-US" sz="2000" b="1" dirty="0" smtClean="0">
                <a:solidFill>
                  <a:schemeClr val="accent1">
                    <a:lumMod val="75000"/>
                  </a:schemeClr>
                </a:solidFill>
                <a:latin typeface="Calibri" panose="020F0502020204030204" pitchFamily="34" charset="0"/>
                <a:cs typeface="Calibri" panose="020F0502020204030204" pitchFamily="34" charset="0"/>
              </a:rPr>
              <a:t>Medicare Access and CHIP Reauthorization Act of 2015 (MACRA)</a:t>
            </a:r>
            <a:r>
              <a:rPr lang="en-US" sz="2000" dirty="0" smtClean="0">
                <a:latin typeface="Calibri" panose="020F0502020204030204" pitchFamily="34" charset="0"/>
                <a:cs typeface="Calibri" panose="020F0502020204030204" pitchFamily="34" charset="0"/>
              </a:rPr>
              <a:t> is:</a:t>
            </a:r>
          </a:p>
          <a:p>
            <a:pPr marL="0" indent="0">
              <a:buNone/>
            </a:pP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Bipartisan legislation </a:t>
            </a:r>
            <a:r>
              <a:rPr lang="en-US" sz="2000" b="1" dirty="0" smtClean="0">
                <a:solidFill>
                  <a:schemeClr val="accent1">
                    <a:lumMod val="75000"/>
                  </a:schemeClr>
                </a:solidFill>
                <a:latin typeface="Calibri" panose="020F0502020204030204" pitchFamily="34" charset="0"/>
                <a:cs typeface="Calibri" panose="020F0502020204030204" pitchFamily="34" charset="0"/>
              </a:rPr>
              <a:t>repealing</a:t>
            </a:r>
            <a:r>
              <a:rPr lang="en-US" sz="2000" dirty="0" smtClean="0">
                <a:latin typeface="Calibri" panose="020F0502020204030204" pitchFamily="34" charset="0"/>
                <a:cs typeface="Calibri" panose="020F0502020204030204" pitchFamily="34" charset="0"/>
              </a:rPr>
              <a:t> the Sustainable Growth Rate (SGR) Formula</a:t>
            </a:r>
          </a:p>
          <a:p>
            <a:r>
              <a:rPr lang="en-US" sz="2000" dirty="0" smtClean="0">
                <a:latin typeface="Calibri" panose="020F0502020204030204" pitchFamily="34" charset="0"/>
                <a:cs typeface="Calibri" panose="020F0502020204030204" pitchFamily="34" charset="0"/>
              </a:rPr>
              <a:t>Changes how Medicare </a:t>
            </a:r>
            <a:r>
              <a:rPr lang="en-US" sz="2000" b="1" dirty="0" smtClean="0">
                <a:solidFill>
                  <a:schemeClr val="accent1">
                    <a:lumMod val="75000"/>
                  </a:schemeClr>
                </a:solidFill>
                <a:latin typeface="Calibri" panose="020F0502020204030204" pitchFamily="34" charset="0"/>
                <a:cs typeface="Calibri" panose="020F0502020204030204" pitchFamily="34" charset="0"/>
              </a:rPr>
              <a:t>rewards</a:t>
            </a:r>
            <a:r>
              <a:rPr lang="en-US" sz="2000" dirty="0" smtClean="0">
                <a:latin typeface="Calibri" panose="020F0502020204030204" pitchFamily="34" charset="0"/>
                <a:cs typeface="Calibri" panose="020F0502020204030204" pitchFamily="34" charset="0"/>
              </a:rPr>
              <a:t> clinicians for </a:t>
            </a:r>
            <a:r>
              <a:rPr lang="en-US" sz="2000" b="1" dirty="0" smtClean="0">
                <a:solidFill>
                  <a:schemeClr val="accent1">
                    <a:lumMod val="75000"/>
                  </a:schemeClr>
                </a:solidFill>
                <a:latin typeface="Calibri" panose="020F0502020204030204" pitchFamily="34" charset="0"/>
                <a:cs typeface="Calibri" panose="020F0502020204030204" pitchFamily="34" charset="0"/>
              </a:rPr>
              <a:t>value</a:t>
            </a:r>
            <a:r>
              <a:rPr lang="en-US" sz="2000" dirty="0" smtClean="0">
                <a:latin typeface="Calibri" panose="020F0502020204030204" pitchFamily="34" charset="0"/>
                <a:cs typeface="Calibri" panose="020F0502020204030204" pitchFamily="34" charset="0"/>
              </a:rPr>
              <a:t> over volume</a:t>
            </a:r>
          </a:p>
          <a:p>
            <a:r>
              <a:rPr lang="en-US" sz="2000" dirty="0" smtClean="0">
                <a:latin typeface="Calibri" panose="020F0502020204030204" pitchFamily="34" charset="0"/>
                <a:cs typeface="Calibri" panose="020F0502020204030204" pitchFamily="34" charset="0"/>
              </a:rPr>
              <a:t>Created</a:t>
            </a:r>
            <a:r>
              <a:rPr lang="en-US" sz="2000" b="1" dirty="0" smtClean="0">
                <a:solidFill>
                  <a:schemeClr val="accent1">
                    <a:lumMod val="75000"/>
                  </a:schemeClr>
                </a:solidFill>
                <a:latin typeface="Calibri" panose="020F0502020204030204" pitchFamily="34" charset="0"/>
                <a:cs typeface="Calibri" panose="020F0502020204030204" pitchFamily="34" charset="0"/>
              </a:rPr>
              <a:t> Merit-Based Incentive Payments System (MIPS) </a:t>
            </a:r>
            <a:r>
              <a:rPr lang="en-US" sz="2000" dirty="0" smtClean="0">
                <a:latin typeface="Calibri" panose="020F0502020204030204" pitchFamily="34" charset="0"/>
                <a:cs typeface="Calibri" panose="020F0502020204030204" pitchFamily="34" charset="0"/>
              </a:rPr>
              <a:t>that</a:t>
            </a:r>
            <a:r>
              <a:rPr lang="en-US" sz="2000" b="1" dirty="0" smtClean="0">
                <a:solidFill>
                  <a:schemeClr val="accent1">
                    <a:lumMod val="75000"/>
                  </a:schemeClr>
                </a:solidFill>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streamlines three previously separate payment programs:</a:t>
            </a:r>
          </a:p>
          <a:p>
            <a:pPr marL="457200" lvl="1" indent="0">
              <a:buNone/>
            </a:pPr>
            <a:endParaRPr lang="en-US" sz="1800" dirty="0" smtClean="0">
              <a:latin typeface="Calibri" panose="020F0502020204030204" pitchFamily="34" charset="0"/>
              <a:cs typeface="Calibri" panose="020F0502020204030204" pitchFamily="34" charset="0"/>
            </a:endParaRPr>
          </a:p>
          <a:p>
            <a:pPr marL="457200" lvl="1" indent="0">
              <a:buNone/>
            </a:pPr>
            <a:endParaRPr lang="en-US" sz="1800" dirty="0">
              <a:latin typeface="Calibri" panose="020F0502020204030204" pitchFamily="34" charset="0"/>
              <a:cs typeface="Calibri" panose="020F0502020204030204" pitchFamily="34" charset="0"/>
            </a:endParaRPr>
          </a:p>
          <a:p>
            <a:pPr marL="457200" lvl="1" indent="0">
              <a:buNone/>
            </a:pPr>
            <a:endParaRPr lang="en-US" sz="1800" dirty="0" smtClean="0">
              <a:latin typeface="Calibri" panose="020F0502020204030204" pitchFamily="34" charset="0"/>
              <a:cs typeface="Calibri" panose="020F0502020204030204" pitchFamily="34" charset="0"/>
            </a:endParaRPr>
          </a:p>
          <a:p>
            <a:pPr marL="457200" lvl="1" indent="0">
              <a:buNone/>
            </a:pPr>
            <a:endParaRPr lang="en-US" sz="1800" b="1" dirty="0">
              <a:latin typeface="Calibri" panose="020F0502020204030204" pitchFamily="34" charset="0"/>
              <a:cs typeface="Calibri" panose="020F0502020204030204" pitchFamily="34" charset="0"/>
            </a:endParaRPr>
          </a:p>
          <a:p>
            <a:pPr marL="457200" lvl="1" indent="0">
              <a:buNone/>
            </a:pPr>
            <a:endParaRPr lang="en-US" sz="1800" dirty="0" smtClean="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Provides </a:t>
            </a:r>
            <a:r>
              <a:rPr lang="en-US" sz="2000" b="1" dirty="0" smtClean="0">
                <a:solidFill>
                  <a:schemeClr val="accent1">
                    <a:lumMod val="75000"/>
                  </a:schemeClr>
                </a:solidFill>
                <a:latin typeface="Calibri" panose="020F0502020204030204" pitchFamily="34" charset="0"/>
                <a:cs typeface="Calibri" panose="020F0502020204030204" pitchFamily="34" charset="0"/>
              </a:rPr>
              <a:t>bonus payments</a:t>
            </a:r>
            <a:r>
              <a:rPr lang="en-US" sz="2000" dirty="0" smtClean="0">
                <a:latin typeface="Calibri" panose="020F0502020204030204" pitchFamily="34" charset="0"/>
                <a:cs typeface="Calibri" panose="020F0502020204030204" pitchFamily="34" charset="0"/>
              </a:rPr>
              <a:t> for participation in </a:t>
            </a:r>
            <a:r>
              <a:rPr lang="en-US" sz="2000" b="1" u="sng" dirty="0" smtClean="0">
                <a:solidFill>
                  <a:schemeClr val="accent1">
                    <a:lumMod val="75000"/>
                  </a:schemeClr>
                </a:solidFill>
                <a:latin typeface="Calibri" panose="020F0502020204030204" pitchFamily="34" charset="0"/>
                <a:cs typeface="Calibri" panose="020F0502020204030204" pitchFamily="34" charset="0"/>
              </a:rPr>
              <a:t>eligible</a:t>
            </a:r>
            <a:r>
              <a:rPr lang="en-US" sz="2000" b="1" dirty="0" smtClean="0">
                <a:solidFill>
                  <a:schemeClr val="accent1">
                    <a:lumMod val="75000"/>
                  </a:schemeClr>
                </a:solidFill>
                <a:latin typeface="Calibri" panose="020F0502020204030204" pitchFamily="34" charset="0"/>
                <a:cs typeface="Calibri" panose="020F0502020204030204" pitchFamily="34" charset="0"/>
              </a:rPr>
              <a:t> alternative payment models (APMs)</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grpSp>
        <p:nvGrpSpPr>
          <p:cNvPr id="12" name="Group 11"/>
          <p:cNvGrpSpPr/>
          <p:nvPr/>
        </p:nvGrpSpPr>
        <p:grpSpPr>
          <a:xfrm>
            <a:off x="685802" y="3505203"/>
            <a:ext cx="8029396" cy="1200329"/>
            <a:chOff x="2947921" y="5553670"/>
            <a:chExt cx="4580541" cy="868335"/>
          </a:xfrm>
        </p:grpSpPr>
        <p:sp>
          <p:nvSpPr>
            <p:cNvPr id="13" name="TextBox 12"/>
            <p:cNvSpPr txBox="1"/>
            <p:nvPr/>
          </p:nvSpPr>
          <p:spPr>
            <a:xfrm>
              <a:off x="2947921" y="5553670"/>
              <a:ext cx="1358434" cy="868335"/>
            </a:xfrm>
            <a:prstGeom prst="rect">
              <a:avLst/>
            </a:prstGeom>
            <a:solidFill>
              <a:schemeClr val="accent3">
                <a:lumMod val="60000"/>
                <a:lumOff val="40000"/>
              </a:schemeClr>
            </a:solidFill>
          </p:spPr>
          <p:txBody>
            <a:bodyPr wrap="square" lIns="182880" tIns="182880" rIns="182880" bIns="182880" rtlCol="0">
              <a:spAutoFit/>
            </a:bodyPr>
            <a:lstStyle/>
            <a:p>
              <a:pPr marL="0" lvl="1" algn="ctr">
                <a:spcAft>
                  <a:spcPts val="1000"/>
                </a:spcAft>
              </a:pPr>
              <a:r>
                <a:rPr lang="en-US" dirty="0" smtClean="0">
                  <a:solidFill>
                    <a:srgbClr val="9BBB59">
                      <a:lumMod val="50000"/>
                    </a:srgbClr>
                  </a:solidFill>
                  <a:latin typeface="Calibri"/>
                  <a:ea typeface="Segoe UI" panose="020B0502040204020203" pitchFamily="34" charset="0"/>
                  <a:cs typeface="Segoe UI" panose="020B0502040204020203" pitchFamily="34" charset="0"/>
                </a:rPr>
                <a:t>Physician Quality Reporting Program</a:t>
              </a:r>
              <a:r>
                <a:rPr lang="en-US" b="1" dirty="0" smtClean="0">
                  <a:solidFill>
                    <a:srgbClr val="9BBB59">
                      <a:lumMod val="50000"/>
                    </a:srgbClr>
                  </a:solidFill>
                  <a:latin typeface="Calibri"/>
                  <a:ea typeface="Segoe UI" panose="020B0502040204020203" pitchFamily="34" charset="0"/>
                  <a:cs typeface="Segoe UI" panose="020B0502040204020203" pitchFamily="34" charset="0"/>
                </a:rPr>
                <a:t> (PQRS)</a:t>
              </a:r>
            </a:p>
          </p:txBody>
        </p:sp>
        <p:sp>
          <p:nvSpPr>
            <p:cNvPr id="14" name="TextBox 13"/>
            <p:cNvSpPr txBox="1"/>
            <p:nvPr/>
          </p:nvSpPr>
          <p:spPr>
            <a:xfrm>
              <a:off x="4561869" y="5553670"/>
              <a:ext cx="1354818" cy="866552"/>
            </a:xfrm>
            <a:prstGeom prst="rect">
              <a:avLst/>
            </a:prstGeom>
            <a:solidFill>
              <a:schemeClr val="accent6">
                <a:lumMod val="60000"/>
                <a:lumOff val="40000"/>
              </a:schemeClr>
            </a:solidFill>
          </p:spPr>
          <p:txBody>
            <a:bodyPr wrap="square" lIns="182880" tIns="182880" rIns="182880" bIns="182880" rtlCol="0">
              <a:spAutoFit/>
            </a:bodyPr>
            <a:lstStyle/>
            <a:p>
              <a:pPr marL="0" lvl="1" algn="ctr">
                <a:spcAft>
                  <a:spcPts val="1000"/>
                </a:spcAft>
              </a:pPr>
              <a:r>
                <a:rPr lang="en-US" dirty="0" smtClean="0">
                  <a:solidFill>
                    <a:srgbClr val="F79646">
                      <a:lumMod val="50000"/>
                    </a:srgbClr>
                  </a:solidFill>
                  <a:latin typeface="Calibri"/>
                  <a:ea typeface="Segoe UI" panose="020B0502040204020203" pitchFamily="34" charset="0"/>
                  <a:cs typeface="Segoe UI" panose="020B0502040204020203" pitchFamily="34" charset="0"/>
                </a:rPr>
                <a:t>Value-Based Payment Modifier     </a:t>
              </a:r>
            </a:p>
          </p:txBody>
        </p:sp>
        <p:sp>
          <p:nvSpPr>
            <p:cNvPr id="15" name="TextBox 14"/>
            <p:cNvSpPr txBox="1"/>
            <p:nvPr/>
          </p:nvSpPr>
          <p:spPr>
            <a:xfrm>
              <a:off x="6172200" y="5553670"/>
              <a:ext cx="1356262" cy="866552"/>
            </a:xfrm>
            <a:prstGeom prst="rect">
              <a:avLst/>
            </a:prstGeom>
            <a:solidFill>
              <a:schemeClr val="accent5">
                <a:lumMod val="60000"/>
                <a:lumOff val="40000"/>
              </a:schemeClr>
            </a:solidFill>
          </p:spPr>
          <p:txBody>
            <a:bodyPr wrap="square" lIns="182880" tIns="182880" rIns="182880" bIns="182880" rtlCol="0">
              <a:spAutoFit/>
            </a:bodyPr>
            <a:lstStyle/>
            <a:p>
              <a:pPr marL="0" lvl="1" algn="ctr"/>
              <a:r>
                <a:rPr lang="en-US" dirty="0" smtClean="0">
                  <a:solidFill>
                    <a:srgbClr val="EEECE1">
                      <a:lumMod val="25000"/>
                    </a:srgbClr>
                  </a:solidFill>
                  <a:latin typeface="Calibri"/>
                  <a:ea typeface="Segoe UI" panose="020B0502040204020203" pitchFamily="34" charset="0"/>
                  <a:cs typeface="Segoe UI" panose="020B0502040204020203" pitchFamily="34" charset="0"/>
                </a:rPr>
                <a:t>Medicare EHR</a:t>
              </a:r>
            </a:p>
            <a:p>
              <a:pPr marL="0" lvl="1" algn="ctr">
                <a:spcAft>
                  <a:spcPts val="1000"/>
                </a:spcAft>
              </a:pPr>
              <a:r>
                <a:rPr lang="en-US" dirty="0" smtClean="0">
                  <a:solidFill>
                    <a:srgbClr val="EEECE1">
                      <a:lumMod val="25000"/>
                    </a:srgbClr>
                  </a:solidFill>
                  <a:latin typeface="Calibri"/>
                  <a:ea typeface="Segoe UI" panose="020B0502040204020203" pitchFamily="34" charset="0"/>
                  <a:cs typeface="Segoe UI" panose="020B0502040204020203" pitchFamily="34" charset="0"/>
                </a:rPr>
                <a:t>Incentive Program</a:t>
              </a:r>
            </a:p>
          </p:txBody>
        </p:sp>
      </p:gr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22</a:t>
            </a:fld>
            <a:endParaRPr lang="en-US" dirty="0">
              <a:solidFill>
                <a:srgbClr val="FFFFFF">
                  <a:lumMod val="50000"/>
                </a:srgbClr>
              </a:solidFill>
            </a:endParaRPr>
          </a:p>
        </p:txBody>
      </p:sp>
    </p:spTree>
    <p:extLst>
      <p:ext uri="{BB962C8B-B14F-4D97-AF65-F5344CB8AC3E}">
        <p14:creationId xmlns:p14="http://schemas.microsoft.com/office/powerpoint/2010/main" val="367258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90" y="318659"/>
            <a:ext cx="8686800" cy="519112"/>
          </a:xfrm>
        </p:spPr>
        <p:txBody>
          <a:bodyPr>
            <a:normAutofit fontScale="90000"/>
          </a:bodyPr>
          <a:lstStyle/>
          <a:p>
            <a:r>
              <a:rPr lang="en-US" dirty="0" smtClean="0">
                <a:latin typeface="+mj-lt"/>
              </a:rPr>
              <a:t>How MACRA gets us closer to meeting HHS payment reform goals</a:t>
            </a:r>
            <a:endParaRPr lang="en-US" dirty="0">
              <a:latin typeface="+mj-lt"/>
            </a:endParaRPr>
          </a:p>
        </p:txBody>
      </p:sp>
      <p:sp>
        <p:nvSpPr>
          <p:cNvPr id="4" name="Rectangle 3"/>
          <p:cNvSpPr/>
          <p:nvPr/>
        </p:nvSpPr>
        <p:spPr>
          <a:xfrm>
            <a:off x="4572000" y="2542094"/>
            <a:ext cx="3981210"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5" name="TextBox 4"/>
          <p:cNvSpPr txBox="1"/>
          <p:nvPr/>
        </p:nvSpPr>
        <p:spPr>
          <a:xfrm>
            <a:off x="4572000" y="2073807"/>
            <a:ext cx="1905000" cy="461665"/>
          </a:xfrm>
          <a:prstGeom prst="rect">
            <a:avLst/>
          </a:prstGeom>
          <a:solidFill>
            <a:schemeClr val="accent1">
              <a:lumMod val="75000"/>
            </a:schemeClr>
          </a:solidFill>
        </p:spPr>
        <p:txBody>
          <a:bodyPr wrap="square" rtlCol="0">
            <a:spAutoFit/>
          </a:bodyPr>
          <a:lstStyle/>
          <a:p>
            <a:pPr algn="ctr" defTabSz="914400" fontAlgn="auto">
              <a:spcBef>
                <a:spcPts val="0"/>
              </a:spcBef>
              <a:spcAft>
                <a:spcPts val="0"/>
              </a:spcAft>
            </a:pPr>
            <a:r>
              <a:rPr lang="en-US" sz="2400" b="1" dirty="0" smtClean="0">
                <a:solidFill>
                  <a:prstClr val="white"/>
                </a:solidFill>
                <a:latin typeface="Calibri"/>
                <a:ea typeface="Segoe UI" panose="020B0502040204020203" pitchFamily="34" charset="0"/>
                <a:cs typeface="Aharoni" panose="02010803020104030203" pitchFamily="2" charset="-79"/>
              </a:rPr>
              <a:t> 2016</a:t>
            </a:r>
            <a:endParaRPr lang="en-US" sz="2400" b="1" dirty="0">
              <a:solidFill>
                <a:prstClr val="white"/>
              </a:solidFill>
              <a:latin typeface="Calibri"/>
              <a:ea typeface="Segoe UI" panose="020B0502040204020203" pitchFamily="34" charset="0"/>
              <a:cs typeface="Aharoni" panose="02010803020104030203" pitchFamily="2" charset="-79"/>
            </a:endParaRPr>
          </a:p>
        </p:txBody>
      </p:sp>
      <p:sp>
        <p:nvSpPr>
          <p:cNvPr id="6" name="Oval 5"/>
          <p:cNvSpPr/>
          <p:nvPr/>
        </p:nvSpPr>
        <p:spPr>
          <a:xfrm>
            <a:off x="5005482" y="2721846"/>
            <a:ext cx="1422936" cy="1416329"/>
          </a:xfrm>
          <a:prstGeom prst="ellipse">
            <a:avLst/>
          </a:prstGeom>
          <a:solidFill>
            <a:schemeClr val="tx2">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7" name="Oval 6"/>
          <p:cNvSpPr/>
          <p:nvPr/>
        </p:nvSpPr>
        <p:spPr>
          <a:xfrm>
            <a:off x="5087520" y="2721846"/>
            <a:ext cx="1281434" cy="1287883"/>
          </a:xfrm>
          <a:prstGeom prst="ellipse">
            <a:avLst/>
          </a:prstGeom>
          <a:solidFill>
            <a:schemeClr val="tx2">
              <a:lumMod val="60000"/>
              <a:lumOff val="4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8" name="Oval 7"/>
          <p:cNvSpPr/>
          <p:nvPr/>
        </p:nvSpPr>
        <p:spPr>
          <a:xfrm>
            <a:off x="5324979" y="2721846"/>
            <a:ext cx="785510" cy="766365"/>
          </a:xfrm>
          <a:prstGeom prst="ellipse">
            <a:avLst/>
          </a:prstGeom>
          <a:solidFill>
            <a:schemeClr val="tx2">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9" name="TextBox 8"/>
          <p:cNvSpPr txBox="1"/>
          <p:nvPr/>
        </p:nvSpPr>
        <p:spPr>
          <a:xfrm>
            <a:off x="6648210" y="2080429"/>
            <a:ext cx="1905000" cy="461665"/>
          </a:xfrm>
          <a:prstGeom prst="rect">
            <a:avLst/>
          </a:prstGeom>
          <a:solidFill>
            <a:schemeClr val="accent1">
              <a:lumMod val="75000"/>
            </a:schemeClr>
          </a:solidFill>
        </p:spPr>
        <p:txBody>
          <a:bodyPr wrap="square" rtlCol="0">
            <a:spAutoFit/>
          </a:bodyPr>
          <a:lstStyle/>
          <a:p>
            <a:pPr algn="ctr" defTabSz="914400" fontAlgn="auto">
              <a:spcBef>
                <a:spcPts val="0"/>
              </a:spcBef>
              <a:spcAft>
                <a:spcPts val="0"/>
              </a:spcAft>
            </a:pPr>
            <a:r>
              <a:rPr lang="en-US" sz="2400" b="1" dirty="0" smtClean="0">
                <a:solidFill>
                  <a:prstClr val="white"/>
                </a:solidFill>
                <a:latin typeface="Calibri"/>
                <a:ea typeface="Segoe UI" panose="020B0502040204020203" pitchFamily="34" charset="0"/>
                <a:cs typeface="Aharoni" panose="02010803020104030203" pitchFamily="2" charset="-79"/>
              </a:rPr>
              <a:t>2018</a:t>
            </a:r>
            <a:endParaRPr lang="en-US" sz="2400" b="1" dirty="0">
              <a:solidFill>
                <a:prstClr val="white"/>
              </a:solidFill>
              <a:latin typeface="Calibri"/>
              <a:ea typeface="Segoe UI" panose="020B0502040204020203" pitchFamily="34" charset="0"/>
              <a:cs typeface="Aharoni" panose="02010803020104030203" pitchFamily="2" charset="-79"/>
            </a:endParaRPr>
          </a:p>
        </p:txBody>
      </p:sp>
      <p:sp>
        <p:nvSpPr>
          <p:cNvPr id="10" name="Oval 9"/>
          <p:cNvSpPr/>
          <p:nvPr/>
        </p:nvSpPr>
        <p:spPr>
          <a:xfrm>
            <a:off x="6801974" y="2703254"/>
            <a:ext cx="1426464" cy="1417320"/>
          </a:xfrm>
          <a:prstGeom prst="ellipse">
            <a:avLst/>
          </a:prstGeom>
          <a:solidFill>
            <a:schemeClr val="tx2">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11" name="Oval 10"/>
          <p:cNvSpPr/>
          <p:nvPr/>
        </p:nvSpPr>
        <p:spPr>
          <a:xfrm>
            <a:off x="6865668" y="2703254"/>
            <a:ext cx="1307259" cy="1326893"/>
          </a:xfrm>
          <a:prstGeom prst="ellipse">
            <a:avLst/>
          </a:prstGeom>
          <a:solidFill>
            <a:schemeClr val="tx2">
              <a:lumMod val="60000"/>
              <a:lumOff val="4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12" name="Oval 11"/>
          <p:cNvSpPr/>
          <p:nvPr/>
        </p:nvSpPr>
        <p:spPr>
          <a:xfrm>
            <a:off x="7042436" y="2703254"/>
            <a:ext cx="966054" cy="965894"/>
          </a:xfrm>
          <a:prstGeom prst="ellipse">
            <a:avLst/>
          </a:prstGeom>
          <a:solidFill>
            <a:schemeClr val="tx2">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13" name="TextBox 12"/>
          <p:cNvSpPr txBox="1"/>
          <p:nvPr/>
        </p:nvSpPr>
        <p:spPr>
          <a:xfrm>
            <a:off x="4596256" y="1659835"/>
            <a:ext cx="3956954" cy="307777"/>
          </a:xfrm>
          <a:prstGeom prst="rect">
            <a:avLst/>
          </a:prstGeom>
          <a:noFill/>
        </p:spPr>
        <p:txBody>
          <a:bodyPr wrap="square" rtlCol="0">
            <a:spAutoFit/>
          </a:bodyPr>
          <a:lstStyle/>
          <a:p>
            <a:pPr algn="ctr" defTabSz="914400" fontAlgn="auto">
              <a:spcBef>
                <a:spcPts val="0"/>
              </a:spcBef>
              <a:spcAft>
                <a:spcPts val="0"/>
              </a:spcAft>
            </a:pPr>
            <a:r>
              <a:rPr lang="en-US" sz="1400" b="1" dirty="0" smtClean="0">
                <a:solidFill>
                  <a:srgbClr val="00539B"/>
                </a:solidFill>
                <a:latin typeface="Calibri"/>
                <a:ea typeface="Segoe UI" panose="020B0502040204020203" pitchFamily="34" charset="0"/>
                <a:cs typeface="Segoe UI" panose="020B0502040204020203" pitchFamily="34" charset="0"/>
              </a:rPr>
              <a:t>New HHS Goals:</a:t>
            </a:r>
          </a:p>
        </p:txBody>
      </p:sp>
      <p:sp>
        <p:nvSpPr>
          <p:cNvPr id="15" name="TextBox 14"/>
          <p:cNvSpPr txBox="1"/>
          <p:nvPr/>
        </p:nvSpPr>
        <p:spPr>
          <a:xfrm>
            <a:off x="5373010" y="3019305"/>
            <a:ext cx="730221" cy="369332"/>
          </a:xfrm>
          <a:prstGeom prst="rect">
            <a:avLst/>
          </a:prstGeom>
          <a:noFill/>
        </p:spPr>
        <p:txBody>
          <a:bodyPr wrap="square" rtlCol="0">
            <a:spAutoFit/>
          </a:bodyPr>
          <a:lstStyle/>
          <a:p>
            <a:pPr algn="ctr" defTabSz="914400" fontAlgn="auto">
              <a:spcBef>
                <a:spcPts val="0"/>
              </a:spcBef>
              <a:spcAft>
                <a:spcPts val="0"/>
              </a:spcAft>
            </a:pPr>
            <a:r>
              <a:rPr lang="en-US" b="1" dirty="0" smtClean="0">
                <a:solidFill>
                  <a:prstClr val="white">
                    <a:lumMod val="95000"/>
                  </a:prstClr>
                </a:solidFill>
                <a:latin typeface="Calibri"/>
                <a:ea typeface="Segoe UI" panose="020B0502040204020203" pitchFamily="34" charset="0"/>
                <a:cs typeface="Aharoni" panose="02010803020104030203" pitchFamily="2" charset="-79"/>
              </a:rPr>
              <a:t>30%</a:t>
            </a:r>
            <a:endParaRPr lang="en-US" b="1" dirty="0">
              <a:solidFill>
                <a:prstClr val="white">
                  <a:lumMod val="95000"/>
                </a:prstClr>
              </a:solidFill>
              <a:latin typeface="Calibri"/>
              <a:ea typeface="Segoe UI" panose="020B0502040204020203" pitchFamily="34" charset="0"/>
              <a:cs typeface="Aharoni" panose="02010803020104030203" pitchFamily="2" charset="-79"/>
            </a:endParaRPr>
          </a:p>
        </p:txBody>
      </p:sp>
      <p:sp>
        <p:nvSpPr>
          <p:cNvPr id="16" name="TextBox 15"/>
          <p:cNvSpPr txBox="1"/>
          <p:nvPr/>
        </p:nvSpPr>
        <p:spPr>
          <a:xfrm>
            <a:off x="5427893" y="3636359"/>
            <a:ext cx="730221" cy="369332"/>
          </a:xfrm>
          <a:prstGeom prst="rect">
            <a:avLst/>
          </a:prstGeom>
          <a:noFill/>
        </p:spPr>
        <p:txBody>
          <a:bodyPr wrap="square" rtlCol="0">
            <a:spAutoFit/>
          </a:bodyPr>
          <a:lstStyle/>
          <a:p>
            <a:pPr algn="ctr" defTabSz="914400" fontAlgn="auto">
              <a:spcBef>
                <a:spcPts val="0"/>
              </a:spcBef>
              <a:spcAft>
                <a:spcPts val="0"/>
              </a:spcAft>
            </a:pPr>
            <a:r>
              <a:rPr lang="en-US" b="1" dirty="0" smtClean="0">
                <a:solidFill>
                  <a:srgbClr val="1F497D">
                    <a:lumMod val="75000"/>
                  </a:srgbClr>
                </a:solidFill>
                <a:latin typeface="Calibri"/>
                <a:ea typeface="Segoe UI" panose="020B0502040204020203" pitchFamily="34" charset="0"/>
                <a:cs typeface="Aharoni" panose="02010803020104030203" pitchFamily="2" charset="-79"/>
              </a:rPr>
              <a:t>85%</a:t>
            </a:r>
            <a:endParaRPr lang="en-US" b="1" dirty="0">
              <a:solidFill>
                <a:srgbClr val="1F497D">
                  <a:lumMod val="75000"/>
                </a:srgbClr>
              </a:solidFill>
              <a:latin typeface="Calibri"/>
              <a:ea typeface="Segoe UI" panose="020B0502040204020203" pitchFamily="34" charset="0"/>
              <a:cs typeface="Aharoni" panose="02010803020104030203" pitchFamily="2" charset="-79"/>
            </a:endParaRPr>
          </a:p>
        </p:txBody>
      </p:sp>
      <p:sp>
        <p:nvSpPr>
          <p:cNvPr id="17" name="TextBox 16"/>
          <p:cNvSpPr txBox="1"/>
          <p:nvPr/>
        </p:nvSpPr>
        <p:spPr>
          <a:xfrm>
            <a:off x="7226074" y="3069610"/>
            <a:ext cx="730221" cy="369332"/>
          </a:xfrm>
          <a:prstGeom prst="rect">
            <a:avLst/>
          </a:prstGeom>
          <a:noFill/>
        </p:spPr>
        <p:txBody>
          <a:bodyPr wrap="square" rtlCol="0">
            <a:spAutoFit/>
          </a:bodyPr>
          <a:lstStyle/>
          <a:p>
            <a:pPr algn="ctr" defTabSz="914400" fontAlgn="auto">
              <a:spcBef>
                <a:spcPts val="0"/>
              </a:spcBef>
              <a:spcAft>
                <a:spcPts val="0"/>
              </a:spcAft>
            </a:pPr>
            <a:r>
              <a:rPr lang="en-US" b="1" dirty="0">
                <a:solidFill>
                  <a:prstClr val="white">
                    <a:lumMod val="95000"/>
                  </a:prstClr>
                </a:solidFill>
                <a:latin typeface="Calibri"/>
                <a:ea typeface="Segoe UI" panose="020B0502040204020203" pitchFamily="34" charset="0"/>
                <a:cs typeface="Aharoni" panose="02010803020104030203" pitchFamily="2" charset="-79"/>
              </a:rPr>
              <a:t>5</a:t>
            </a:r>
            <a:r>
              <a:rPr lang="en-US" b="1" dirty="0" smtClean="0">
                <a:solidFill>
                  <a:prstClr val="white">
                    <a:lumMod val="95000"/>
                  </a:prstClr>
                </a:solidFill>
                <a:latin typeface="Calibri"/>
                <a:ea typeface="Segoe UI" panose="020B0502040204020203" pitchFamily="34" charset="0"/>
                <a:cs typeface="Aharoni" panose="02010803020104030203" pitchFamily="2" charset="-79"/>
              </a:rPr>
              <a:t>0%</a:t>
            </a:r>
            <a:endParaRPr lang="en-US" b="1" dirty="0">
              <a:solidFill>
                <a:prstClr val="white">
                  <a:lumMod val="95000"/>
                </a:prstClr>
              </a:solidFill>
              <a:latin typeface="Calibri"/>
              <a:ea typeface="Segoe UI" panose="020B0502040204020203" pitchFamily="34" charset="0"/>
              <a:cs typeface="Aharoni" panose="02010803020104030203" pitchFamily="2" charset="-79"/>
            </a:endParaRPr>
          </a:p>
        </p:txBody>
      </p:sp>
      <p:sp>
        <p:nvSpPr>
          <p:cNvPr id="18" name="TextBox 17"/>
          <p:cNvSpPr txBox="1"/>
          <p:nvPr/>
        </p:nvSpPr>
        <p:spPr>
          <a:xfrm>
            <a:off x="7246821" y="3621845"/>
            <a:ext cx="663837" cy="369332"/>
          </a:xfrm>
          <a:prstGeom prst="rect">
            <a:avLst/>
          </a:prstGeom>
          <a:noFill/>
        </p:spPr>
        <p:txBody>
          <a:bodyPr wrap="square" rtlCol="0">
            <a:spAutoFit/>
          </a:bodyPr>
          <a:lstStyle/>
          <a:p>
            <a:pPr algn="ctr" defTabSz="914400" fontAlgn="auto">
              <a:spcBef>
                <a:spcPts val="0"/>
              </a:spcBef>
              <a:spcAft>
                <a:spcPts val="0"/>
              </a:spcAft>
            </a:pPr>
            <a:r>
              <a:rPr lang="en-US" b="1" dirty="0" smtClean="0">
                <a:solidFill>
                  <a:srgbClr val="1F497D">
                    <a:lumMod val="75000"/>
                  </a:srgbClr>
                </a:solidFill>
                <a:latin typeface="Calibri"/>
                <a:ea typeface="Segoe UI" panose="020B0502040204020203" pitchFamily="34" charset="0"/>
                <a:cs typeface="Aharoni" panose="02010803020104030203" pitchFamily="2" charset="-79"/>
              </a:rPr>
              <a:t>90%</a:t>
            </a:r>
            <a:endParaRPr lang="en-US" b="1" dirty="0">
              <a:solidFill>
                <a:srgbClr val="1F497D">
                  <a:lumMod val="75000"/>
                </a:srgbClr>
              </a:solidFill>
              <a:latin typeface="Calibri"/>
              <a:ea typeface="Segoe UI" panose="020B0502040204020203" pitchFamily="34" charset="0"/>
              <a:cs typeface="Aharoni" panose="02010803020104030203" pitchFamily="2" charset="-79"/>
            </a:endParaRPr>
          </a:p>
        </p:txBody>
      </p:sp>
      <p:sp>
        <p:nvSpPr>
          <p:cNvPr id="19" name="Title 1"/>
          <p:cNvSpPr txBox="1">
            <a:spLocks/>
          </p:cNvSpPr>
          <p:nvPr/>
        </p:nvSpPr>
        <p:spPr>
          <a:xfrm>
            <a:off x="677874" y="1515403"/>
            <a:ext cx="3284672" cy="1139566"/>
          </a:xfrm>
          <a:prstGeom prst="rect">
            <a:avLst/>
          </a:prstGeom>
          <a:noFill/>
          <a:ln w="19050">
            <a:solidFill>
              <a:srgbClr val="4A7EBB"/>
            </a:solidFill>
          </a:ln>
          <a:effectLst>
            <a:outerShdw blurRad="50800" dist="38100" dir="2700000" algn="tl" rotWithShape="0">
              <a:prstClr val="black">
                <a:alpha val="40000"/>
              </a:prstClr>
            </a:outerShdw>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1800" dirty="0">
              <a:solidFill>
                <a:srgbClr val="00539B"/>
              </a:solidFill>
              <a:ea typeface="Segoe UI" panose="020B0502040204020203" pitchFamily="34" charset="0"/>
              <a:cs typeface="Aharoni" panose="02010803020104030203" pitchFamily="2" charset="-79"/>
            </a:endParaRPr>
          </a:p>
        </p:txBody>
      </p:sp>
      <p:sp>
        <p:nvSpPr>
          <p:cNvPr id="20" name="Title 1"/>
          <p:cNvSpPr txBox="1">
            <a:spLocks/>
          </p:cNvSpPr>
          <p:nvPr/>
        </p:nvSpPr>
        <p:spPr>
          <a:xfrm>
            <a:off x="452916" y="3215986"/>
            <a:ext cx="3284672" cy="2006850"/>
          </a:xfrm>
          <a:prstGeom prst="rect">
            <a:avLst/>
          </a:prstGeom>
          <a:noFill/>
          <a:ln w="19050">
            <a:solidFill>
              <a:srgbClr val="4A7EBB"/>
            </a:solidFill>
          </a:ln>
          <a:effectLst>
            <a:outerShdw blurRad="50800" dist="38100" dir="2700000" algn="tl" rotWithShape="0">
              <a:prstClr val="black">
                <a:alpha val="40000"/>
              </a:prstClr>
            </a:outerShdw>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600" dirty="0" smtClean="0">
                <a:solidFill>
                  <a:srgbClr val="00539B"/>
                </a:solidFill>
                <a:ea typeface="Segoe UI" panose="020B0502040204020203" pitchFamily="34" charset="0"/>
                <a:cs typeface="Segoe UI" panose="020B0502040204020203" pitchFamily="34" charset="0"/>
              </a:rPr>
              <a:t>  </a:t>
            </a:r>
            <a:endParaRPr lang="en-US" sz="1600" dirty="0">
              <a:solidFill>
                <a:srgbClr val="00539B"/>
              </a:solidFill>
              <a:ea typeface="Segoe UI" panose="020B0502040204020203" pitchFamily="34" charset="0"/>
              <a:cs typeface="Segoe UI" panose="020B0502040204020203" pitchFamily="34" charset="0"/>
            </a:endParaRPr>
          </a:p>
        </p:txBody>
      </p:sp>
      <p:cxnSp>
        <p:nvCxnSpPr>
          <p:cNvPr id="21" name="Straight Arrow Connector 20"/>
          <p:cNvCxnSpPr/>
          <p:nvPr/>
        </p:nvCxnSpPr>
        <p:spPr>
          <a:xfrm>
            <a:off x="4045110" y="1970335"/>
            <a:ext cx="1203165" cy="1420982"/>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3"/>
          </p:cNvCxnSpPr>
          <p:nvPr/>
        </p:nvCxnSpPr>
        <p:spPr>
          <a:xfrm flipV="1">
            <a:off x="3737588" y="3299044"/>
            <a:ext cx="2194821" cy="920367"/>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815391" y="4813016"/>
            <a:ext cx="584300" cy="22860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25" name="Rectangle 24"/>
          <p:cNvSpPr/>
          <p:nvPr/>
        </p:nvSpPr>
        <p:spPr>
          <a:xfrm>
            <a:off x="3815391" y="5099455"/>
            <a:ext cx="584300" cy="2286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26" name="Rectangle 25"/>
          <p:cNvSpPr/>
          <p:nvPr/>
        </p:nvSpPr>
        <p:spPr>
          <a:xfrm>
            <a:off x="3815391" y="5385895"/>
            <a:ext cx="584300" cy="228600"/>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27" name="TextBox 26"/>
          <p:cNvSpPr txBox="1"/>
          <p:nvPr/>
        </p:nvSpPr>
        <p:spPr>
          <a:xfrm>
            <a:off x="4404048" y="4788816"/>
            <a:ext cx="4073202" cy="276999"/>
          </a:xfrm>
          <a:prstGeom prst="rect">
            <a:avLst/>
          </a:prstGeom>
          <a:noFill/>
        </p:spPr>
        <p:txBody>
          <a:bodyPr wrap="square" rtlCol="0">
            <a:spAutoFit/>
          </a:bodyPr>
          <a:lstStyle/>
          <a:p>
            <a:pPr defTabSz="914400" fontAlgn="auto">
              <a:spcBef>
                <a:spcPts val="0"/>
              </a:spcBef>
              <a:spcAft>
                <a:spcPts val="0"/>
              </a:spcAft>
            </a:pPr>
            <a:r>
              <a:rPr lang="en-US" sz="1200" b="1" dirty="0" smtClean="0">
                <a:solidFill>
                  <a:prstClr val="black"/>
                </a:solidFill>
                <a:latin typeface="Calibri"/>
                <a:ea typeface="Segoe UI" panose="020B0502040204020203" pitchFamily="34" charset="0"/>
                <a:cs typeface="Segoe UI" panose="020B0502040204020203" pitchFamily="34" charset="0"/>
              </a:rPr>
              <a:t>All</a:t>
            </a:r>
            <a:r>
              <a:rPr lang="en-US" sz="1200" dirty="0" smtClean="0">
                <a:solidFill>
                  <a:prstClr val="black"/>
                </a:solidFill>
                <a:latin typeface="Calibri"/>
                <a:ea typeface="Segoe UI" panose="020B0502040204020203" pitchFamily="34" charset="0"/>
                <a:cs typeface="Segoe UI" panose="020B0502040204020203" pitchFamily="34" charset="0"/>
              </a:rPr>
              <a:t> Medicare fee-for-service (FFS) payments (Categories 1-4)</a:t>
            </a:r>
            <a:endParaRPr lang="en-US" sz="1200" dirty="0">
              <a:solidFill>
                <a:prstClr val="black"/>
              </a:solidFill>
              <a:latin typeface="Calibri"/>
              <a:ea typeface="Segoe UI" panose="020B0502040204020203" pitchFamily="34" charset="0"/>
              <a:cs typeface="Segoe UI" panose="020B0502040204020203" pitchFamily="34" charset="0"/>
            </a:endParaRPr>
          </a:p>
        </p:txBody>
      </p:sp>
      <p:sp>
        <p:nvSpPr>
          <p:cNvPr id="28" name="TextBox 27"/>
          <p:cNvSpPr txBox="1"/>
          <p:nvPr/>
        </p:nvSpPr>
        <p:spPr>
          <a:xfrm>
            <a:off x="4402102" y="5075256"/>
            <a:ext cx="4522823" cy="276999"/>
          </a:xfrm>
          <a:prstGeom prst="rect">
            <a:avLst/>
          </a:prstGeom>
          <a:noFill/>
        </p:spPr>
        <p:txBody>
          <a:bodyPr wrap="square" rtlCol="0">
            <a:spAutoFit/>
          </a:bodyPr>
          <a:lstStyle/>
          <a:p>
            <a:pPr defTabSz="914400" fontAlgn="auto">
              <a:spcBef>
                <a:spcPts val="0"/>
              </a:spcBef>
              <a:spcAft>
                <a:spcPts val="0"/>
              </a:spcAft>
            </a:pPr>
            <a:r>
              <a:rPr lang="en-US" sz="1200" dirty="0" smtClean="0">
                <a:solidFill>
                  <a:prstClr val="black"/>
                </a:solidFill>
                <a:latin typeface="Calibri"/>
                <a:ea typeface="Segoe UI" panose="020B0502040204020203" pitchFamily="34" charset="0"/>
                <a:cs typeface="Segoe UI" panose="020B0502040204020203" pitchFamily="34" charset="0"/>
              </a:rPr>
              <a:t>Medicare </a:t>
            </a:r>
            <a:r>
              <a:rPr lang="en-US" sz="1200" b="1" dirty="0" smtClean="0">
                <a:solidFill>
                  <a:prstClr val="black"/>
                </a:solidFill>
                <a:latin typeface="Calibri"/>
                <a:ea typeface="Segoe UI" panose="020B0502040204020203" pitchFamily="34" charset="0"/>
                <a:cs typeface="Segoe UI" panose="020B0502040204020203" pitchFamily="34" charset="0"/>
              </a:rPr>
              <a:t>FFS</a:t>
            </a:r>
            <a:r>
              <a:rPr lang="en-US" sz="1200" dirty="0" smtClean="0">
                <a:solidFill>
                  <a:prstClr val="black"/>
                </a:solidFill>
                <a:latin typeface="Calibri"/>
                <a:ea typeface="Segoe UI" panose="020B0502040204020203" pitchFamily="34" charset="0"/>
                <a:cs typeface="Segoe UI" panose="020B0502040204020203" pitchFamily="34" charset="0"/>
              </a:rPr>
              <a:t> payments </a:t>
            </a:r>
            <a:r>
              <a:rPr lang="en-US" sz="1200" b="1" dirty="0" smtClean="0">
                <a:solidFill>
                  <a:prstClr val="black"/>
                </a:solidFill>
                <a:latin typeface="Calibri"/>
                <a:ea typeface="Segoe UI" panose="020B0502040204020203" pitchFamily="34" charset="0"/>
                <a:cs typeface="Segoe UI" panose="020B0502040204020203" pitchFamily="34" charset="0"/>
              </a:rPr>
              <a:t>linked to quality and value </a:t>
            </a:r>
            <a:r>
              <a:rPr lang="en-US" sz="1200" dirty="0" smtClean="0">
                <a:solidFill>
                  <a:prstClr val="black"/>
                </a:solidFill>
                <a:latin typeface="Calibri"/>
                <a:ea typeface="Segoe UI" panose="020B0502040204020203" pitchFamily="34" charset="0"/>
                <a:cs typeface="Segoe UI" panose="020B0502040204020203" pitchFamily="34" charset="0"/>
              </a:rPr>
              <a:t>(Categories </a:t>
            </a:r>
            <a:r>
              <a:rPr lang="en-US" sz="1200" dirty="0">
                <a:solidFill>
                  <a:prstClr val="black"/>
                </a:solidFill>
                <a:latin typeface="Calibri"/>
                <a:ea typeface="Segoe UI" panose="020B0502040204020203" pitchFamily="34" charset="0"/>
                <a:cs typeface="Segoe UI" panose="020B0502040204020203" pitchFamily="34" charset="0"/>
              </a:rPr>
              <a:t>2</a:t>
            </a:r>
            <a:r>
              <a:rPr lang="en-US" sz="1200" dirty="0" smtClean="0">
                <a:solidFill>
                  <a:prstClr val="black"/>
                </a:solidFill>
                <a:latin typeface="Calibri"/>
                <a:ea typeface="Segoe UI" panose="020B0502040204020203" pitchFamily="34" charset="0"/>
                <a:cs typeface="Segoe UI" panose="020B0502040204020203" pitchFamily="34" charset="0"/>
              </a:rPr>
              <a:t>-4)</a:t>
            </a:r>
            <a:endParaRPr lang="en-US" sz="1200" dirty="0">
              <a:solidFill>
                <a:prstClr val="black"/>
              </a:solidFill>
              <a:latin typeface="Calibri"/>
              <a:ea typeface="Segoe UI" panose="020B0502040204020203" pitchFamily="34" charset="0"/>
              <a:cs typeface="Segoe UI" panose="020B0502040204020203" pitchFamily="34" charset="0"/>
            </a:endParaRPr>
          </a:p>
        </p:txBody>
      </p:sp>
      <p:sp>
        <p:nvSpPr>
          <p:cNvPr id="29" name="TextBox 28"/>
          <p:cNvSpPr txBox="1"/>
          <p:nvPr/>
        </p:nvSpPr>
        <p:spPr>
          <a:xfrm>
            <a:off x="4402102" y="5361695"/>
            <a:ext cx="4818098" cy="276999"/>
          </a:xfrm>
          <a:prstGeom prst="rect">
            <a:avLst/>
          </a:prstGeom>
          <a:noFill/>
        </p:spPr>
        <p:txBody>
          <a:bodyPr wrap="square" rtlCol="0">
            <a:spAutoFit/>
          </a:bodyPr>
          <a:lstStyle/>
          <a:p>
            <a:pPr defTabSz="914400" fontAlgn="auto">
              <a:spcBef>
                <a:spcPts val="0"/>
              </a:spcBef>
              <a:spcAft>
                <a:spcPts val="0"/>
              </a:spcAft>
            </a:pPr>
            <a:r>
              <a:rPr lang="en-US" sz="1200" dirty="0" smtClean="0">
                <a:solidFill>
                  <a:prstClr val="black"/>
                </a:solidFill>
                <a:latin typeface="Calibri"/>
                <a:ea typeface="Segoe UI" panose="020B0502040204020203" pitchFamily="34" charset="0"/>
                <a:cs typeface="Segoe UI" panose="020B0502040204020203" pitchFamily="34" charset="0"/>
              </a:rPr>
              <a:t>Medicare payments linked to quality and value </a:t>
            </a:r>
            <a:r>
              <a:rPr lang="en-US" sz="1200" b="1" dirty="0" smtClean="0">
                <a:solidFill>
                  <a:prstClr val="black"/>
                </a:solidFill>
                <a:latin typeface="Calibri"/>
                <a:ea typeface="Segoe UI" panose="020B0502040204020203" pitchFamily="34" charset="0"/>
                <a:cs typeface="Segoe UI" panose="020B0502040204020203" pitchFamily="34" charset="0"/>
              </a:rPr>
              <a:t>via APMs </a:t>
            </a:r>
            <a:r>
              <a:rPr lang="en-US" sz="1200" dirty="0" smtClean="0">
                <a:solidFill>
                  <a:prstClr val="black"/>
                </a:solidFill>
                <a:latin typeface="Calibri"/>
                <a:ea typeface="Segoe UI" panose="020B0502040204020203" pitchFamily="34" charset="0"/>
                <a:cs typeface="Segoe UI" panose="020B0502040204020203" pitchFamily="34" charset="0"/>
              </a:rPr>
              <a:t>(Categories 3-4)</a:t>
            </a:r>
            <a:endParaRPr lang="en-US" sz="1200" dirty="0">
              <a:solidFill>
                <a:prstClr val="black"/>
              </a:solidFill>
              <a:latin typeface="Calibri"/>
              <a:ea typeface="Segoe UI" panose="020B0502040204020203" pitchFamily="34" charset="0"/>
              <a:cs typeface="Segoe UI" panose="020B0502040204020203" pitchFamily="34" charset="0"/>
            </a:endParaRPr>
          </a:p>
        </p:txBody>
      </p:sp>
      <p:sp>
        <p:nvSpPr>
          <p:cNvPr id="30" name="Oval 29"/>
          <p:cNvSpPr/>
          <p:nvPr/>
        </p:nvSpPr>
        <p:spPr>
          <a:xfrm>
            <a:off x="5559363" y="2747715"/>
            <a:ext cx="320040" cy="320040"/>
          </a:xfrm>
          <a:prstGeom prst="ellipse">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31" name="Oval 30"/>
          <p:cNvSpPr/>
          <p:nvPr/>
        </p:nvSpPr>
        <p:spPr>
          <a:xfrm>
            <a:off x="7365443" y="2722902"/>
            <a:ext cx="320040" cy="320040"/>
          </a:xfrm>
          <a:prstGeom prst="ellipse">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32" name="Oval 31"/>
          <p:cNvSpPr/>
          <p:nvPr/>
        </p:nvSpPr>
        <p:spPr>
          <a:xfrm>
            <a:off x="3957046" y="5668456"/>
            <a:ext cx="274320" cy="274320"/>
          </a:xfrm>
          <a:prstGeom prst="ellipse">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prstClr val="white"/>
              </a:solidFill>
            </a:endParaRPr>
          </a:p>
        </p:txBody>
      </p:sp>
      <p:sp>
        <p:nvSpPr>
          <p:cNvPr id="33" name="TextBox 32"/>
          <p:cNvSpPr txBox="1"/>
          <p:nvPr/>
        </p:nvSpPr>
        <p:spPr>
          <a:xfrm>
            <a:off x="4407545" y="5670926"/>
            <a:ext cx="4145665" cy="276999"/>
          </a:xfrm>
          <a:prstGeom prst="rect">
            <a:avLst/>
          </a:prstGeom>
          <a:noFill/>
        </p:spPr>
        <p:txBody>
          <a:bodyPr wrap="square" rtlCol="0">
            <a:spAutoFit/>
          </a:bodyPr>
          <a:lstStyle/>
          <a:p>
            <a:pPr defTabSz="914400" fontAlgn="auto">
              <a:spcBef>
                <a:spcPts val="0"/>
              </a:spcBef>
              <a:spcAft>
                <a:spcPts val="0"/>
              </a:spcAft>
            </a:pPr>
            <a:r>
              <a:rPr lang="en-US" sz="1200" b="1" dirty="0" smtClean="0">
                <a:solidFill>
                  <a:prstClr val="black"/>
                </a:solidFill>
                <a:latin typeface="Calibri"/>
                <a:ea typeface="Segoe UI" panose="020B0502040204020203" pitchFamily="34" charset="0"/>
                <a:cs typeface="Segoe UI" panose="020B0502040204020203" pitchFamily="34" charset="0"/>
              </a:rPr>
              <a:t>Medicare payments to QPs in eligible APMs under MACRA</a:t>
            </a:r>
            <a:endParaRPr lang="en-US" sz="1200" dirty="0">
              <a:solidFill>
                <a:prstClr val="black"/>
              </a:solidFill>
              <a:latin typeface="Calibri"/>
              <a:ea typeface="Segoe UI" panose="020B0502040204020203" pitchFamily="34" charset="0"/>
              <a:cs typeface="Segoe UI" panose="020B0502040204020203" pitchFamily="34" charset="0"/>
            </a:endParaRPr>
          </a:p>
        </p:txBody>
      </p:sp>
      <p:sp>
        <p:nvSpPr>
          <p:cNvPr id="34" name="TextBox 33"/>
          <p:cNvSpPr txBox="1"/>
          <p:nvPr/>
        </p:nvSpPr>
        <p:spPr>
          <a:xfrm>
            <a:off x="740175" y="1502925"/>
            <a:ext cx="3242634" cy="1200329"/>
          </a:xfrm>
          <a:prstGeom prst="rect">
            <a:avLst/>
          </a:prstGeom>
          <a:noFill/>
        </p:spPr>
        <p:txBody>
          <a:bodyPr wrap="square" rtlCol="0">
            <a:spAutoFit/>
          </a:bodyPr>
          <a:lstStyle/>
          <a:p>
            <a:pPr algn="ctr"/>
            <a:r>
              <a:rPr lang="en-US" b="1" dirty="0">
                <a:solidFill>
                  <a:srgbClr val="00539B"/>
                </a:solidFill>
                <a:latin typeface="Calibri"/>
                <a:ea typeface="Segoe UI" panose="020B0502040204020203" pitchFamily="34" charset="0"/>
                <a:cs typeface="Segoe UI" panose="020B0502040204020203" pitchFamily="34" charset="0"/>
              </a:rPr>
              <a:t>The Merit-based Incentive Payment System </a:t>
            </a:r>
            <a:r>
              <a:rPr lang="en-US" dirty="0">
                <a:solidFill>
                  <a:srgbClr val="00539B"/>
                </a:solidFill>
                <a:latin typeface="Calibri"/>
                <a:ea typeface="Segoe UI" panose="020B0502040204020203" pitchFamily="34" charset="0"/>
                <a:cs typeface="Aharoni" panose="02010803020104030203" pitchFamily="2" charset="-79"/>
              </a:rPr>
              <a:t>helps to link </a:t>
            </a:r>
            <a:r>
              <a:rPr lang="en-US" b="1" dirty="0">
                <a:solidFill>
                  <a:srgbClr val="00539B"/>
                </a:solidFill>
                <a:latin typeface="Calibri"/>
                <a:ea typeface="Segoe UI" panose="020B0502040204020203" pitchFamily="34" charset="0"/>
                <a:cs typeface="Segoe UI" panose="020B0502040204020203" pitchFamily="34" charset="0"/>
              </a:rPr>
              <a:t>fee-for-service payments </a:t>
            </a:r>
            <a:r>
              <a:rPr lang="en-US" dirty="0">
                <a:solidFill>
                  <a:srgbClr val="00539B"/>
                </a:solidFill>
                <a:latin typeface="Calibri"/>
                <a:ea typeface="Segoe UI" panose="020B0502040204020203" pitchFamily="34" charset="0"/>
                <a:cs typeface="Aharoni" panose="02010803020104030203" pitchFamily="2" charset="-79"/>
              </a:rPr>
              <a:t>to quality and value. </a:t>
            </a:r>
          </a:p>
        </p:txBody>
      </p:sp>
      <p:sp>
        <p:nvSpPr>
          <p:cNvPr id="35" name="TextBox 34"/>
          <p:cNvSpPr txBox="1"/>
          <p:nvPr/>
        </p:nvSpPr>
        <p:spPr>
          <a:xfrm>
            <a:off x="551354" y="3255430"/>
            <a:ext cx="3175959" cy="2031325"/>
          </a:xfrm>
          <a:prstGeom prst="rect">
            <a:avLst/>
          </a:prstGeom>
          <a:noFill/>
        </p:spPr>
        <p:txBody>
          <a:bodyPr wrap="square" rtlCol="0">
            <a:spAutoFit/>
          </a:bodyPr>
          <a:lstStyle/>
          <a:p>
            <a:pPr algn="ctr"/>
            <a:r>
              <a:rPr lang="en-US" dirty="0">
                <a:solidFill>
                  <a:srgbClr val="00539B"/>
                </a:solidFill>
                <a:latin typeface="Calibri"/>
                <a:ea typeface="Segoe UI" panose="020B0502040204020203" pitchFamily="34" charset="0"/>
                <a:cs typeface="Segoe UI" panose="020B0502040204020203" pitchFamily="34" charset="0"/>
              </a:rPr>
              <a:t>The law also provides incentives for</a:t>
            </a:r>
            <a:r>
              <a:rPr lang="en-US" b="1" dirty="0">
                <a:solidFill>
                  <a:srgbClr val="00539B"/>
                </a:solidFill>
                <a:latin typeface="Calibri"/>
                <a:ea typeface="Segoe UI" panose="020B0502040204020203" pitchFamily="34" charset="0"/>
                <a:cs typeface="Segoe UI" panose="020B0502040204020203" pitchFamily="34" charset="0"/>
              </a:rPr>
              <a:t> participation in Alternative Payment Models</a:t>
            </a:r>
            <a:r>
              <a:rPr lang="en-US" dirty="0">
                <a:solidFill>
                  <a:srgbClr val="00539B"/>
                </a:solidFill>
                <a:latin typeface="Calibri"/>
                <a:ea typeface="Segoe UI" panose="020B0502040204020203" pitchFamily="34" charset="0"/>
                <a:cs typeface="Segoe UI" panose="020B0502040204020203" pitchFamily="34" charset="0"/>
              </a:rPr>
              <a:t> via the bonus payment for Qualifying APM Participants (QPs) and favorable scoring in MIPS for APM participants who are not QPs.</a:t>
            </a:r>
            <a:endParaRPr lang="en-US" dirty="0">
              <a:solidFill>
                <a:prstClr val="black"/>
              </a:solidFill>
              <a:latin typeface="Calibri"/>
            </a:endParaRP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23</a:t>
            </a:fld>
            <a:endParaRPr lang="en-US" dirty="0">
              <a:solidFill>
                <a:srgbClr val="FFFFFF">
                  <a:lumMod val="50000"/>
                </a:srgbClr>
              </a:solidFill>
            </a:endParaRPr>
          </a:p>
        </p:txBody>
      </p:sp>
    </p:spTree>
    <p:extLst>
      <p:ext uri="{BB962C8B-B14F-4D97-AF65-F5344CB8AC3E}">
        <p14:creationId xmlns:p14="http://schemas.microsoft.com/office/powerpoint/2010/main" val="2352785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859515-6042-4DBC-99E0-9F999718C03D}" type="slidenum">
              <a:rPr lang="en-US" smtClean="0"/>
              <a:t>24</a:t>
            </a:fld>
            <a:endParaRPr lang="en-US" dirty="0"/>
          </a:p>
        </p:txBody>
      </p:sp>
      <p:sp>
        <p:nvSpPr>
          <p:cNvPr id="3" name="Title 1"/>
          <p:cNvSpPr txBox="1">
            <a:spLocks/>
          </p:cNvSpPr>
          <p:nvPr/>
        </p:nvSpPr>
        <p:spPr>
          <a:xfrm>
            <a:off x="431722" y="4495800"/>
            <a:ext cx="7543800" cy="2449277"/>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First step to a fresh start</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We’re listening and help is available</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 better, smarter Medicare for healthier people</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Pay for what works to create a Medicare that is enduring</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Health information needs to be open, flexible, and user-centric</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itle 1"/>
          <p:cNvSpPr txBox="1">
            <a:spLocks/>
          </p:cNvSpPr>
          <p:nvPr/>
        </p:nvSpPr>
        <p:spPr>
          <a:xfrm>
            <a:off x="626430" y="188749"/>
            <a:ext cx="7772400" cy="1066800"/>
          </a:xfrm>
          <a:prstGeom prst="rect">
            <a:avLst/>
          </a:prstGeom>
          <a:solidFill>
            <a:schemeClr val="bg2">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Quality Payment Program</a:t>
            </a:r>
          </a:p>
        </p:txBody>
      </p:sp>
      <p:sp>
        <p:nvSpPr>
          <p:cNvPr id="6" name="Title 1"/>
          <p:cNvSpPr txBox="1">
            <a:spLocks/>
          </p:cNvSpPr>
          <p:nvPr/>
        </p:nvSpPr>
        <p:spPr>
          <a:xfrm>
            <a:off x="1809751" y="3352800"/>
            <a:ext cx="2286000" cy="1537499"/>
          </a:xfrm>
          <a:prstGeom prst="rect">
            <a:avLst/>
          </a:prstGeom>
          <a:solidFill>
            <a:srgbClr val="BCF0FA">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The Merit-based Incentive Payment System (MIPS)</a:t>
            </a:r>
          </a:p>
        </p:txBody>
      </p:sp>
      <p:sp>
        <p:nvSpPr>
          <p:cNvPr id="7" name="Title 1"/>
          <p:cNvSpPr txBox="1">
            <a:spLocks/>
          </p:cNvSpPr>
          <p:nvPr/>
        </p:nvSpPr>
        <p:spPr>
          <a:xfrm>
            <a:off x="4772265" y="3352800"/>
            <a:ext cx="2314335" cy="1537499"/>
          </a:xfrm>
          <a:prstGeom prst="rect">
            <a:avLst/>
          </a:prstGeom>
          <a:solidFill>
            <a:srgbClr val="BCF0FA">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Advanced Alternative Payment Models (APMs)</a:t>
            </a:r>
          </a:p>
        </p:txBody>
      </p:sp>
      <p:sp>
        <p:nvSpPr>
          <p:cNvPr id="8" name="TextBox 7"/>
          <p:cNvSpPr txBox="1"/>
          <p:nvPr/>
        </p:nvSpPr>
        <p:spPr>
          <a:xfrm>
            <a:off x="4040522" y="3745460"/>
            <a:ext cx="743431" cy="707886"/>
          </a:xfrm>
          <a:prstGeom prst="rect">
            <a:avLst/>
          </a:prstGeom>
          <a:noFill/>
        </p:spPr>
        <p:txBody>
          <a:bodyPr wrap="square" rtlCol="0">
            <a:spAutoFit/>
          </a:bodyPr>
          <a:lstStyle/>
          <a:p>
            <a:pPr algn="ctr"/>
            <a:r>
              <a:rPr lang="en-US" sz="20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r>
              <a:rPr lang="en-US" sz="20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or</a:t>
            </a:r>
            <a:endParaRPr lang="en-US" sz="16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7378440" y="1814314"/>
            <a:ext cx="276947" cy="9144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7837049" y="1810176"/>
            <a:ext cx="276947" cy="914400"/>
          </a:xfrm>
          <a:prstGeom prst="rect">
            <a:avLst/>
          </a:prstGeom>
        </p:spPr>
      </p:pic>
      <p:pic>
        <p:nvPicPr>
          <p:cNvPr id="11" name="Picture 10"/>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20705" r="58591"/>
          <a:stretch/>
        </p:blipFill>
        <p:spPr>
          <a:xfrm>
            <a:off x="7579548" y="1968014"/>
            <a:ext cx="276947" cy="914400"/>
          </a:xfrm>
          <a:prstGeom prst="rect">
            <a:avLst/>
          </a:prstGeom>
        </p:spPr>
      </p:pic>
      <p:pic>
        <p:nvPicPr>
          <p:cNvPr id="12" name="Picture 1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20705" r="58591"/>
          <a:stretch/>
        </p:blipFill>
        <p:spPr>
          <a:xfrm>
            <a:off x="7124318" y="1968014"/>
            <a:ext cx="276947" cy="914400"/>
          </a:xfrm>
          <a:prstGeom prst="rect">
            <a:avLst/>
          </a:prstGeom>
        </p:spPr>
      </p:pic>
      <p:sp>
        <p:nvSpPr>
          <p:cNvPr id="5" name="Rectangle 4"/>
          <p:cNvSpPr/>
          <p:nvPr/>
        </p:nvSpPr>
        <p:spPr>
          <a:xfrm>
            <a:off x="431722" y="1695196"/>
            <a:ext cx="6225273" cy="1477328"/>
          </a:xfrm>
          <a:prstGeom prst="rect">
            <a:avLst/>
          </a:prstGeom>
        </p:spPr>
        <p:txBody>
          <a:bodyPr wrap="square">
            <a:spAutoFit/>
          </a:bodyPr>
          <a:lstStyle/>
          <a:p>
            <a:pPr marL="742950" lvl="1" indent="-285750">
              <a:buFont typeface="Wingdings" panose="05000000000000000000"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Repeals</a:t>
            </a:r>
            <a:r>
              <a:rPr lang="en-US" dirty="0">
                <a:latin typeface="Segoe UI Light" panose="020B0502040204020203" pitchFamily="34" charset="0"/>
              </a:rPr>
              <a:t> the </a:t>
            </a:r>
            <a:r>
              <a:rPr lang="en-US" dirty="0">
                <a:latin typeface="Segoe UI Light" panose="020B0502040204020203" pitchFamily="34" charset="0"/>
                <a:ea typeface="Segoe UI" panose="020B0502040204020203" pitchFamily="34" charset="0"/>
                <a:cs typeface="Segoe UI" panose="020B0502040204020203" pitchFamily="34" charset="0"/>
              </a:rPr>
              <a:t>Sustainable Growth Rate (SGR) </a:t>
            </a:r>
            <a:r>
              <a:rPr lang="en-US" dirty="0">
                <a:latin typeface="Segoe UI Light" panose="020B0502040204020203" pitchFamily="34" charset="0"/>
              </a:rPr>
              <a:t>Formula</a:t>
            </a:r>
          </a:p>
          <a:p>
            <a:pPr marL="742950" lvl="1" indent="-285750">
              <a:buFont typeface="Wingdings" panose="05000000000000000000" pitchFamily="2" charset="2"/>
              <a:buChar char="ü"/>
            </a:pPr>
            <a:r>
              <a:rPr lang="en-US" b="1" dirty="0" smtClean="0">
                <a:latin typeface="Segoe UI" panose="020B0502040204020203" pitchFamily="34" charset="0"/>
                <a:ea typeface="Segoe UI" panose="020B0502040204020203" pitchFamily="34" charset="0"/>
                <a:cs typeface="Segoe UI" panose="020B0502040204020203" pitchFamily="34" charset="0"/>
              </a:rPr>
              <a:t>Streamlines</a:t>
            </a:r>
            <a:r>
              <a:rPr lang="en-US" dirty="0" smtClean="0">
                <a:latin typeface="Segoe UI Light" panose="020B0502040204020203" pitchFamily="34" charset="0"/>
              </a:rPr>
              <a:t> </a:t>
            </a:r>
            <a:r>
              <a:rPr lang="en-US" dirty="0">
                <a:latin typeface="Segoe UI Light" panose="020B0502040204020203" pitchFamily="34" charset="0"/>
              </a:rPr>
              <a:t>multiple quality reporting programs into </a:t>
            </a:r>
            <a:r>
              <a:rPr lang="en-US" dirty="0" smtClean="0">
                <a:latin typeface="Segoe UI Light" panose="020B0502040204020203" pitchFamily="34" charset="0"/>
              </a:rPr>
              <a:t>the new </a:t>
            </a:r>
            <a:r>
              <a:rPr lang="en-US" b="1" dirty="0" smtClean="0">
                <a:solidFill>
                  <a:srgbClr val="FF0000"/>
                </a:solidFill>
                <a:latin typeface="Segoe UI Light" panose="020B0502040204020203" pitchFamily="34" charset="0"/>
              </a:rPr>
              <a:t>Merit-based Incentive Payment System </a:t>
            </a:r>
            <a:r>
              <a:rPr lang="en-US" b="1" dirty="0">
                <a:solidFill>
                  <a:srgbClr val="FF0000"/>
                </a:solidFill>
                <a:latin typeface="Segoe UI Light" panose="020B0502040204020203" pitchFamily="34" charset="0"/>
              </a:rPr>
              <a:t>(MIPS)</a:t>
            </a:r>
          </a:p>
          <a:p>
            <a:pPr marL="742950" lvl="1" indent="-285750">
              <a:buFont typeface="Wingdings" panose="05000000000000000000" pitchFamily="2" charset="2"/>
              <a:buChar char="ü"/>
            </a:pPr>
            <a:r>
              <a:rPr lang="en-US" b="1" dirty="0">
                <a:latin typeface="Segoe UI" panose="020B0502040204020203" pitchFamily="34" charset="0"/>
                <a:ea typeface="Segoe UI" panose="020B0502040204020203" pitchFamily="34" charset="0"/>
                <a:cs typeface="Segoe UI" panose="020B0502040204020203" pitchFamily="34" charset="0"/>
              </a:rPr>
              <a:t>Provides incentive payments </a:t>
            </a:r>
            <a:r>
              <a:rPr lang="en-US" dirty="0">
                <a:latin typeface="Segoe UI Light" panose="020B0502040204020203" pitchFamily="34" charset="0"/>
              </a:rPr>
              <a:t>for participation in </a:t>
            </a:r>
            <a:r>
              <a:rPr lang="en-US" b="1" dirty="0">
                <a:latin typeface="Segoe UI" panose="020B0502040204020203" pitchFamily="34" charset="0"/>
                <a:ea typeface="Segoe UI" panose="020B0502040204020203" pitchFamily="34" charset="0"/>
                <a:cs typeface="Segoe UI" panose="020B0502040204020203" pitchFamily="34" charset="0"/>
              </a:rPr>
              <a:t>Advanced Alternative Payment Models (APMs)</a:t>
            </a:r>
          </a:p>
        </p:txBody>
      </p:sp>
    </p:spTree>
    <p:extLst>
      <p:ext uri="{BB962C8B-B14F-4D97-AF65-F5344CB8AC3E}">
        <p14:creationId xmlns:p14="http://schemas.microsoft.com/office/powerpoint/2010/main" val="2357910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557"/>
            <a:ext cx="8686800" cy="519112"/>
          </a:xfrm>
        </p:spPr>
        <p:txBody>
          <a:bodyPr>
            <a:normAutofit fontScale="90000"/>
          </a:bodyPr>
          <a:lstStyle/>
          <a:p>
            <a:pPr algn="ctr"/>
            <a:r>
              <a:rPr lang="en-US" dirty="0" smtClean="0">
                <a:latin typeface="+mj-lt"/>
              </a:rPr>
              <a:t>How will physicians and practitioners be scored under MIPS?</a:t>
            </a:r>
            <a:endParaRPr lang="en-US" dirty="0">
              <a:latin typeface="+mj-lt"/>
            </a:endParaRPr>
          </a:p>
        </p:txBody>
      </p:sp>
      <p:sp>
        <p:nvSpPr>
          <p:cNvPr id="5" name="TextBox 4"/>
          <p:cNvSpPr txBox="1"/>
          <p:nvPr/>
        </p:nvSpPr>
        <p:spPr>
          <a:xfrm>
            <a:off x="693312" y="1466850"/>
            <a:ext cx="7725613" cy="646331"/>
          </a:xfrm>
          <a:prstGeom prst="rect">
            <a:avLst/>
          </a:prstGeom>
          <a:noFill/>
        </p:spPr>
        <p:txBody>
          <a:bodyPr wrap="square" rtlCol="0">
            <a:spAutoFit/>
          </a:bodyPr>
          <a:lstStyle/>
          <a:p>
            <a:r>
              <a:rPr lang="en-US" dirty="0" smtClean="0">
                <a:latin typeface="+mj-lt"/>
                <a:ea typeface="Segoe UI" panose="020B0502040204020203" pitchFamily="34" charset="0"/>
                <a:cs typeface="Segoe UI" panose="020B0502040204020203" pitchFamily="34" charset="0"/>
              </a:rPr>
              <a:t>A single MIPS </a:t>
            </a:r>
            <a:r>
              <a:rPr lang="en-US" b="1" dirty="0" smtClean="0">
                <a:solidFill>
                  <a:schemeClr val="accent1">
                    <a:lumMod val="75000"/>
                  </a:schemeClr>
                </a:solidFill>
                <a:latin typeface="+mj-lt"/>
                <a:ea typeface="Segoe UI" panose="020B0502040204020203" pitchFamily="34" charset="0"/>
                <a:cs typeface="Segoe UI" panose="020B0502040204020203" pitchFamily="34" charset="0"/>
              </a:rPr>
              <a:t>composite performance score</a:t>
            </a:r>
            <a:r>
              <a:rPr lang="en-US" b="1" dirty="0" smtClean="0">
                <a:latin typeface="+mj-lt"/>
                <a:ea typeface="Segoe UI" panose="020B0502040204020203" pitchFamily="34" charset="0"/>
                <a:cs typeface="Segoe UI" panose="020B0502040204020203" pitchFamily="34" charset="0"/>
              </a:rPr>
              <a:t> </a:t>
            </a:r>
            <a:r>
              <a:rPr lang="en-US" dirty="0" smtClean="0">
                <a:latin typeface="+mj-lt"/>
                <a:ea typeface="Segoe UI" panose="020B0502040204020203" pitchFamily="34" charset="0"/>
                <a:cs typeface="Segoe UI" panose="020B0502040204020203" pitchFamily="34" charset="0"/>
              </a:rPr>
              <a:t>will factor in performance in </a:t>
            </a:r>
            <a:r>
              <a:rPr lang="en-US" b="1" dirty="0" smtClean="0">
                <a:latin typeface="+mj-lt"/>
                <a:ea typeface="Segoe UI" panose="020B0502040204020203" pitchFamily="34" charset="0"/>
                <a:cs typeface="Segoe UI" panose="020B0502040204020203" pitchFamily="34" charset="0"/>
              </a:rPr>
              <a:t>4 </a:t>
            </a:r>
            <a:r>
              <a:rPr lang="en-US" b="1" dirty="0" smtClean="0">
                <a:solidFill>
                  <a:schemeClr val="accent1">
                    <a:lumMod val="75000"/>
                  </a:schemeClr>
                </a:solidFill>
                <a:latin typeface="+mj-lt"/>
                <a:ea typeface="Segoe UI" panose="020B0502040204020203" pitchFamily="34" charset="0"/>
                <a:cs typeface="Segoe UI" panose="020B0502040204020203" pitchFamily="34" charset="0"/>
              </a:rPr>
              <a:t>weighted performance categories:</a:t>
            </a:r>
            <a:endParaRPr lang="en-US" b="1" dirty="0">
              <a:solidFill>
                <a:schemeClr val="accent1">
                  <a:lumMod val="75000"/>
                </a:schemeClr>
              </a:solidFill>
              <a:latin typeface="+mj-lt"/>
              <a:ea typeface="Segoe UI" panose="020B0502040204020203" pitchFamily="34" charset="0"/>
              <a:cs typeface="Segoe UI" panose="020B0502040204020203" pitchFamily="34" charset="0"/>
            </a:endParaRPr>
          </a:p>
        </p:txBody>
      </p:sp>
      <p:sp>
        <p:nvSpPr>
          <p:cNvPr id="9" name="Title 1"/>
          <p:cNvSpPr txBox="1">
            <a:spLocks/>
          </p:cNvSpPr>
          <p:nvPr/>
        </p:nvSpPr>
        <p:spPr>
          <a:xfrm>
            <a:off x="1403758" y="3933227"/>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ea typeface="Segoe UI" panose="020B0502040204020203" pitchFamily="34" charset="0"/>
                <a:cs typeface="Segoe UI" panose="020B0502040204020203" pitchFamily="34" charset="0"/>
              </a:rPr>
              <a:t>Quality</a:t>
            </a:r>
            <a:endParaRPr lang="en-US" sz="1600" b="1" dirty="0">
              <a:solidFill>
                <a:schemeClr val="tx2">
                  <a:lumMod val="75000"/>
                </a:schemeClr>
              </a:solidFill>
              <a:ea typeface="Segoe UI" panose="020B0502040204020203" pitchFamily="34" charset="0"/>
              <a:cs typeface="Segoe UI" panose="020B0502040204020203" pitchFamily="34" charset="0"/>
            </a:endParaRPr>
          </a:p>
        </p:txBody>
      </p:sp>
      <p:sp>
        <p:nvSpPr>
          <p:cNvPr id="10" name="Title 1"/>
          <p:cNvSpPr txBox="1">
            <a:spLocks/>
          </p:cNvSpPr>
          <p:nvPr/>
        </p:nvSpPr>
        <p:spPr>
          <a:xfrm>
            <a:off x="2945776" y="4026304"/>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ea typeface="Segoe UI" panose="020B0502040204020203" pitchFamily="34" charset="0"/>
                <a:cs typeface="Segoe UI" panose="020B0502040204020203" pitchFamily="34" charset="0"/>
              </a:rPr>
              <a:t>Resource use</a:t>
            </a:r>
            <a:endParaRPr lang="en-US" sz="1600" b="1" dirty="0">
              <a:solidFill>
                <a:schemeClr val="tx2">
                  <a:lumMod val="75000"/>
                </a:schemeClr>
              </a:solidFill>
              <a:ea typeface="Segoe UI" panose="020B0502040204020203" pitchFamily="34" charset="0"/>
              <a:cs typeface="Segoe UI" panose="020B0502040204020203" pitchFamily="34" charset="0"/>
            </a:endParaRPr>
          </a:p>
        </p:txBody>
      </p:sp>
      <p:sp>
        <p:nvSpPr>
          <p:cNvPr id="11" name="TextBox 10"/>
          <p:cNvSpPr txBox="1"/>
          <p:nvPr/>
        </p:nvSpPr>
        <p:spPr>
          <a:xfrm>
            <a:off x="6629400" y="2619087"/>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12" name="5-Point Star 11"/>
          <p:cNvSpPr/>
          <p:nvPr/>
        </p:nvSpPr>
        <p:spPr>
          <a:xfrm>
            <a:off x="1643499" y="2696362"/>
            <a:ext cx="90559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3236997" y="2948794"/>
            <a:ext cx="857956" cy="606049"/>
            <a:chOff x="3352800" y="3370576"/>
            <a:chExt cx="1179781" cy="768304"/>
          </a:xfrm>
        </p:grpSpPr>
        <p:sp>
          <p:nvSpPr>
            <p:cNvPr id="14" name="Rectangle 13"/>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16" name="TextBox 15"/>
          <p:cNvSpPr txBox="1"/>
          <p:nvPr/>
        </p:nvSpPr>
        <p:spPr>
          <a:xfrm>
            <a:off x="4900835" y="2696362"/>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17" name="Title 1"/>
          <p:cNvSpPr txBox="1">
            <a:spLocks/>
          </p:cNvSpPr>
          <p:nvPr/>
        </p:nvSpPr>
        <p:spPr>
          <a:xfrm>
            <a:off x="4315967" y="4146908"/>
            <a:ext cx="1907700"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ea typeface="Segoe UI" panose="020B0502040204020203" pitchFamily="34" charset="0"/>
                <a:cs typeface="Segoe UI" panose="020B0502040204020203" pitchFamily="34" charset="0"/>
              </a:rPr>
              <a:t>Clinical practice improvement activities</a:t>
            </a:r>
            <a:endParaRPr lang="en-US" sz="1600" b="1" dirty="0">
              <a:solidFill>
                <a:schemeClr val="tx2">
                  <a:lumMod val="75000"/>
                </a:schemeClr>
              </a:solidFill>
              <a:ea typeface="Segoe UI" panose="020B0502040204020203" pitchFamily="34" charset="0"/>
              <a:cs typeface="Segoe UI" panose="020B0502040204020203" pitchFamily="34" charset="0"/>
            </a:endParaRPr>
          </a:p>
        </p:txBody>
      </p:sp>
      <p:sp>
        <p:nvSpPr>
          <p:cNvPr id="18" name="Title 1"/>
          <p:cNvSpPr txBox="1">
            <a:spLocks/>
          </p:cNvSpPr>
          <p:nvPr/>
        </p:nvSpPr>
        <p:spPr>
          <a:xfrm>
            <a:off x="6326364" y="4141777"/>
            <a:ext cx="1730773"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ea typeface="Segoe UI" panose="020B0502040204020203" pitchFamily="34" charset="0"/>
                <a:cs typeface="Segoe UI" panose="020B0502040204020203" pitchFamily="34" charset="0"/>
              </a:rPr>
              <a:t>Advancing care information</a:t>
            </a:r>
            <a:endParaRPr lang="en-US" sz="1600" b="1" dirty="0">
              <a:solidFill>
                <a:schemeClr val="tx2">
                  <a:lumMod val="75000"/>
                </a:schemeClr>
              </a:solidFill>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25</a:t>
            </a:fld>
            <a:endParaRPr lang="en-US" dirty="0">
              <a:solidFill>
                <a:srgbClr val="FFFFFF">
                  <a:lumMod val="50000"/>
                </a:srgbClr>
              </a:solidFill>
            </a:endParaRPr>
          </a:p>
        </p:txBody>
      </p:sp>
    </p:spTree>
    <p:extLst>
      <p:ext uri="{BB962C8B-B14F-4D97-AF65-F5344CB8AC3E}">
        <p14:creationId xmlns:p14="http://schemas.microsoft.com/office/powerpoint/2010/main" val="387714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6" y="421200"/>
            <a:ext cx="8686800" cy="519112"/>
          </a:xfrm>
        </p:spPr>
        <p:txBody>
          <a:bodyPr/>
          <a:lstStyle/>
          <a:p>
            <a:pPr algn="ctr"/>
            <a:r>
              <a:rPr lang="en-US" sz="2800" dirty="0" smtClean="0">
                <a:latin typeface="+mj-lt"/>
              </a:rPr>
              <a:t>Alternative Payment Models (APMs)</a:t>
            </a:r>
            <a:endParaRPr lang="en-US" sz="2800" dirty="0">
              <a:latin typeface="+mj-lt"/>
            </a:endParaRPr>
          </a:p>
        </p:txBody>
      </p:sp>
      <p:sp>
        <p:nvSpPr>
          <p:cNvPr id="20" name="Title 1"/>
          <p:cNvSpPr txBox="1">
            <a:spLocks/>
          </p:cNvSpPr>
          <p:nvPr/>
        </p:nvSpPr>
        <p:spPr>
          <a:xfrm>
            <a:off x="2971800" y="2290098"/>
            <a:ext cx="4335887" cy="2662901"/>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5938" indent="-396875" algn="l">
              <a:spcAft>
                <a:spcPts val="600"/>
              </a:spcAft>
              <a:buFont typeface="Wingdings" panose="05000000000000000000" pitchFamily="2" charset="2"/>
              <a:buChar char="ü"/>
            </a:pPr>
            <a:endParaRPr lang="en-US" sz="1600" b="1" dirty="0" smtClean="0">
              <a:solidFill>
                <a:srgbClr val="1F497D">
                  <a:lumMod val="75000"/>
                </a:srgbClr>
              </a:solidFill>
              <a:latin typeface="+mn-lt"/>
              <a:ea typeface="Segoe UI" panose="020B0502040204020203" pitchFamily="34" charset="0"/>
              <a:cs typeface="Segoe UI" panose="020B0502040204020203" pitchFamily="34" charset="0"/>
            </a:endParaRPr>
          </a:p>
          <a:p>
            <a:pPr marL="515938" indent="-396875" algn="l">
              <a:spcAft>
                <a:spcPts val="600"/>
              </a:spcAft>
              <a:buFont typeface="Wingdings" panose="05000000000000000000" pitchFamily="2" charset="2"/>
              <a:buChar char="ü"/>
            </a:pPr>
            <a:r>
              <a:rPr lang="en-US" sz="1600" b="1" dirty="0" smtClean="0">
                <a:solidFill>
                  <a:srgbClr val="1F497D">
                    <a:lumMod val="75000"/>
                  </a:srgbClr>
                </a:solidFill>
                <a:latin typeface="+mn-lt"/>
                <a:ea typeface="Segoe UI" panose="020B0502040204020203" pitchFamily="34" charset="0"/>
                <a:cs typeface="Segoe UI" panose="020B0502040204020203" pitchFamily="34" charset="0"/>
              </a:rPr>
              <a:t>MSSP </a:t>
            </a:r>
            <a:r>
              <a:rPr lang="en-US" sz="1600" dirty="0" smtClean="0">
                <a:solidFill>
                  <a:srgbClr val="1F497D">
                    <a:lumMod val="75000"/>
                  </a:srgbClr>
                </a:solidFill>
                <a:latin typeface="+mn-lt"/>
                <a:ea typeface="Segoe UI" panose="020B0502040204020203" pitchFamily="34" charset="0"/>
                <a:cs typeface="Segoe UI" panose="020B0502040204020203" pitchFamily="34" charset="0"/>
              </a:rPr>
              <a:t>(Medicare Shared Savings Program)</a:t>
            </a:r>
          </a:p>
          <a:p>
            <a:pPr marL="515938" indent="-396875" algn="l">
              <a:spcAft>
                <a:spcPts val="600"/>
              </a:spcAft>
              <a:buFont typeface="Wingdings" panose="05000000000000000000" pitchFamily="2" charset="2"/>
              <a:buChar char="ü"/>
            </a:pPr>
            <a:r>
              <a:rPr lang="en-US" sz="1600" b="1" dirty="0" smtClean="0">
                <a:solidFill>
                  <a:srgbClr val="1F497D">
                    <a:lumMod val="75000"/>
                  </a:srgbClr>
                </a:solidFill>
                <a:latin typeface="+mn-lt"/>
                <a:ea typeface="Segoe UI" panose="020B0502040204020203" pitchFamily="34" charset="0"/>
                <a:cs typeface="Segoe UI" panose="020B0502040204020203" pitchFamily="34" charset="0"/>
              </a:rPr>
              <a:t>Demonstration </a:t>
            </a:r>
            <a:r>
              <a:rPr lang="en-US" sz="1600" dirty="0" smtClean="0">
                <a:solidFill>
                  <a:srgbClr val="1F497D">
                    <a:lumMod val="75000"/>
                  </a:srgbClr>
                </a:solidFill>
                <a:latin typeface="+mn-lt"/>
                <a:ea typeface="Segoe UI" panose="020B0502040204020203" pitchFamily="34" charset="0"/>
                <a:cs typeface="Segoe UI" panose="020B0502040204020203" pitchFamily="34" charset="0"/>
              </a:rPr>
              <a:t>under the Health Care Quality Demonstration Program</a:t>
            </a:r>
          </a:p>
          <a:p>
            <a:pPr marL="515938" indent="-396875" algn="l">
              <a:buFont typeface="Wingdings" panose="05000000000000000000" pitchFamily="2" charset="2"/>
              <a:buChar char="ü"/>
            </a:pPr>
            <a:r>
              <a:rPr lang="en-US" sz="1600" b="1" dirty="0" smtClean="0">
                <a:solidFill>
                  <a:srgbClr val="1F497D">
                    <a:lumMod val="75000"/>
                  </a:srgbClr>
                </a:solidFill>
                <a:latin typeface="+mn-lt"/>
                <a:ea typeface="Segoe UI" panose="020B0502040204020203" pitchFamily="34" charset="0"/>
                <a:cs typeface="Segoe UI" panose="020B0502040204020203" pitchFamily="34" charset="0"/>
              </a:rPr>
              <a:t>Demonstration </a:t>
            </a:r>
            <a:r>
              <a:rPr lang="en-US" sz="1600" dirty="0" smtClean="0">
                <a:solidFill>
                  <a:srgbClr val="1F497D">
                    <a:lumMod val="75000"/>
                  </a:srgbClr>
                </a:solidFill>
                <a:latin typeface="+mn-lt"/>
                <a:ea typeface="Segoe UI" panose="020B0502040204020203" pitchFamily="34" charset="0"/>
                <a:cs typeface="Segoe UI" panose="020B0502040204020203" pitchFamily="34" charset="0"/>
              </a:rPr>
              <a:t>required by Federal Law</a:t>
            </a:r>
          </a:p>
          <a:p>
            <a:pPr marL="515938" indent="-396875" algn="l">
              <a:buFont typeface="Wingdings" panose="05000000000000000000" pitchFamily="2" charset="2"/>
              <a:buChar char="ü"/>
            </a:pPr>
            <a:r>
              <a:rPr lang="en-US" sz="1600" b="1" dirty="0" smtClean="0">
                <a:solidFill>
                  <a:srgbClr val="1F497D">
                    <a:lumMod val="75000"/>
                  </a:srgbClr>
                </a:solidFill>
                <a:ea typeface="Segoe UI" panose="020B0502040204020203" pitchFamily="34" charset="0"/>
                <a:cs typeface="Segoe UI" panose="020B0502040204020203" pitchFamily="34" charset="0"/>
              </a:rPr>
              <a:t>CMS </a:t>
            </a:r>
            <a:r>
              <a:rPr lang="en-US" sz="1600" b="1" dirty="0">
                <a:solidFill>
                  <a:srgbClr val="1F497D">
                    <a:lumMod val="75000"/>
                  </a:srgbClr>
                </a:solidFill>
                <a:ea typeface="Segoe UI" panose="020B0502040204020203" pitchFamily="34" charset="0"/>
                <a:cs typeface="Segoe UI" panose="020B0502040204020203" pitchFamily="34" charset="0"/>
              </a:rPr>
              <a:t>Innovation Center model </a:t>
            </a:r>
            <a:r>
              <a:rPr lang="en-US" sz="1600" dirty="0">
                <a:solidFill>
                  <a:srgbClr val="1F497D">
                    <a:lumMod val="75000"/>
                  </a:srgbClr>
                </a:solidFill>
                <a:ea typeface="Segoe UI" panose="020B0502040204020203" pitchFamily="34" charset="0"/>
                <a:cs typeface="Segoe UI" panose="020B0502040204020203" pitchFamily="34" charset="0"/>
              </a:rPr>
              <a:t>(under section 1115A, other than a Health Care Innovation Award)</a:t>
            </a:r>
          </a:p>
          <a:p>
            <a:pPr marL="515938" indent="-396875" algn="l">
              <a:buFont typeface="Wingdings" panose="05000000000000000000" pitchFamily="2" charset="2"/>
              <a:buChar char="ü"/>
            </a:pPr>
            <a:endParaRPr lang="en-US" sz="1600" b="1" dirty="0" smtClean="0">
              <a:solidFill>
                <a:srgbClr val="1F497D">
                  <a:lumMod val="75000"/>
                </a:srgbClr>
              </a:solidFill>
              <a:latin typeface="+mn-lt"/>
              <a:ea typeface="Segoe UI" panose="020B0502040204020203" pitchFamily="34" charset="0"/>
              <a:cs typeface="Segoe UI" panose="020B0502040204020203" pitchFamily="34" charset="0"/>
            </a:endParaRPr>
          </a:p>
        </p:txBody>
      </p:sp>
      <p:sp>
        <p:nvSpPr>
          <p:cNvPr id="21" name="TextBox 20"/>
          <p:cNvSpPr txBox="1"/>
          <p:nvPr/>
        </p:nvSpPr>
        <p:spPr>
          <a:xfrm>
            <a:off x="1066800" y="2913091"/>
            <a:ext cx="1351120" cy="1200329"/>
          </a:xfrm>
          <a:prstGeom prst="rect">
            <a:avLst/>
          </a:prstGeom>
          <a:noFill/>
        </p:spPr>
        <p:txBody>
          <a:bodyPr wrap="square" rtlCol="0">
            <a:spAutoFit/>
          </a:bodyPr>
          <a:lstStyle/>
          <a:p>
            <a:pPr algn="ctr"/>
            <a:r>
              <a:rPr lang="en-US" b="1" dirty="0" smtClean="0">
                <a:solidFill>
                  <a:srgbClr val="0070C0"/>
                </a:solidFill>
                <a:latin typeface="+mj-lt"/>
                <a:ea typeface="Segoe UI" panose="020B0502040204020203" pitchFamily="34" charset="0"/>
                <a:cs typeface="Segoe UI" panose="020B0502040204020203" pitchFamily="34" charset="0"/>
              </a:rPr>
              <a:t>According to MACRA law, APMs include:</a:t>
            </a:r>
            <a:endParaRPr lang="en-US" b="1" dirty="0">
              <a:solidFill>
                <a:srgbClr val="0070C0"/>
              </a:solidFill>
              <a:latin typeface="+mj-lt"/>
              <a:ea typeface="Segoe UI" panose="020B0502040204020203" pitchFamily="34" charset="0"/>
              <a:cs typeface="Segoe UI" panose="020B0502040204020203" pitchFamily="34" charset="0"/>
            </a:endParaRPr>
          </a:p>
        </p:txBody>
      </p:sp>
      <p:sp>
        <p:nvSpPr>
          <p:cNvPr id="22" name="Left Brace 21"/>
          <p:cNvSpPr/>
          <p:nvPr/>
        </p:nvSpPr>
        <p:spPr>
          <a:xfrm>
            <a:off x="2410993" y="2164534"/>
            <a:ext cx="698692" cy="289560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3" name="TextBox 22"/>
          <p:cNvSpPr txBox="1"/>
          <p:nvPr/>
        </p:nvSpPr>
        <p:spPr>
          <a:xfrm>
            <a:off x="663844" y="1292040"/>
            <a:ext cx="7841088" cy="646331"/>
          </a:xfrm>
          <a:prstGeom prst="rect">
            <a:avLst/>
          </a:prstGeom>
          <a:noFill/>
        </p:spPr>
        <p:txBody>
          <a:bodyPr wrap="square" rtlCol="0">
            <a:spAutoFit/>
          </a:bodyPr>
          <a:lstStyle/>
          <a:p>
            <a:r>
              <a:rPr lang="en-US" dirty="0">
                <a:solidFill>
                  <a:prstClr val="black"/>
                </a:solidFill>
                <a:latin typeface="+mn-lt"/>
                <a:ea typeface="Segoe UI" panose="020B0502040204020203" pitchFamily="34" charset="0"/>
                <a:cs typeface="Segoe UI" panose="020B0502040204020203" pitchFamily="34" charset="0"/>
              </a:rPr>
              <a:t>APMs are </a:t>
            </a:r>
            <a:r>
              <a:rPr lang="en-US" b="1" dirty="0">
                <a:solidFill>
                  <a:schemeClr val="accent1">
                    <a:lumMod val="75000"/>
                  </a:schemeClr>
                </a:solidFill>
                <a:latin typeface="+mn-lt"/>
                <a:ea typeface="Segoe UI" panose="020B0502040204020203" pitchFamily="34" charset="0"/>
                <a:cs typeface="Segoe UI" panose="020B0502040204020203" pitchFamily="34" charset="0"/>
              </a:rPr>
              <a:t>new approaches to paying </a:t>
            </a:r>
            <a:r>
              <a:rPr lang="en-US" dirty="0">
                <a:solidFill>
                  <a:prstClr val="black"/>
                </a:solidFill>
                <a:latin typeface="+mn-lt"/>
                <a:ea typeface="Segoe UI" panose="020B0502040204020203" pitchFamily="34" charset="0"/>
                <a:cs typeface="Segoe UI" panose="020B0502040204020203" pitchFamily="34" charset="0"/>
              </a:rPr>
              <a:t>for medical care through Medicare that </a:t>
            </a:r>
            <a:r>
              <a:rPr lang="en-US" b="1" dirty="0">
                <a:solidFill>
                  <a:schemeClr val="accent1">
                    <a:lumMod val="75000"/>
                  </a:schemeClr>
                </a:solidFill>
                <a:latin typeface="+mn-lt"/>
                <a:ea typeface="Segoe UI" panose="020B0502040204020203" pitchFamily="34" charset="0"/>
                <a:cs typeface="Segoe UI" panose="020B0502040204020203" pitchFamily="34" charset="0"/>
              </a:rPr>
              <a:t>incentivize quality and value</a:t>
            </a:r>
            <a:r>
              <a:rPr lang="en-US" b="1" dirty="0" smtClean="0">
                <a:solidFill>
                  <a:schemeClr val="accent1">
                    <a:lumMod val="75000"/>
                  </a:schemeClr>
                </a:solidFill>
                <a:latin typeface="+mn-lt"/>
                <a:ea typeface="Segoe UI" panose="020B0502040204020203" pitchFamily="34" charset="0"/>
                <a:cs typeface="Segoe UI" panose="020B0502040204020203" pitchFamily="34" charset="0"/>
              </a:rPr>
              <a:t>. </a:t>
            </a:r>
          </a:p>
        </p:txBody>
      </p:sp>
      <p:sp>
        <p:nvSpPr>
          <p:cNvPr id="24" name="Rectangle 23"/>
          <p:cNvSpPr/>
          <p:nvPr/>
        </p:nvSpPr>
        <p:spPr>
          <a:xfrm>
            <a:off x="663844" y="5185201"/>
            <a:ext cx="7841088" cy="923330"/>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latin typeface="+mn-lt"/>
                <a:ea typeface="Segoe UI" panose="020B0502040204020203" pitchFamily="34" charset="0"/>
                <a:cs typeface="Segoe UI" panose="020B0502040204020203" pitchFamily="34" charset="0"/>
              </a:rPr>
              <a:t>MACRA </a:t>
            </a:r>
            <a:r>
              <a:rPr lang="en-US" b="1" dirty="0">
                <a:solidFill>
                  <a:schemeClr val="accent1">
                    <a:lumMod val="75000"/>
                  </a:schemeClr>
                </a:solidFill>
                <a:latin typeface="+mn-lt"/>
                <a:ea typeface="Segoe UI" panose="020B0502040204020203" pitchFamily="34" charset="0"/>
                <a:cs typeface="Segoe UI" panose="020B0502040204020203" pitchFamily="34" charset="0"/>
              </a:rPr>
              <a:t>does not change how any particular APM </a:t>
            </a:r>
            <a:r>
              <a:rPr lang="en-US" b="1" dirty="0" smtClean="0">
                <a:solidFill>
                  <a:schemeClr val="accent1">
                    <a:lumMod val="75000"/>
                  </a:schemeClr>
                </a:solidFill>
                <a:latin typeface="+mn-lt"/>
                <a:ea typeface="Segoe UI" panose="020B0502040204020203" pitchFamily="34" charset="0"/>
                <a:cs typeface="Segoe UI" panose="020B0502040204020203" pitchFamily="34" charset="0"/>
              </a:rPr>
              <a:t>rewards </a:t>
            </a:r>
            <a:r>
              <a:rPr lang="en-US" b="1" dirty="0">
                <a:solidFill>
                  <a:schemeClr val="accent1">
                    <a:lumMod val="75000"/>
                  </a:schemeClr>
                </a:solidFill>
                <a:latin typeface="+mn-lt"/>
                <a:ea typeface="Segoe UI" panose="020B0502040204020203" pitchFamily="34" charset="0"/>
                <a:cs typeface="Segoe UI" panose="020B0502040204020203" pitchFamily="34" charset="0"/>
              </a:rPr>
              <a:t>value</a:t>
            </a:r>
            <a:r>
              <a:rPr lang="en-US" dirty="0" smtClean="0">
                <a:solidFill>
                  <a:prstClr val="black"/>
                </a:solidFill>
                <a:latin typeface="+mn-lt"/>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en-US" dirty="0" smtClean="0">
                <a:solidFill>
                  <a:prstClr val="black"/>
                </a:solidFill>
                <a:latin typeface="+mn-lt"/>
                <a:ea typeface="Segoe UI" panose="020B0502040204020203" pitchFamily="34" charset="0"/>
                <a:cs typeface="Segoe UI" panose="020B0502040204020203" pitchFamily="34" charset="0"/>
              </a:rPr>
              <a:t>APM participants who are not “QPs” will receive </a:t>
            </a:r>
            <a:r>
              <a:rPr lang="en-US" b="1" dirty="0" smtClean="0">
                <a:solidFill>
                  <a:schemeClr val="accent1">
                    <a:lumMod val="75000"/>
                  </a:schemeClr>
                </a:solidFill>
                <a:latin typeface="+mn-lt"/>
                <a:ea typeface="Segoe UI" panose="020B0502040204020203" pitchFamily="34" charset="0"/>
                <a:cs typeface="Segoe UI" panose="020B0502040204020203" pitchFamily="34" charset="0"/>
              </a:rPr>
              <a:t>favorable scoring under MIPS</a:t>
            </a:r>
            <a:r>
              <a:rPr lang="en-US" dirty="0" smtClean="0">
                <a:solidFill>
                  <a:prstClr val="black"/>
                </a:solidFill>
                <a:latin typeface="+mn-lt"/>
                <a:ea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en-US" dirty="0" smtClean="0">
                <a:solidFill>
                  <a:prstClr val="black"/>
                </a:solidFill>
                <a:latin typeface="+mn-lt"/>
                <a:ea typeface="Segoe UI" panose="020B0502040204020203" pitchFamily="34" charset="0"/>
                <a:cs typeface="Segoe UI" panose="020B0502040204020203" pitchFamily="34" charset="0"/>
              </a:rPr>
              <a:t>Only </a:t>
            </a:r>
            <a:r>
              <a:rPr lang="en-US" b="1" dirty="0" smtClean="0">
                <a:solidFill>
                  <a:schemeClr val="accent1">
                    <a:lumMod val="75000"/>
                  </a:schemeClr>
                </a:solidFill>
                <a:latin typeface="+mn-lt"/>
                <a:ea typeface="Segoe UI" panose="020B0502040204020203" pitchFamily="34" charset="0"/>
                <a:cs typeface="Segoe UI" panose="020B0502040204020203" pitchFamily="34" charset="0"/>
              </a:rPr>
              <a:t>some</a:t>
            </a:r>
            <a:r>
              <a:rPr lang="en-US" dirty="0" smtClean="0">
                <a:solidFill>
                  <a:prstClr val="black"/>
                </a:solidFill>
                <a:latin typeface="+mn-lt"/>
                <a:ea typeface="Segoe UI" panose="020B0502040204020203" pitchFamily="34" charset="0"/>
                <a:cs typeface="Segoe UI" panose="020B0502040204020203" pitchFamily="34" charset="0"/>
              </a:rPr>
              <a:t> of these APMs will be </a:t>
            </a:r>
            <a:r>
              <a:rPr lang="en-US" b="1" dirty="0" smtClean="0">
                <a:solidFill>
                  <a:schemeClr val="accent1">
                    <a:lumMod val="75000"/>
                  </a:schemeClr>
                </a:solidFill>
                <a:latin typeface="+mn-lt"/>
                <a:ea typeface="Segoe UI" panose="020B0502040204020203" pitchFamily="34" charset="0"/>
                <a:cs typeface="Segoe UI" panose="020B0502040204020203" pitchFamily="34" charset="0"/>
              </a:rPr>
              <a:t>eligible</a:t>
            </a:r>
            <a:r>
              <a:rPr lang="en-US" dirty="0" smtClean="0">
                <a:solidFill>
                  <a:schemeClr val="accent1">
                    <a:lumMod val="75000"/>
                  </a:schemeClr>
                </a:solidFill>
                <a:latin typeface="+mn-lt"/>
                <a:ea typeface="Segoe UI" panose="020B0502040204020203" pitchFamily="34" charset="0"/>
                <a:cs typeface="Segoe UI" panose="020B0502040204020203" pitchFamily="34" charset="0"/>
              </a:rPr>
              <a:t> </a:t>
            </a:r>
            <a:r>
              <a:rPr lang="en-US" dirty="0" smtClean="0">
                <a:solidFill>
                  <a:prstClr val="black"/>
                </a:solidFill>
                <a:latin typeface="+mn-lt"/>
                <a:ea typeface="Segoe UI" panose="020B0502040204020203" pitchFamily="34" charset="0"/>
                <a:cs typeface="Segoe UI" panose="020B0502040204020203" pitchFamily="34" charset="0"/>
              </a:rPr>
              <a:t>APMs.</a:t>
            </a:r>
          </a:p>
        </p:txBody>
      </p:sp>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26</a:t>
            </a:fld>
            <a:endParaRPr lang="en-US" dirty="0">
              <a:solidFill>
                <a:srgbClr val="FFFFFF">
                  <a:lumMod val="50000"/>
                </a:srgbClr>
              </a:solidFill>
            </a:endParaRPr>
          </a:p>
        </p:txBody>
      </p:sp>
    </p:spTree>
    <p:extLst>
      <p:ext uri="{BB962C8B-B14F-4D97-AF65-F5344CB8AC3E}">
        <p14:creationId xmlns:p14="http://schemas.microsoft.com/office/powerpoint/2010/main" val="42100395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752"/>
            <a:ext cx="8686800" cy="519112"/>
          </a:xfrm>
        </p:spPr>
        <p:txBody>
          <a:bodyPr>
            <a:normAutofit fontScale="90000"/>
          </a:bodyPr>
          <a:lstStyle/>
          <a:p>
            <a:r>
              <a:rPr lang="en-US" dirty="0" smtClean="0"/>
              <a:t>Health </a:t>
            </a:r>
            <a:r>
              <a:rPr lang="en-US" dirty="0"/>
              <a:t>Care Payment Learning and Action Network </a:t>
            </a:r>
            <a:r>
              <a:rPr lang="en-US" dirty="0" smtClean="0"/>
              <a:t>is actively engaging the healthcare community</a:t>
            </a:r>
            <a:endParaRPr lang="en-US" dirty="0"/>
          </a:p>
        </p:txBody>
      </p:sp>
      <p:sp>
        <p:nvSpPr>
          <p:cNvPr id="3" name="Text Placeholder 2"/>
          <p:cNvSpPr>
            <a:spLocks noGrp="1"/>
          </p:cNvSpPr>
          <p:nvPr>
            <p:ph type="body" sz="quarter" idx="4294967295"/>
          </p:nvPr>
        </p:nvSpPr>
        <p:spPr>
          <a:xfrm>
            <a:off x="-152400" y="1626081"/>
            <a:ext cx="9144000" cy="5211137"/>
          </a:xfrm>
          <a:prstGeom prst="rect">
            <a:avLst/>
          </a:prstGeom>
        </p:spPr>
        <p:txBody>
          <a:bodyPr/>
          <a:lstStyle/>
          <a:p>
            <a:pPr marL="0" indent="0">
              <a:buNone/>
            </a:pPr>
            <a:r>
              <a:rPr lang="en-US" sz="2000" b="1" dirty="0" smtClean="0">
                <a:solidFill>
                  <a:schemeClr val="accent1">
                    <a:lumMod val="75000"/>
                  </a:schemeClr>
                </a:solidFill>
                <a:latin typeface="+mn-lt"/>
              </a:rPr>
              <a:t>	 75+ organizations </a:t>
            </a:r>
            <a:r>
              <a:rPr lang="en-US" sz="1800" dirty="0" smtClean="0">
                <a:latin typeface="+mn-lt"/>
              </a:rPr>
              <a:t>have committed support, including </a:t>
            </a:r>
            <a:r>
              <a:rPr lang="en-US" sz="1800" dirty="0">
                <a:latin typeface="+mn-lt"/>
              </a:rPr>
              <a:t>AARP, </a:t>
            </a:r>
            <a:r>
              <a:rPr lang="en-US" sz="1800" dirty="0" smtClean="0">
                <a:latin typeface="+mn-lt"/>
              </a:rPr>
              <a:t>Anthem, 	Humana, National Partnership for Women &amp; Families, </a:t>
            </a:r>
            <a:r>
              <a:rPr lang="en-US" sz="1800" dirty="0">
                <a:latin typeface="+mn-lt"/>
              </a:rPr>
              <a:t>Partners </a:t>
            </a:r>
            <a:r>
              <a:rPr lang="en-US" sz="1800" dirty="0" smtClean="0">
                <a:latin typeface="+mn-lt"/>
              </a:rPr>
              <a:t>	Healthcare, Rite Aid, Walgreens, Walmart, States of MA and NY, and many 	others including </a:t>
            </a:r>
            <a:r>
              <a:rPr lang="en-US" sz="2000" b="1" dirty="0" smtClean="0">
                <a:solidFill>
                  <a:schemeClr val="accent1">
                    <a:lumMod val="75000"/>
                  </a:schemeClr>
                </a:solidFill>
                <a:latin typeface="+mn-lt"/>
              </a:rPr>
              <a:t>8 of the </a:t>
            </a:r>
            <a:r>
              <a:rPr lang="en-US" sz="2000" b="1" dirty="0">
                <a:solidFill>
                  <a:schemeClr val="accent1">
                    <a:lumMod val="75000"/>
                  </a:schemeClr>
                </a:solidFill>
                <a:latin typeface="+mn-lt"/>
              </a:rPr>
              <a:t>10 largest payers</a:t>
            </a:r>
            <a:r>
              <a:rPr lang="en-US" sz="2000" dirty="0">
                <a:solidFill>
                  <a:schemeClr val="accent1">
                    <a:lumMod val="75000"/>
                  </a:schemeClr>
                </a:solidFill>
                <a:latin typeface="+mn-lt"/>
              </a:rPr>
              <a:t> </a:t>
            </a:r>
            <a:r>
              <a:rPr lang="en-US" sz="1800" dirty="0">
                <a:latin typeface="+mn-lt"/>
              </a:rPr>
              <a:t>based on national market </a:t>
            </a:r>
            <a:r>
              <a:rPr lang="en-US" sz="1800" dirty="0" smtClean="0">
                <a:latin typeface="+mn-lt"/>
              </a:rPr>
              <a:t>	share.</a:t>
            </a:r>
            <a:r>
              <a:rPr lang="en-US" sz="1800" b="1" dirty="0" smtClean="0">
                <a:solidFill>
                  <a:schemeClr val="accent1">
                    <a:lumMod val="75000"/>
                  </a:schemeClr>
                </a:solidFill>
              </a:rPr>
              <a:t> </a:t>
            </a:r>
          </a:p>
          <a:p>
            <a:pPr marL="0" indent="0">
              <a:buNone/>
            </a:pPr>
            <a:endParaRPr lang="en-US" sz="1800" dirty="0">
              <a:solidFill>
                <a:schemeClr val="accent1">
                  <a:lumMod val="75000"/>
                </a:schemeClr>
              </a:solidFill>
            </a:endParaRPr>
          </a:p>
          <a:p>
            <a:pPr marL="0" indent="0">
              <a:buNone/>
            </a:pPr>
            <a:endParaRPr lang="en-US" sz="1800" b="1" dirty="0" smtClean="0">
              <a:solidFill>
                <a:schemeClr val="accent1">
                  <a:lumMod val="75000"/>
                </a:schemeClr>
              </a:solidFill>
            </a:endParaRPr>
          </a:p>
          <a:p>
            <a:pPr marL="0" indent="0">
              <a:buNone/>
            </a:pPr>
            <a:endParaRPr lang="en-US" sz="1800" dirty="0">
              <a:solidFill>
                <a:schemeClr val="accent1">
                  <a:lumMod val="75000"/>
                </a:schemeClr>
              </a:solidFill>
              <a:latin typeface="+mn-lt"/>
            </a:endParaRPr>
          </a:p>
          <a:p>
            <a:pPr marL="0" indent="0">
              <a:buNone/>
            </a:pPr>
            <a:endParaRPr lang="en-US" sz="1800" dirty="0" smtClean="0">
              <a:solidFill>
                <a:schemeClr val="accent1">
                  <a:lumMod val="75000"/>
                </a:schemeClr>
              </a:solidFill>
              <a:latin typeface="+mn-lt"/>
            </a:endParaRPr>
          </a:p>
          <a:p>
            <a:pPr marL="0" indent="0">
              <a:buNone/>
            </a:pPr>
            <a:endParaRPr lang="en-US" sz="1800" dirty="0" smtClean="0">
              <a:latin typeface="+mn-lt"/>
            </a:endParaRPr>
          </a:p>
        </p:txBody>
      </p:sp>
      <p:sp>
        <p:nvSpPr>
          <p:cNvPr id="6" name="TextBox 5"/>
          <p:cNvSpPr txBox="1"/>
          <p:nvPr/>
        </p:nvSpPr>
        <p:spPr>
          <a:xfrm>
            <a:off x="4297742" y="3463536"/>
            <a:ext cx="5150926" cy="646331"/>
          </a:xfrm>
          <a:prstGeom prst="rect">
            <a:avLst/>
          </a:prstGeom>
          <a:noFill/>
        </p:spPr>
        <p:txBody>
          <a:bodyPr wrap="square" rtlCol="0">
            <a:spAutoFit/>
          </a:bodyPr>
          <a:lstStyle/>
          <a:p>
            <a:pPr marL="0" indent="0">
              <a:buNone/>
            </a:pPr>
            <a:r>
              <a:rPr lang="en-US" sz="3600" b="1" dirty="0" smtClean="0">
                <a:solidFill>
                  <a:schemeClr val="accent1">
                    <a:lumMod val="75000"/>
                  </a:schemeClr>
                </a:solidFill>
              </a:rPr>
              <a:t>6,000  </a:t>
            </a:r>
            <a:r>
              <a:rPr lang="en-US" dirty="0" smtClean="0"/>
              <a:t>   </a:t>
            </a:r>
            <a:r>
              <a:rPr lang="en-US" sz="2000" dirty="0" smtClean="0"/>
              <a:t>registered participants</a:t>
            </a:r>
            <a:endParaRPr lang="en-US" sz="2000" dirty="0"/>
          </a:p>
        </p:txBody>
      </p:sp>
      <p:sp>
        <p:nvSpPr>
          <p:cNvPr id="7" name="TextBox 6"/>
          <p:cNvSpPr txBox="1"/>
          <p:nvPr/>
        </p:nvSpPr>
        <p:spPr>
          <a:xfrm>
            <a:off x="3623545" y="3340426"/>
            <a:ext cx="592714" cy="769441"/>
          </a:xfrm>
          <a:prstGeom prst="rect">
            <a:avLst/>
          </a:prstGeom>
          <a:noFill/>
        </p:spPr>
        <p:txBody>
          <a:bodyPr wrap="square" rtlCol="0">
            <a:spAutoFit/>
          </a:bodyPr>
          <a:lstStyle/>
          <a:p>
            <a:pPr marL="0" indent="0" algn="ctr">
              <a:buNone/>
            </a:pPr>
            <a:r>
              <a:rPr lang="en-US" sz="4400" b="1" dirty="0" smtClean="0">
                <a:solidFill>
                  <a:schemeClr val="accent1">
                    <a:lumMod val="50000"/>
                  </a:schemeClr>
                </a:solidFill>
              </a:rPr>
              <a:t>+</a:t>
            </a:r>
            <a:r>
              <a:rPr lang="en-US" sz="4400" b="1" dirty="0" smtClean="0">
                <a:solidFill>
                  <a:schemeClr val="accent1">
                    <a:lumMod val="75000"/>
                  </a:schemeClr>
                </a:solidFill>
              </a:rPr>
              <a:t> </a:t>
            </a:r>
            <a:endParaRPr lang="en-US" sz="4400" b="1" dirty="0">
              <a:solidFill>
                <a:schemeClr val="accent1">
                  <a:lumMod val="75000"/>
                </a:schemeClr>
              </a:solidFill>
            </a:endParaRPr>
          </a:p>
        </p:txBody>
      </p:sp>
      <p:sp>
        <p:nvSpPr>
          <p:cNvPr id="12" name="TextBox 11"/>
          <p:cNvSpPr txBox="1"/>
          <p:nvPr/>
        </p:nvSpPr>
        <p:spPr>
          <a:xfrm>
            <a:off x="4139365" y="3217314"/>
            <a:ext cx="316754" cy="1015663"/>
          </a:xfrm>
          <a:prstGeom prst="rect">
            <a:avLst/>
          </a:prstGeom>
          <a:noFill/>
        </p:spPr>
        <p:txBody>
          <a:bodyPr wrap="square" rtlCol="0">
            <a:spAutoFit/>
          </a:bodyPr>
          <a:lstStyle/>
          <a:p>
            <a:r>
              <a:rPr lang="en-US" sz="6000" dirty="0" smtClean="0">
                <a:solidFill>
                  <a:schemeClr val="accent1">
                    <a:lumMod val="50000"/>
                  </a:schemeClr>
                </a:solidFill>
              </a:rPr>
              <a:t>{</a:t>
            </a:r>
            <a:endParaRPr lang="en-US" sz="6000" dirty="0">
              <a:solidFill>
                <a:schemeClr val="accent1">
                  <a:lumMod val="50000"/>
                </a:schemeClr>
              </a:solidFill>
            </a:endParaRPr>
          </a:p>
        </p:txBody>
      </p:sp>
      <p:sp>
        <p:nvSpPr>
          <p:cNvPr id="14" name="TextBox 13"/>
          <p:cNvSpPr txBox="1"/>
          <p:nvPr/>
        </p:nvSpPr>
        <p:spPr>
          <a:xfrm flipV="1">
            <a:off x="5562600" y="3340426"/>
            <a:ext cx="315980" cy="1015663"/>
          </a:xfrm>
          <a:prstGeom prst="rect">
            <a:avLst/>
          </a:prstGeom>
          <a:noFill/>
        </p:spPr>
        <p:txBody>
          <a:bodyPr wrap="square" rtlCol="0">
            <a:spAutoFit/>
          </a:bodyPr>
          <a:lstStyle/>
          <a:p>
            <a:r>
              <a:rPr lang="en-US" sz="6000" dirty="0" smtClean="0">
                <a:solidFill>
                  <a:schemeClr val="accent1">
                    <a:lumMod val="50000"/>
                  </a:schemeClr>
                </a:solidFill>
              </a:rPr>
              <a:t>{</a:t>
            </a:r>
            <a:endParaRPr lang="en-US" sz="6000" dirty="0">
              <a:solidFill>
                <a:schemeClr val="accent1">
                  <a:lumMod val="50000"/>
                </a:schemeClr>
              </a:solidFill>
            </a:endParaRPr>
          </a:p>
        </p:txBody>
      </p:sp>
      <p:sp>
        <p:nvSpPr>
          <p:cNvPr id="10" name="TextBox 9"/>
          <p:cNvSpPr txBox="1"/>
          <p:nvPr/>
        </p:nvSpPr>
        <p:spPr>
          <a:xfrm>
            <a:off x="428797" y="3631225"/>
            <a:ext cx="3474280" cy="646331"/>
          </a:xfrm>
          <a:prstGeom prst="rect">
            <a:avLst/>
          </a:prstGeom>
          <a:noFill/>
        </p:spPr>
        <p:txBody>
          <a:bodyPr wrap="square" rtlCol="0">
            <a:spAutoFit/>
          </a:bodyPr>
          <a:lstStyle/>
          <a:p>
            <a:r>
              <a:rPr lang="en-US" dirty="0" smtClean="0"/>
              <a:t>Work Groups have formed with </a:t>
            </a:r>
          </a:p>
          <a:p>
            <a:r>
              <a:rPr lang="en-US" dirty="0" smtClean="0"/>
              <a:t>multiple work products underway:</a:t>
            </a:r>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27</a:t>
            </a:fld>
            <a:endParaRPr lang="en-US" dirty="0">
              <a:solidFill>
                <a:srgbClr val="FFFFFF">
                  <a:lumMod val="50000"/>
                </a:srgbClr>
              </a:solidFill>
            </a:endParaRPr>
          </a:p>
        </p:txBody>
      </p:sp>
    </p:spTree>
    <p:extLst>
      <p:ext uri="{BB962C8B-B14F-4D97-AF65-F5344CB8AC3E}">
        <p14:creationId xmlns:p14="http://schemas.microsoft.com/office/powerpoint/2010/main" val="1426258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203" y="2371520"/>
            <a:ext cx="6727121" cy="3800680"/>
          </a:xfrm>
          <a:prstGeom prst="rect">
            <a:avLst/>
          </a:prstGeom>
        </p:spPr>
      </p:pic>
      <p:sp>
        <p:nvSpPr>
          <p:cNvPr id="2" name="Title 1"/>
          <p:cNvSpPr>
            <a:spLocks noGrp="1"/>
          </p:cNvSpPr>
          <p:nvPr>
            <p:ph type="title"/>
          </p:nvPr>
        </p:nvSpPr>
        <p:spPr>
          <a:xfrm>
            <a:off x="420251" y="125124"/>
            <a:ext cx="7978579" cy="519112"/>
          </a:xfrm>
        </p:spPr>
        <p:txBody>
          <a:bodyPr>
            <a:normAutofit fontScale="90000"/>
          </a:bodyPr>
          <a:lstStyle/>
          <a:p>
            <a:r>
              <a:rPr lang="en-US" dirty="0" smtClean="0">
                <a:latin typeface="+mj-lt"/>
              </a:rPr>
              <a:t>Accountable Care Organizations:  </a:t>
            </a:r>
            <a:r>
              <a:rPr lang="en-US" sz="2700" dirty="0" smtClean="0">
                <a:latin typeface="+mj-lt"/>
              </a:rPr>
              <a:t>Participation in Medicare ACOs growing rapidly</a:t>
            </a:r>
            <a:endParaRPr lang="en-US" sz="2700" dirty="0">
              <a:latin typeface="+mj-lt"/>
            </a:endParaRPr>
          </a:p>
        </p:txBody>
      </p:sp>
      <p:sp>
        <p:nvSpPr>
          <p:cNvPr id="3" name="Text Placeholder 2"/>
          <p:cNvSpPr>
            <a:spLocks noGrp="1"/>
          </p:cNvSpPr>
          <p:nvPr>
            <p:ph type="body" sz="quarter" idx="4294967295"/>
          </p:nvPr>
        </p:nvSpPr>
        <p:spPr>
          <a:xfrm>
            <a:off x="457200" y="762000"/>
            <a:ext cx="8686800" cy="1295400"/>
          </a:xfrm>
          <a:prstGeom prst="rect">
            <a:avLst/>
          </a:prstGeom>
        </p:spPr>
        <p:txBody>
          <a:bodyPr/>
          <a:lstStyle/>
          <a:p>
            <a:pPr>
              <a:buFont typeface="Wingdings" panose="05000000000000000000" pitchFamily="2" charset="2"/>
              <a:buChar char="§"/>
            </a:pPr>
            <a:r>
              <a:rPr lang="en-US" sz="1800" b="1" dirty="0" smtClean="0">
                <a:latin typeface="+mn-lt"/>
              </a:rPr>
              <a:t>477 ACOs </a:t>
            </a:r>
            <a:r>
              <a:rPr lang="en-US" sz="1800" dirty="0" smtClean="0">
                <a:latin typeface="+mn-lt"/>
              </a:rPr>
              <a:t>have been established in the MSSP, Pioneer ACO, Next Generation ACO and Comprehensive ESRD Care Model programs*</a:t>
            </a:r>
          </a:p>
          <a:p>
            <a:pPr>
              <a:buFont typeface="Wingdings" panose="05000000000000000000" pitchFamily="2" charset="2"/>
              <a:buChar char="§"/>
            </a:pPr>
            <a:r>
              <a:rPr lang="en-US" sz="1800" dirty="0" smtClean="0">
                <a:latin typeface="+mn-lt"/>
              </a:rPr>
              <a:t>This includes </a:t>
            </a:r>
            <a:r>
              <a:rPr lang="en-US" sz="1800" b="1" dirty="0" smtClean="0">
                <a:latin typeface="+mn-lt"/>
              </a:rPr>
              <a:t>121 new ACOS </a:t>
            </a:r>
            <a:r>
              <a:rPr lang="en-US" sz="1800" dirty="0" smtClean="0">
                <a:latin typeface="+mn-lt"/>
              </a:rPr>
              <a:t>in 2016</a:t>
            </a:r>
            <a:r>
              <a:rPr lang="en-US" sz="1800" b="1" dirty="0" smtClean="0">
                <a:latin typeface="+mn-lt"/>
              </a:rPr>
              <a:t> (of which 64 are risk-bearing) </a:t>
            </a:r>
            <a:r>
              <a:rPr lang="en-US" sz="1800" dirty="0" smtClean="0">
                <a:latin typeface="+mn-lt"/>
              </a:rPr>
              <a:t>covering</a:t>
            </a:r>
            <a:r>
              <a:rPr lang="en-US" sz="1800" b="1" dirty="0" smtClean="0">
                <a:latin typeface="+mn-lt"/>
              </a:rPr>
              <a:t> 8.9 million assigned beneficiaries </a:t>
            </a:r>
            <a:r>
              <a:rPr lang="en-US" sz="1800" dirty="0" smtClean="0">
                <a:latin typeface="+mn-lt"/>
              </a:rPr>
              <a:t>across 49 states  &amp; Washington, DC</a:t>
            </a:r>
            <a:endParaRPr lang="en-US" sz="1800" b="1" dirty="0" smtClean="0">
              <a:latin typeface="+mn-lt"/>
            </a:endParaRPr>
          </a:p>
        </p:txBody>
      </p:sp>
      <p:sp>
        <p:nvSpPr>
          <p:cNvPr id="4" name="Rectangle 3"/>
          <p:cNvSpPr/>
          <p:nvPr/>
        </p:nvSpPr>
        <p:spPr>
          <a:xfrm>
            <a:off x="420251" y="2066720"/>
            <a:ext cx="3977627" cy="369332"/>
          </a:xfrm>
          <a:prstGeom prst="rect">
            <a:avLst/>
          </a:prstGeom>
        </p:spPr>
        <p:txBody>
          <a:bodyPr wrap="none">
            <a:spAutoFit/>
          </a:bodyPr>
          <a:lstStyle/>
          <a:p>
            <a:pPr marL="0" indent="0">
              <a:buNone/>
            </a:pPr>
            <a:r>
              <a:rPr lang="en-US" b="1" dirty="0">
                <a:solidFill>
                  <a:schemeClr val="tx2"/>
                </a:solidFill>
                <a:latin typeface="+mn-lt"/>
              </a:rPr>
              <a:t>ACO-Assigned Beneficiaries by </a:t>
            </a:r>
            <a:r>
              <a:rPr lang="en-US" b="1" dirty="0" smtClean="0">
                <a:solidFill>
                  <a:schemeClr val="tx2"/>
                </a:solidFill>
                <a:latin typeface="+mn-lt"/>
              </a:rPr>
              <a:t>County</a:t>
            </a:r>
            <a:r>
              <a:rPr lang="en-US" sz="1200" b="1" dirty="0" smtClean="0">
                <a:solidFill>
                  <a:schemeClr val="tx2"/>
                </a:solidFill>
                <a:latin typeface="+mn-lt"/>
              </a:rPr>
              <a:t>**</a:t>
            </a:r>
            <a:r>
              <a:rPr lang="en-US" b="1" dirty="0" smtClean="0">
                <a:solidFill>
                  <a:schemeClr val="tx2"/>
                </a:solidFill>
                <a:latin typeface="+mn-lt"/>
              </a:rPr>
              <a:t> </a:t>
            </a:r>
            <a:endParaRPr lang="en-US" b="1" dirty="0">
              <a:solidFill>
                <a:schemeClr val="tx2"/>
              </a:solidFill>
              <a:latin typeface="+mn-lt"/>
            </a:endParaRPr>
          </a:p>
        </p:txBody>
      </p:sp>
      <p:sp>
        <p:nvSpPr>
          <p:cNvPr id="6" name="Rectangle 5"/>
          <p:cNvSpPr/>
          <p:nvPr/>
        </p:nvSpPr>
        <p:spPr>
          <a:xfrm>
            <a:off x="457200" y="1981200"/>
            <a:ext cx="8610600" cy="4299466"/>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TextBox 6"/>
          <p:cNvSpPr txBox="1"/>
          <p:nvPr>
            <p:custDataLst>
              <p:tags r:id="rId1"/>
            </p:custDataLst>
          </p:nvPr>
        </p:nvSpPr>
        <p:spPr>
          <a:xfrm>
            <a:off x="408274" y="6488668"/>
            <a:ext cx="8643359" cy="369332"/>
          </a:xfrm>
          <a:prstGeom prst="rect">
            <a:avLst/>
          </a:prstGeom>
          <a:noFill/>
        </p:spPr>
        <p:txBody>
          <a:bodyPr wrap="square" rtlCol="0">
            <a:spAutoFit/>
          </a:bodyPr>
          <a:lstStyle/>
          <a:p>
            <a:pPr>
              <a:spcAft>
                <a:spcPts val="0"/>
              </a:spcAft>
            </a:pPr>
            <a:r>
              <a:rPr lang="en-US" sz="900" dirty="0" smtClean="0">
                <a:solidFill>
                  <a:prstClr val="black"/>
                </a:solidFill>
                <a:latin typeface="+mn-lt"/>
                <a:cs typeface="Arial" pitchFamily="34" charset="0"/>
              </a:rPr>
              <a:t>* January 2016</a:t>
            </a:r>
            <a:br>
              <a:rPr lang="en-US" sz="900" dirty="0" smtClean="0">
                <a:solidFill>
                  <a:prstClr val="black"/>
                </a:solidFill>
                <a:latin typeface="+mn-lt"/>
                <a:cs typeface="Arial" pitchFamily="34" charset="0"/>
              </a:rPr>
            </a:br>
            <a:r>
              <a:rPr lang="en-US" sz="900" dirty="0" smtClean="0">
                <a:solidFill>
                  <a:prstClr val="black"/>
                </a:solidFill>
                <a:latin typeface="+mn-lt"/>
                <a:cs typeface="Arial" pitchFamily="34" charset="0"/>
              </a:rPr>
              <a:t>** Last updated April 2015</a:t>
            </a:r>
            <a:endParaRPr lang="en-US" sz="900" dirty="0">
              <a:latin typeface="+mn-lt"/>
            </a:endParaRPr>
          </a:p>
        </p:txBody>
      </p:sp>
      <p:sp>
        <p:nvSpPr>
          <p:cNvPr id="8" name="Slide Number Placeholder 7"/>
          <p:cNvSpPr>
            <a:spLocks noGrp="1"/>
          </p:cNvSpPr>
          <p:nvPr>
            <p:ph type="sldNum" sz="quarter" idx="4"/>
          </p:nvPr>
        </p:nvSpPr>
        <p:spPr/>
        <p:txBody>
          <a:bodyPr/>
          <a:lstStyle/>
          <a:p>
            <a:fld id="{295008BC-DA31-4D19-837B-EFA4386B05F5}" type="slidenum">
              <a:rPr lang="en-US" smtClean="0">
                <a:solidFill>
                  <a:srgbClr val="FFFFFF">
                    <a:lumMod val="50000"/>
                  </a:srgbClr>
                </a:solidFill>
              </a:rPr>
              <a:pPr/>
              <a:t>28</a:t>
            </a:fld>
            <a:endParaRPr lang="en-US" dirty="0">
              <a:solidFill>
                <a:srgbClr val="FFFFFF">
                  <a:lumMod val="50000"/>
                </a:srgbClr>
              </a:solidFill>
            </a:endParaRPr>
          </a:p>
        </p:txBody>
      </p:sp>
    </p:spTree>
    <p:extLst>
      <p:ext uri="{BB962C8B-B14F-4D97-AF65-F5344CB8AC3E}">
        <p14:creationId xmlns:p14="http://schemas.microsoft.com/office/powerpoint/2010/main" val="901664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996" y="2209800"/>
            <a:ext cx="8229600" cy="1981200"/>
          </a:xfrm>
        </p:spPr>
        <p:txBody>
          <a:bodyPr>
            <a:normAutofit/>
          </a:bodyPr>
          <a:lstStyle/>
          <a:p>
            <a:r>
              <a:rPr lang="en-US" sz="3600" dirty="0" smtClean="0"/>
              <a:t>Center for Medicare and Medicaid Innovation (CMMI)</a:t>
            </a:r>
            <a:endParaRPr lang="en-US" sz="3600" dirty="0"/>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29</a:t>
            </a:fld>
            <a:endParaRPr lang="en-US" dirty="0">
              <a:solidFill>
                <a:srgbClr val="FFFFFF">
                  <a:lumMod val="50000"/>
                </a:srgbClr>
              </a:solidFill>
            </a:endParaRPr>
          </a:p>
        </p:txBody>
      </p:sp>
    </p:spTree>
    <p:extLst>
      <p:ext uri="{BB962C8B-B14F-4D97-AF65-F5344CB8AC3E}">
        <p14:creationId xmlns:p14="http://schemas.microsoft.com/office/powerpoint/2010/main" val="50127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Presentation Objectives</a:t>
            </a:r>
            <a:endParaRPr lang="en-US" dirty="0"/>
          </a:p>
        </p:txBody>
      </p:sp>
      <p:sp>
        <p:nvSpPr>
          <p:cNvPr id="5" name="Content Placeholder 4"/>
          <p:cNvSpPr>
            <a:spLocks noGrp="1"/>
          </p:cNvSpPr>
          <p:nvPr>
            <p:ph idx="1"/>
          </p:nvPr>
        </p:nvSpPr>
        <p:spPr/>
        <p:txBody>
          <a:bodyPr>
            <a:normAutofit/>
          </a:bodyPr>
          <a:lstStyle/>
          <a:p>
            <a:endParaRPr lang="en-US" dirty="0" smtClean="0"/>
          </a:p>
          <a:p>
            <a:endParaRPr lang="en-US" dirty="0" smtClean="0"/>
          </a:p>
          <a:p>
            <a:r>
              <a:rPr lang="en-US" dirty="0" smtClean="0"/>
              <a:t>CMS Overview</a:t>
            </a:r>
            <a:endParaRPr lang="en-US" dirty="0"/>
          </a:p>
          <a:p>
            <a:r>
              <a:rPr lang="en-US" dirty="0" smtClean="0"/>
              <a:t>CMS Efforts in Delivery System Reform</a:t>
            </a:r>
          </a:p>
          <a:p>
            <a:pPr lvl="1"/>
            <a:r>
              <a:rPr lang="en-US" dirty="0"/>
              <a:t>CMS Quality Programs and </a:t>
            </a:r>
            <a:r>
              <a:rPr lang="en-US" dirty="0" smtClean="0"/>
              <a:t>Initiatives</a:t>
            </a:r>
          </a:p>
          <a:p>
            <a:pPr lvl="1"/>
            <a:r>
              <a:rPr lang="en-US" dirty="0" smtClean="0"/>
              <a:t>Quality </a:t>
            </a:r>
            <a:r>
              <a:rPr lang="en-US" dirty="0"/>
              <a:t>Measurement to Drive Improvement- “Quality Payment Program” (MACRA/MIPS Proposed Rule, April 27, 2016</a:t>
            </a:r>
            <a:r>
              <a:rPr lang="en-US" dirty="0" smtClean="0"/>
              <a:t>)</a:t>
            </a:r>
          </a:p>
          <a:p>
            <a:r>
              <a:rPr lang="en-US" dirty="0"/>
              <a:t>Center for Medicare and Medicaid </a:t>
            </a:r>
            <a:r>
              <a:rPr lang="en-US" dirty="0" smtClean="0"/>
              <a:t>Innovation (CMMI)</a:t>
            </a:r>
          </a:p>
          <a:p>
            <a:r>
              <a:rPr lang="en-US" dirty="0" smtClean="0"/>
              <a:t>Consortium of Quality and Survey and Certification efforts to support delivery reform (CQISCO)</a:t>
            </a:r>
            <a:endParaRPr lang="en-US" dirty="0"/>
          </a:p>
          <a:p>
            <a:pPr marL="0" indent="0">
              <a:buNone/>
            </a:pPr>
            <a:endParaRPr lang="en-US" dirty="0" smtClean="0"/>
          </a:p>
        </p:txBody>
      </p:sp>
      <p:sp>
        <p:nvSpPr>
          <p:cNvPr id="2" name="Slide Number Placeholder 1"/>
          <p:cNvSpPr>
            <a:spLocks noGrp="1"/>
          </p:cNvSpPr>
          <p:nvPr>
            <p:ph type="sldNum" sz="quarter" idx="4"/>
          </p:nvPr>
        </p:nvSpPr>
        <p:spPr/>
        <p:txBody>
          <a:bodyPr/>
          <a:lstStyle/>
          <a:p>
            <a:fld id="{295008BC-DA31-4D19-837B-EFA4386B05F5}" type="slidenum">
              <a:rPr lang="en-US" smtClean="0">
                <a:solidFill>
                  <a:srgbClr val="FFFFFF">
                    <a:lumMod val="50000"/>
                  </a:srgbClr>
                </a:solidFill>
              </a:rPr>
              <a:pPr/>
              <a:t>3</a:t>
            </a:fld>
            <a:endParaRPr lang="en-US" dirty="0">
              <a:solidFill>
                <a:srgbClr val="FFFFFF">
                  <a:lumMod val="50000"/>
                </a:srgbClr>
              </a:solidFill>
            </a:endParaRPr>
          </a:p>
        </p:txBody>
      </p:sp>
    </p:spTree>
    <p:extLst>
      <p:ext uri="{BB962C8B-B14F-4D97-AF65-F5344CB8AC3E}">
        <p14:creationId xmlns:p14="http://schemas.microsoft.com/office/powerpoint/2010/main" val="2282661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685800" y="2438400"/>
            <a:ext cx="7924800" cy="4038600"/>
          </a:xfrm>
        </p:spPr>
        <p:txBody>
          <a:bodyPr>
            <a:normAutofit lnSpcReduction="10000"/>
          </a:bodyPr>
          <a:lstStyle/>
          <a:p>
            <a:pPr marL="111125" indent="-1588">
              <a:lnSpc>
                <a:spcPct val="134000"/>
              </a:lnSpc>
              <a:spcBef>
                <a:spcPct val="0"/>
              </a:spcBef>
              <a:spcAft>
                <a:spcPts val="1200"/>
              </a:spcAft>
              <a:buNone/>
            </a:pPr>
            <a:r>
              <a:rPr lang="en-US" sz="2800" dirty="0" smtClean="0">
                <a:latin typeface="Myriad Pro"/>
                <a:ea typeface="ＭＳ Ｐゴシック"/>
                <a:cs typeface="ＭＳ Ｐゴシック"/>
              </a:rPr>
              <a:t>The purpose of the [Center] is to test innovative payment and service delivery models to reduce program expenditures…while preserving or enhancing the quality of care furnished to individuals under such titles. </a:t>
            </a:r>
          </a:p>
          <a:p>
            <a:pPr marL="111125" indent="-1588" algn="r">
              <a:lnSpc>
                <a:spcPct val="134000"/>
              </a:lnSpc>
              <a:spcBef>
                <a:spcPct val="0"/>
              </a:spcBef>
              <a:spcAft>
                <a:spcPts val="1200"/>
              </a:spcAft>
              <a:buNone/>
            </a:pPr>
            <a:r>
              <a:rPr lang="en-US" sz="2800" dirty="0" smtClean="0">
                <a:latin typeface="Myriad Pro"/>
                <a:ea typeface="ＭＳ Ｐゴシック"/>
                <a:cs typeface="ＭＳ Ｐゴシック"/>
              </a:rPr>
              <a:t>- </a:t>
            </a:r>
            <a:r>
              <a:rPr lang="en-US" sz="2800" i="1" dirty="0" smtClean="0">
                <a:latin typeface="Myriad Pro"/>
                <a:ea typeface="ＭＳ Ｐゴシック"/>
                <a:cs typeface="ＭＳ Ｐゴシック"/>
              </a:rPr>
              <a:t>The Affordable Care</a:t>
            </a:r>
            <a:r>
              <a:rPr lang="en-US" sz="2800" i="1" dirty="0" smtClean="0">
                <a:solidFill>
                  <a:srgbClr val="FF0000"/>
                </a:solidFill>
                <a:latin typeface="Myriad Pro"/>
                <a:ea typeface="ＭＳ Ｐゴシック"/>
                <a:cs typeface="ＭＳ Ｐゴシック"/>
              </a:rPr>
              <a:t> </a:t>
            </a:r>
            <a:r>
              <a:rPr lang="en-US" sz="2800" i="1" dirty="0" smtClean="0">
                <a:latin typeface="Myriad Pro"/>
                <a:ea typeface="ＭＳ Ｐゴシック"/>
                <a:cs typeface="ＭＳ Ｐゴシック"/>
              </a:rPr>
              <a:t>Act</a:t>
            </a:r>
            <a:endParaRPr lang="en-US" sz="2800" i="1" dirty="0" smtClean="0">
              <a:ea typeface="ＭＳ Ｐゴシック"/>
              <a:cs typeface="ＭＳ Ｐゴシック"/>
            </a:endParaRPr>
          </a:p>
        </p:txBody>
      </p:sp>
      <p:sp>
        <p:nvSpPr>
          <p:cNvPr id="5" name="Title 4"/>
          <p:cNvSpPr>
            <a:spLocks noGrp="1"/>
          </p:cNvSpPr>
          <p:nvPr>
            <p:ph type="title"/>
          </p:nvPr>
        </p:nvSpPr>
        <p:spPr>
          <a:xfrm>
            <a:off x="685800" y="0"/>
            <a:ext cx="8458200" cy="1219200"/>
          </a:xfrm>
        </p:spPr>
        <p:txBody>
          <a:bodyPr/>
          <a:lstStyle/>
          <a:p>
            <a:r>
              <a:rPr lang="en-US" sz="3600" dirty="0" smtClean="0">
                <a:latin typeface="Myriad Pro"/>
              </a:rPr>
              <a:t>The CMS Innovation Center</a:t>
            </a:r>
            <a:endParaRPr lang="en-US" sz="3600" dirty="0">
              <a:latin typeface="Myriad Pro"/>
            </a:endParaRPr>
          </a:p>
        </p:txBody>
      </p:sp>
      <p:sp>
        <p:nvSpPr>
          <p:cNvPr id="13" name="Rectangle 12"/>
          <p:cNvSpPr/>
          <p:nvPr/>
        </p:nvSpPr>
        <p:spPr>
          <a:xfrm>
            <a:off x="304800" y="1676400"/>
            <a:ext cx="8534400" cy="553998"/>
          </a:xfrm>
          <a:prstGeom prst="rect">
            <a:avLst/>
          </a:prstGeom>
        </p:spPr>
        <p:txBody>
          <a:bodyPr wrap="square">
            <a:spAutoFit/>
          </a:bodyPr>
          <a:lstStyle/>
          <a:p>
            <a:pPr marL="111125" indent="-1588" algn="ctr">
              <a:spcBef>
                <a:spcPct val="0"/>
              </a:spcBef>
              <a:spcAft>
                <a:spcPts val="2400"/>
              </a:spcAft>
              <a:buNone/>
            </a:pPr>
            <a:r>
              <a:rPr lang="en-US" sz="3000" b="1" spc="100" dirty="0" smtClean="0">
                <a:latin typeface="Myriad Pro"/>
              </a:rPr>
              <a:t>Identify, Test, Evaluate, Scale</a:t>
            </a:r>
            <a:endParaRPr lang="en-US" sz="3000" b="1" spc="100" dirty="0" smtClean="0">
              <a:latin typeface="Myriad Pro"/>
              <a:ea typeface="ＭＳ Ｐゴシック"/>
            </a:endParaRPr>
          </a:p>
        </p:txBody>
      </p:sp>
      <p:sp>
        <p:nvSpPr>
          <p:cNvPr id="2" name="Slide Number Placeholder 1"/>
          <p:cNvSpPr>
            <a:spLocks noGrp="1"/>
          </p:cNvSpPr>
          <p:nvPr>
            <p:ph type="sldNum" sz="quarter" idx="4"/>
          </p:nvPr>
        </p:nvSpPr>
        <p:spPr/>
        <p:txBody>
          <a:bodyPr/>
          <a:lstStyle/>
          <a:p>
            <a:fld id="{295008BC-DA31-4D19-837B-EFA4386B05F5}" type="slidenum">
              <a:rPr lang="en-US" smtClean="0">
                <a:solidFill>
                  <a:srgbClr val="FFFFFF">
                    <a:lumMod val="50000"/>
                  </a:srgbClr>
                </a:solidFill>
              </a:rPr>
              <a:pPr/>
              <a:t>30</a:t>
            </a:fld>
            <a:endParaRPr lang="en-US" dirty="0">
              <a:solidFill>
                <a:srgbClr val="FFFFFF">
                  <a:lumMod val="50000"/>
                </a:srgbClr>
              </a:solidFill>
            </a:endParaRPr>
          </a:p>
        </p:txBody>
      </p:sp>
    </p:spTree>
    <p:extLst>
      <p:ext uri="{BB962C8B-B14F-4D97-AF65-F5344CB8AC3E}">
        <p14:creationId xmlns:p14="http://schemas.microsoft.com/office/powerpoint/2010/main" val="2879682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374"/>
            <a:ext cx="8686800" cy="519112"/>
          </a:xfrm>
        </p:spPr>
        <p:txBody>
          <a:bodyPr>
            <a:normAutofit/>
          </a:bodyPr>
          <a:lstStyle/>
          <a:p>
            <a:r>
              <a:rPr lang="en-US" dirty="0" smtClean="0">
                <a:latin typeface="+mj-lt"/>
              </a:rPr>
              <a:t>The CMS Innovation Center</a:t>
            </a:r>
            <a:r>
              <a:rPr lang="en-US" b="1" dirty="0" smtClean="0">
                <a:latin typeface="+mj-lt"/>
              </a:rPr>
              <a:t> </a:t>
            </a:r>
            <a:endParaRPr lang="en-US" b="1" dirty="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25" y="1097684"/>
            <a:ext cx="4105275" cy="5124450"/>
          </a:xfrm>
          <a:prstGeom prst="rect">
            <a:avLst/>
          </a:prstGeom>
          <a:effectLst/>
        </p:spPr>
      </p:pic>
      <p:sp>
        <p:nvSpPr>
          <p:cNvPr id="9" name="Content Placeholder 1"/>
          <p:cNvSpPr>
            <a:spLocks noGrp="1"/>
          </p:cNvSpPr>
          <p:nvPr>
            <p:ph type="body" sz="quarter" idx="4294967295"/>
          </p:nvPr>
        </p:nvSpPr>
        <p:spPr>
          <a:xfrm>
            <a:off x="657800" y="938008"/>
            <a:ext cx="4657725" cy="1935786"/>
          </a:xfrm>
          <a:prstGeom prst="wedgeRectCallout">
            <a:avLst>
              <a:gd name="adj1" fmla="val 68155"/>
              <a:gd name="adj2" fmla="val -33213"/>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oAutofit/>
          </a:bodyPr>
          <a:lstStyle/>
          <a:p>
            <a:pPr marL="0" indent="0">
              <a:lnSpc>
                <a:spcPct val="110000"/>
              </a:lnSpc>
              <a:buNone/>
            </a:pPr>
            <a:r>
              <a:rPr lang="en-US" sz="1800" dirty="0" smtClean="0">
                <a:cs typeface="Arial" panose="020B0604020202020204" pitchFamily="34" charset="0"/>
              </a:rPr>
              <a:t>“The </a:t>
            </a:r>
            <a:r>
              <a:rPr lang="en-US" sz="1800" dirty="0">
                <a:cs typeface="Arial" panose="020B0604020202020204" pitchFamily="34" charset="0"/>
              </a:rPr>
              <a:t>purpose of the [Center] is to test innovative payment and service delivery models to </a:t>
            </a:r>
            <a:r>
              <a:rPr lang="en-US" sz="1800" b="1" dirty="0">
                <a:cs typeface="Arial" panose="020B0604020202020204" pitchFamily="34" charset="0"/>
              </a:rPr>
              <a:t>reduce program expenditures…while preserving or enhancing the quality of care </a:t>
            </a:r>
            <a:r>
              <a:rPr lang="en-US" sz="1800" dirty="0">
                <a:cs typeface="Arial" panose="020B0604020202020204" pitchFamily="34" charset="0"/>
              </a:rPr>
              <a:t>furnished to individuals under such </a:t>
            </a:r>
            <a:r>
              <a:rPr lang="en-US" sz="1800" dirty="0" smtClean="0">
                <a:cs typeface="Arial" panose="020B0604020202020204" pitchFamily="34" charset="0"/>
              </a:rPr>
              <a:t>titles”</a:t>
            </a:r>
          </a:p>
        </p:txBody>
      </p:sp>
      <p:sp>
        <p:nvSpPr>
          <p:cNvPr id="10" name="Content Placeholder 1"/>
          <p:cNvSpPr txBox="1">
            <a:spLocks/>
          </p:cNvSpPr>
          <p:nvPr/>
        </p:nvSpPr>
        <p:spPr bwMode="auto">
          <a:xfrm>
            <a:off x="6291117" y="797602"/>
            <a:ext cx="1905000" cy="600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a:buChar char="•"/>
              <a:defRPr kern="1200">
                <a:solidFill>
                  <a:schemeClr val="tx1"/>
                </a:solidFill>
                <a:latin typeface="Arial"/>
                <a:ea typeface="ＭＳ Ｐゴシック" charset="0"/>
                <a:cs typeface="Arial"/>
              </a:defRPr>
            </a:lvl3pPr>
            <a:lvl4pPr marL="1601788" indent="-230188"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buNone/>
            </a:pPr>
            <a:r>
              <a:rPr lang="en-US" sz="1500" b="1" dirty="0" smtClean="0">
                <a:latin typeface="+mn-lt"/>
                <a:cs typeface="Arial" panose="020B0604020202020204" pitchFamily="34" charset="0"/>
              </a:rPr>
              <a:t>Section 3021 of Affordable Care Act</a:t>
            </a:r>
          </a:p>
        </p:txBody>
      </p:sp>
      <p:sp>
        <p:nvSpPr>
          <p:cNvPr id="11" name="Content Placeholder 1"/>
          <p:cNvSpPr txBox="1">
            <a:spLocks/>
          </p:cNvSpPr>
          <p:nvPr/>
        </p:nvSpPr>
        <p:spPr bwMode="auto">
          <a:xfrm>
            <a:off x="657800" y="3488904"/>
            <a:ext cx="4657725" cy="3292895"/>
          </a:xfrm>
          <a:prstGeom prst="rect">
            <a:avLst/>
          </a:prstGeom>
          <a:ln>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a:buChar char="•"/>
              <a:defRPr kern="1200">
                <a:solidFill>
                  <a:schemeClr val="tx1"/>
                </a:solidFill>
                <a:latin typeface="Arial"/>
                <a:ea typeface="ＭＳ Ｐゴシック" charset="0"/>
                <a:cs typeface="Arial"/>
              </a:defRPr>
            </a:lvl3pPr>
            <a:lvl4pPr marL="1601788" indent="-230188"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Font typeface="Arial" pitchFamily="34" charset="0"/>
              <a:buNone/>
            </a:pPr>
            <a:r>
              <a:rPr lang="en-US" sz="1800" b="1" dirty="0" smtClean="0">
                <a:solidFill>
                  <a:schemeClr val="tx2"/>
                </a:solidFill>
                <a:latin typeface="+mn-lt"/>
                <a:cs typeface="Arial" panose="020B0604020202020204" pitchFamily="34" charset="0"/>
              </a:rPr>
              <a:t>Three scenarios for success</a:t>
            </a:r>
            <a:endParaRPr lang="en-US" sz="1800" dirty="0" smtClean="0">
              <a:solidFill>
                <a:schemeClr val="tx2"/>
              </a:solidFill>
              <a:latin typeface="+mn-lt"/>
              <a:cs typeface="Arial" panose="020B0604020202020204" pitchFamily="34" charset="0"/>
            </a:endParaRPr>
          </a:p>
          <a:p>
            <a:pPr marL="457200" indent="-457200">
              <a:lnSpc>
                <a:spcPct val="110000"/>
              </a:lnSpc>
              <a:buFont typeface="+mj-lt"/>
              <a:buAutoNum type="arabicPeriod"/>
            </a:pPr>
            <a:r>
              <a:rPr lang="en-US" sz="1800" b="1" dirty="0" smtClean="0">
                <a:solidFill>
                  <a:prstClr val="black"/>
                </a:solidFill>
                <a:latin typeface="+mn-lt"/>
                <a:cs typeface="Arial" panose="020B0604020202020204" pitchFamily="34" charset="0"/>
              </a:rPr>
              <a:t>Quality improves; cost neutral</a:t>
            </a:r>
          </a:p>
          <a:p>
            <a:pPr marL="457200" indent="-457200">
              <a:lnSpc>
                <a:spcPct val="110000"/>
              </a:lnSpc>
              <a:buFont typeface="+mj-lt"/>
              <a:buAutoNum type="arabicPeriod"/>
            </a:pPr>
            <a:r>
              <a:rPr lang="en-US" sz="1800" b="1" dirty="0" smtClean="0">
                <a:solidFill>
                  <a:prstClr val="black"/>
                </a:solidFill>
                <a:latin typeface="+mn-lt"/>
                <a:cs typeface="Arial" panose="020B0604020202020204" pitchFamily="34" charset="0"/>
              </a:rPr>
              <a:t>Quality neutral; cost reduced</a:t>
            </a:r>
          </a:p>
          <a:p>
            <a:pPr marL="457200" indent="-457200">
              <a:lnSpc>
                <a:spcPct val="110000"/>
              </a:lnSpc>
              <a:buFont typeface="+mj-lt"/>
              <a:buAutoNum type="arabicPeriod"/>
            </a:pPr>
            <a:r>
              <a:rPr lang="en-US" sz="1800" b="1" dirty="0" smtClean="0">
                <a:solidFill>
                  <a:prstClr val="black"/>
                </a:solidFill>
                <a:latin typeface="+mn-lt"/>
                <a:cs typeface="Arial" panose="020B0604020202020204" pitchFamily="34" charset="0"/>
              </a:rPr>
              <a:t>Quality improves; cost reduced (best case)</a:t>
            </a:r>
          </a:p>
          <a:p>
            <a:pPr marL="0" indent="0">
              <a:lnSpc>
                <a:spcPct val="110000"/>
              </a:lnSpc>
              <a:buNone/>
            </a:pPr>
            <a:r>
              <a:rPr lang="en-US" sz="1800" b="1" dirty="0" smtClean="0">
                <a:solidFill>
                  <a:prstClr val="black"/>
                </a:solidFill>
                <a:latin typeface="+mn-lt"/>
                <a:cs typeface="Arial" panose="020B0604020202020204" pitchFamily="34" charset="0"/>
              </a:rPr>
              <a:t>If a model meets one of these three criteria and other statutory prerequisites, the statute allows the Secretary to expand the duration and scope of a model through rulemaking </a:t>
            </a:r>
          </a:p>
        </p:txBody>
      </p:sp>
      <p:sp>
        <p:nvSpPr>
          <p:cNvPr id="12" name="Pentagon 11"/>
          <p:cNvSpPr/>
          <p:nvPr/>
        </p:nvSpPr>
        <p:spPr>
          <a:xfrm rot="5400000">
            <a:off x="2538411" y="1773959"/>
            <a:ext cx="342900" cy="2814781"/>
          </a:xfrm>
          <a:prstGeom prst="homePlate">
            <a:avLst>
              <a:gd name="adj" fmla="val 98434"/>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Slide Number Placeholder 1"/>
          <p:cNvSpPr>
            <a:spLocks noGrp="1"/>
          </p:cNvSpPr>
          <p:nvPr>
            <p:ph type="sldNum" sz="quarter" idx="4"/>
          </p:nvPr>
        </p:nvSpPr>
        <p:spPr/>
        <p:txBody>
          <a:bodyPr/>
          <a:lstStyle/>
          <a:p>
            <a:fld id="{295008BC-DA31-4D19-837B-EFA4386B05F5}" type="slidenum">
              <a:rPr lang="en-US" smtClean="0">
                <a:solidFill>
                  <a:srgbClr val="FFFFFF">
                    <a:lumMod val="50000"/>
                  </a:srgbClr>
                </a:solidFill>
              </a:rPr>
              <a:pPr/>
              <a:t>31</a:t>
            </a:fld>
            <a:endParaRPr lang="en-US" dirty="0">
              <a:solidFill>
                <a:srgbClr val="FFFFFF">
                  <a:lumMod val="50000"/>
                </a:srgbClr>
              </a:solidFill>
            </a:endParaRPr>
          </a:p>
        </p:txBody>
      </p:sp>
    </p:spTree>
    <p:extLst>
      <p:ext uri="{BB962C8B-B14F-4D97-AF65-F5344CB8AC3E}">
        <p14:creationId xmlns:p14="http://schemas.microsoft.com/office/powerpoint/2010/main" val="3940244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99" y="250502"/>
            <a:ext cx="8865669" cy="519112"/>
          </a:xfrm>
        </p:spPr>
        <p:txBody>
          <a:bodyPr>
            <a:noAutofit/>
          </a:bodyPr>
          <a:lstStyle/>
          <a:p>
            <a:r>
              <a:rPr lang="en-US" sz="2400" dirty="0" smtClean="0">
                <a:latin typeface="+mj-lt"/>
              </a:rPr>
              <a:t>CMS has engaged the health care delivery system and invested in innovation across the country</a:t>
            </a:r>
            <a:endParaRPr lang="en-US" sz="2400" dirty="0">
              <a:latin typeface="+mj-lt"/>
            </a:endParaRPr>
          </a:p>
        </p:txBody>
      </p:sp>
      <p:grpSp>
        <p:nvGrpSpPr>
          <p:cNvPr id="12" name="Group 11"/>
          <p:cNvGrpSpPr/>
          <p:nvPr/>
        </p:nvGrpSpPr>
        <p:grpSpPr>
          <a:xfrm>
            <a:off x="533400" y="1037369"/>
            <a:ext cx="8408469" cy="5418001"/>
            <a:chOff x="544597" y="957590"/>
            <a:chExt cx="7878967" cy="5316416"/>
          </a:xfrm>
        </p:grpSpPr>
        <p:sp>
          <p:nvSpPr>
            <p:cNvPr id="8" name="Rectangle 7"/>
            <p:cNvSpPr/>
            <p:nvPr/>
          </p:nvSpPr>
          <p:spPr>
            <a:xfrm>
              <a:off x="544597" y="957590"/>
              <a:ext cx="7878967" cy="335514"/>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custDataLst>
                <p:tags r:id="rId1"/>
              </p:custDataLst>
            </p:nvPr>
          </p:nvSpPr>
          <p:spPr>
            <a:xfrm>
              <a:off x="5329363" y="994534"/>
              <a:ext cx="2209800" cy="261610"/>
            </a:xfrm>
            <a:prstGeom prst="rect">
              <a:avLst/>
            </a:prstGeom>
            <a:noFill/>
          </p:spPr>
          <p:txBody>
            <a:bodyPr wrap="square" rtlCol="0">
              <a:spAutoFit/>
            </a:bodyPr>
            <a:lstStyle/>
            <a:p>
              <a:r>
                <a:rPr lang="en-US" sz="1050" dirty="0" smtClean="0">
                  <a:solidFill>
                    <a:prstClr val="black"/>
                  </a:solidFill>
                </a:rPr>
                <a:t>Models run at the state level</a:t>
              </a:r>
              <a:endParaRPr lang="en-US" sz="1050" dirty="0">
                <a:solidFill>
                  <a:prstClr val="black"/>
                </a:solidFill>
              </a:endParaRPr>
            </a:p>
          </p:txBody>
        </p:sp>
        <p:sp>
          <p:nvSpPr>
            <p:cNvPr id="7" name="TextBox 6"/>
            <p:cNvSpPr txBox="1"/>
            <p:nvPr>
              <p:custDataLst>
                <p:tags r:id="rId2"/>
              </p:custDataLst>
            </p:nvPr>
          </p:nvSpPr>
          <p:spPr>
            <a:xfrm>
              <a:off x="1985800" y="1013776"/>
              <a:ext cx="3276600" cy="253916"/>
            </a:xfrm>
            <a:prstGeom prst="rect">
              <a:avLst/>
            </a:prstGeom>
            <a:noFill/>
          </p:spPr>
          <p:txBody>
            <a:bodyPr wrap="square" rtlCol="0">
              <a:spAutoFit/>
            </a:bodyPr>
            <a:lstStyle/>
            <a:p>
              <a:r>
                <a:rPr lang="en-US" sz="1050" dirty="0" smtClean="0">
                  <a:solidFill>
                    <a:prstClr val="black"/>
                  </a:solidFill>
                </a:rPr>
                <a:t>Sites where innovation models are being tested</a:t>
              </a:r>
              <a:endParaRPr lang="en-US" sz="1050" dirty="0">
                <a:solidFill>
                  <a:prstClr val="black"/>
                </a:solidFill>
              </a:endParaRPr>
            </a:p>
          </p:txBody>
        </p:sp>
        <p:sp>
          <p:nvSpPr>
            <p:cNvPr id="9" name="Rectangle 8"/>
            <p:cNvSpPr/>
            <p:nvPr>
              <p:custDataLst>
                <p:tags r:id="rId3"/>
              </p:custDataLst>
            </p:nvPr>
          </p:nvSpPr>
          <p:spPr>
            <a:xfrm>
              <a:off x="5054720" y="1019814"/>
              <a:ext cx="207680" cy="199385"/>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endParaRPr>
            </a:p>
          </p:txBody>
        </p:sp>
        <p:sp>
          <p:nvSpPr>
            <p:cNvPr id="11" name="Oval 10"/>
            <p:cNvSpPr/>
            <p:nvPr/>
          </p:nvSpPr>
          <p:spPr>
            <a:xfrm>
              <a:off x="1791836" y="1040487"/>
              <a:ext cx="207680" cy="191794"/>
            </a:xfrm>
            <a:prstGeom prst="ellipse">
              <a:avLst/>
            </a:prstGeom>
            <a:solidFill>
              <a:schemeClr val="tx2">
                <a:lumMod val="75000"/>
              </a:schemeClr>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11201" y="957590"/>
              <a:ext cx="7712363" cy="5316416"/>
            </a:xfrm>
            <a:prstGeom prst="rect">
              <a:avLst/>
            </a:prstGeom>
            <a:noFill/>
            <a:ln w="158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6" name="TextBox 15"/>
          <p:cNvSpPr txBox="1"/>
          <p:nvPr/>
        </p:nvSpPr>
        <p:spPr>
          <a:xfrm>
            <a:off x="533400" y="6455371"/>
            <a:ext cx="4724400" cy="276999"/>
          </a:xfrm>
          <a:prstGeom prst="rect">
            <a:avLst/>
          </a:prstGeom>
          <a:noFill/>
        </p:spPr>
        <p:txBody>
          <a:bodyPr wrap="square" rtlCol="0">
            <a:spAutoFit/>
          </a:bodyPr>
          <a:lstStyle/>
          <a:p>
            <a:r>
              <a:rPr lang="en-US" sz="1200" dirty="0" smtClean="0">
                <a:solidFill>
                  <a:prstClr val="black"/>
                </a:solidFill>
              </a:rPr>
              <a:t>Source: CMS Innovation Center website, July 2016</a:t>
            </a:r>
            <a:endParaRPr lang="en-US" sz="1200" dirty="0">
              <a:solidFill>
                <a:prstClr val="black"/>
              </a:solidFill>
            </a:endParaRPr>
          </a:p>
        </p:txBody>
      </p:sp>
      <p:pic>
        <p:nvPicPr>
          <p:cNvPr id="14" name="Picture 13"/>
          <p:cNvPicPr/>
          <p:nvPr/>
        </p:nvPicPr>
        <p:blipFill rotWithShape="1">
          <a:blip r:embed="rId6"/>
          <a:srcRect l="55760" t="29129" r="17697" b="17448"/>
          <a:stretch/>
        </p:blipFill>
        <p:spPr bwMode="auto">
          <a:xfrm>
            <a:off x="533400" y="1418820"/>
            <a:ext cx="8408468" cy="5074200"/>
          </a:xfrm>
          <a:prstGeom prst="rect">
            <a:avLst/>
          </a:prstGeom>
          <a:ln>
            <a:noFill/>
          </a:ln>
          <a:extLst>
            <a:ext uri="{53640926-AAD7-44d8-BBD7-CCE9431645EC}">
              <a14:shadowObscured xmlns="" xmlns:a14="http://schemas.microsoft.com/office/drawing/2010/main"/>
            </a:ext>
          </a:extLst>
        </p:spPr>
      </p:pic>
      <p:sp>
        <p:nvSpPr>
          <p:cNvPr id="3" name="Slide Number Placeholder 2"/>
          <p:cNvSpPr>
            <a:spLocks noGrp="1"/>
          </p:cNvSpPr>
          <p:nvPr>
            <p:ph type="sldNum" sz="quarter" idx="4"/>
          </p:nvPr>
        </p:nvSpPr>
        <p:spPr/>
        <p:txBody>
          <a:bodyPr/>
          <a:lstStyle/>
          <a:p>
            <a:fld id="{295008BC-DA31-4D19-837B-EFA4386B05F5}" type="slidenum">
              <a:rPr lang="en-US" smtClean="0">
                <a:solidFill>
                  <a:srgbClr val="FFFFFF">
                    <a:lumMod val="50000"/>
                  </a:srgbClr>
                </a:solidFill>
              </a:rPr>
              <a:pPr/>
              <a:t>32</a:t>
            </a:fld>
            <a:endParaRPr lang="en-US" dirty="0">
              <a:solidFill>
                <a:srgbClr val="FFFFFF">
                  <a:lumMod val="50000"/>
                </a:srgbClr>
              </a:solidFill>
            </a:endParaRPr>
          </a:p>
        </p:txBody>
      </p:sp>
    </p:spTree>
    <p:extLst>
      <p:ext uri="{BB962C8B-B14F-4D97-AF65-F5344CB8AC3E}">
        <p14:creationId xmlns:p14="http://schemas.microsoft.com/office/powerpoint/2010/main" val="991048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0"/>
            <a:ext cx="9144000" cy="1219200"/>
          </a:xfrm>
        </p:spPr>
        <p:txBody>
          <a:bodyPr>
            <a:noAutofit/>
          </a:bodyPr>
          <a:lstStyle/>
          <a:p>
            <a:pPr algn="ctr" eaLnBrk="1" hangingPunct="1"/>
            <a:r>
              <a:rPr lang="en-US" sz="3600" dirty="0" smtClean="0">
                <a:solidFill>
                  <a:schemeClr val="tx1"/>
                </a:solidFill>
                <a:ea typeface="ＭＳ Ｐゴシック"/>
                <a:cs typeface="ＭＳ Ｐゴシック"/>
              </a:rPr>
              <a:t>CMS Innovations Portfolio</a:t>
            </a:r>
          </a:p>
        </p:txBody>
      </p:sp>
      <p:sp>
        <p:nvSpPr>
          <p:cNvPr id="7" name="Content Placeholder 8"/>
          <p:cNvSpPr txBox="1">
            <a:spLocks/>
          </p:cNvSpPr>
          <p:nvPr/>
        </p:nvSpPr>
        <p:spPr bwMode="auto">
          <a:xfrm>
            <a:off x="381000" y="1349447"/>
            <a:ext cx="8603587" cy="3146353"/>
          </a:xfrm>
          <a:prstGeom prst="rect">
            <a:avLst/>
          </a:prstGeom>
          <a:solidFill>
            <a:schemeClr val="bg1"/>
          </a:solidFill>
          <a:ln w="9525">
            <a:noFill/>
            <a:miter lim="800000"/>
            <a:headEnd/>
            <a:tailEnd/>
          </a:ln>
        </p:spPr>
        <p:txBody>
          <a:bodyPr vert="horz" wrap="square" lIns="91440" tIns="45720" rIns="91440" bIns="45720" numCol="2" anchor="t" anchorCtr="0" compatLnSpc="1">
            <a:prstTxWarp prst="textNoShape">
              <a:avLst/>
            </a:prstTxWarp>
            <a:noAutofit/>
          </a:bodyPr>
          <a:lstStyle/>
          <a:p>
            <a:pPr marL="112713" lvl="0" indent="-112713" defTabSz="457200" eaLnBrk="0" fontAlgn="base" hangingPunct="0">
              <a:spcBef>
                <a:spcPts val="0"/>
              </a:spcBef>
              <a:spcAft>
                <a:spcPct val="0"/>
              </a:spcAft>
              <a:buFont typeface="Wingdings" panose="05000000000000000000" pitchFamily="2" charset="2"/>
              <a:buChar char="§"/>
              <a:defRPr/>
            </a:pPr>
            <a:r>
              <a:rPr lang="en-US" sz="1400" b="1" dirty="0">
                <a:cs typeface="ＭＳ Ｐゴシック" charset="-128"/>
              </a:rPr>
              <a:t>Accountable Care </a:t>
            </a:r>
            <a:endParaRPr lang="en-US" sz="1200" dirty="0"/>
          </a:p>
          <a:p>
            <a:pPr marL="288925" lvl="0" indent="-173038" eaLnBrk="0" hangingPunct="0">
              <a:spcBef>
                <a:spcPts val="0"/>
              </a:spcBef>
              <a:buFont typeface="Calibri" panose="020F0502020204030204" pitchFamily="34" charset="0"/>
              <a:buChar char="‒"/>
              <a:defRPr/>
            </a:pPr>
            <a:r>
              <a:rPr lang="en-US" sz="1200" dirty="0"/>
              <a:t>Pioneer ACO Model</a:t>
            </a:r>
          </a:p>
          <a:p>
            <a:pPr marL="288925" indent="-173038" eaLnBrk="0" hangingPunct="0">
              <a:spcBef>
                <a:spcPts val="0"/>
              </a:spcBef>
              <a:buFont typeface="Calibri" panose="020F0502020204030204" pitchFamily="34" charset="0"/>
              <a:buChar char="‒"/>
              <a:defRPr/>
            </a:pPr>
            <a:r>
              <a:rPr lang="en-US" sz="1200" dirty="0"/>
              <a:t>Medicare Shared Savings Program (housed in Center for Medicare)</a:t>
            </a:r>
          </a:p>
          <a:p>
            <a:pPr marL="288925" lvl="0" indent="-173038" eaLnBrk="0" hangingPunct="0">
              <a:spcBef>
                <a:spcPts val="0"/>
              </a:spcBef>
              <a:buFont typeface="Calibri" panose="020F0502020204030204" pitchFamily="34" charset="0"/>
              <a:buChar char="‒"/>
              <a:defRPr/>
            </a:pPr>
            <a:r>
              <a:rPr lang="en-US" sz="1200" dirty="0"/>
              <a:t>Advance Payment ACO Model</a:t>
            </a:r>
          </a:p>
          <a:p>
            <a:pPr marL="288925" indent="-173038" eaLnBrk="0" hangingPunct="0">
              <a:spcBef>
                <a:spcPts val="0"/>
              </a:spcBef>
              <a:buFont typeface="Calibri" panose="020F0502020204030204" pitchFamily="34" charset="0"/>
              <a:buChar char="‒"/>
              <a:defRPr/>
            </a:pPr>
            <a:r>
              <a:rPr lang="en-US" sz="1200" dirty="0"/>
              <a:t>Comprehensive ERSD Care Initiative</a:t>
            </a:r>
          </a:p>
          <a:p>
            <a:pPr marL="288925" indent="-173038" eaLnBrk="0" hangingPunct="0">
              <a:spcBef>
                <a:spcPts val="0"/>
              </a:spcBef>
              <a:buFont typeface="Calibri" panose="020F0502020204030204" pitchFamily="34" charset="0"/>
              <a:buChar char="‒"/>
              <a:defRPr/>
            </a:pPr>
            <a:r>
              <a:rPr lang="en-US" sz="1200" dirty="0"/>
              <a:t>Next Generation ACO</a:t>
            </a:r>
          </a:p>
          <a:p>
            <a:pPr marL="342900" lvl="0" indent="-342900" defTabSz="457200" eaLnBrk="0" fontAlgn="base" hangingPunct="0">
              <a:spcAft>
                <a:spcPct val="0"/>
              </a:spcAft>
              <a:defRPr/>
            </a:pPr>
            <a:endParaRPr lang="en-US" sz="700" b="1" dirty="0">
              <a:cs typeface="ＭＳ Ｐゴシック" charset="-128"/>
            </a:endParaRPr>
          </a:p>
          <a:p>
            <a:pPr marL="112713" indent="-112713" eaLnBrk="0" hangingPunct="0">
              <a:buFont typeface="Wingdings" panose="05000000000000000000" pitchFamily="2" charset="2"/>
              <a:buChar char="§"/>
              <a:defRPr/>
            </a:pPr>
            <a:r>
              <a:rPr lang="en-US" sz="1400" b="1" dirty="0">
                <a:cs typeface="ＭＳ Ｐゴシック" charset="-128"/>
              </a:rPr>
              <a:t>Primary Care Transformation</a:t>
            </a:r>
          </a:p>
          <a:p>
            <a:pPr marL="288925" indent="-173038" eaLnBrk="0" hangingPunct="0">
              <a:spcBef>
                <a:spcPts val="0"/>
              </a:spcBef>
              <a:buFont typeface="Calibri" panose="020F0502020204030204" pitchFamily="34" charset="0"/>
              <a:buChar char="‒"/>
              <a:defRPr/>
            </a:pPr>
            <a:r>
              <a:rPr lang="en-US" sz="1200" dirty="0"/>
              <a:t>Comprehensive Primary Care Initiative (CPC)</a:t>
            </a:r>
          </a:p>
          <a:p>
            <a:pPr marL="288925" indent="-173038" eaLnBrk="0" hangingPunct="0">
              <a:spcBef>
                <a:spcPts val="0"/>
              </a:spcBef>
              <a:buFont typeface="Calibri" panose="020F0502020204030204" pitchFamily="34" charset="0"/>
              <a:buChar char="‒"/>
              <a:defRPr/>
            </a:pPr>
            <a:r>
              <a:rPr lang="en-US" sz="1200" dirty="0"/>
              <a:t>Multi-Payer Advanced Primary Care Practice (MAPCP) Demonstration</a:t>
            </a:r>
          </a:p>
          <a:p>
            <a:pPr marL="288925" indent="-173038" eaLnBrk="0" hangingPunct="0">
              <a:spcBef>
                <a:spcPts val="0"/>
              </a:spcBef>
              <a:buFont typeface="Calibri" panose="020F0502020204030204" pitchFamily="34" charset="0"/>
              <a:buChar char="‒"/>
              <a:defRPr/>
            </a:pPr>
            <a:r>
              <a:rPr lang="en-US" sz="1200" dirty="0"/>
              <a:t>Independence at Home Demonstration </a:t>
            </a:r>
          </a:p>
          <a:p>
            <a:pPr marL="288925" indent="-173038" eaLnBrk="0" hangingPunct="0">
              <a:spcBef>
                <a:spcPts val="0"/>
              </a:spcBef>
              <a:buFont typeface="Calibri" panose="020F0502020204030204" pitchFamily="34" charset="0"/>
              <a:buChar char="‒"/>
              <a:defRPr/>
            </a:pPr>
            <a:r>
              <a:rPr lang="en-US" sz="1200" dirty="0"/>
              <a:t>Graduate Nurse Education Demonstration</a:t>
            </a:r>
          </a:p>
          <a:p>
            <a:pPr marL="288925" indent="-173038" eaLnBrk="0" hangingPunct="0">
              <a:spcBef>
                <a:spcPts val="0"/>
              </a:spcBef>
              <a:buFont typeface="Calibri" panose="020F0502020204030204" pitchFamily="34" charset="0"/>
              <a:buChar char="‒"/>
              <a:defRPr/>
            </a:pPr>
            <a:r>
              <a:rPr lang="en-US" sz="1200" dirty="0"/>
              <a:t>Home Health Value Based Purchasing</a:t>
            </a:r>
          </a:p>
          <a:p>
            <a:pPr marL="288925" indent="-173038" eaLnBrk="0" hangingPunct="0">
              <a:spcBef>
                <a:spcPts val="0"/>
              </a:spcBef>
              <a:buFont typeface="Calibri" panose="020F0502020204030204" pitchFamily="34" charset="0"/>
              <a:buChar char="‒"/>
              <a:defRPr/>
            </a:pPr>
            <a:r>
              <a:rPr lang="en-US" sz="1200" dirty="0"/>
              <a:t>Medicare Care Choices</a:t>
            </a:r>
            <a:endParaRPr lang="en-US" sz="700" dirty="0"/>
          </a:p>
          <a:p>
            <a:pPr lvl="0" eaLnBrk="0" hangingPunct="0">
              <a:spcBef>
                <a:spcPts val="0"/>
              </a:spcBef>
              <a:defRPr/>
            </a:pPr>
            <a:endParaRPr lang="en-US" sz="1400" b="1" dirty="0">
              <a:cs typeface="ＭＳ Ｐゴシック" charset="-128"/>
            </a:endParaRPr>
          </a:p>
          <a:p>
            <a:pPr marL="112713" lvl="0" indent="-112713" eaLnBrk="0" hangingPunct="0">
              <a:spcBef>
                <a:spcPts val="0"/>
              </a:spcBef>
              <a:buFont typeface="Wingdings" panose="05000000000000000000" pitchFamily="2" charset="2"/>
              <a:buChar char="§"/>
              <a:defRPr/>
            </a:pPr>
            <a:r>
              <a:rPr lang="en-US" sz="1400" b="1" dirty="0">
                <a:cs typeface="ＭＳ Ｐゴシック" charset="-128"/>
              </a:rPr>
              <a:t>Bundled payment models</a:t>
            </a:r>
          </a:p>
          <a:p>
            <a:pPr marL="288925" indent="-173038" eaLnBrk="0" hangingPunct="0">
              <a:buFont typeface="Calibri" panose="020F0502020204030204" pitchFamily="34" charset="0"/>
              <a:buChar char="‒"/>
              <a:defRPr/>
            </a:pPr>
            <a:r>
              <a:rPr lang="en-US" sz="1200" dirty="0"/>
              <a:t>Bundled Payment for Care Improvement Models 1-4</a:t>
            </a:r>
          </a:p>
          <a:p>
            <a:pPr marL="288925" indent="-173038" eaLnBrk="0" hangingPunct="0">
              <a:spcBef>
                <a:spcPts val="0"/>
              </a:spcBef>
              <a:buFont typeface="Calibri" panose="020F0502020204030204" pitchFamily="34" charset="0"/>
              <a:buChar char="‒"/>
              <a:defRPr/>
            </a:pPr>
            <a:r>
              <a:rPr lang="en-US" sz="1200" dirty="0"/>
              <a:t>Oncology Care Model</a:t>
            </a:r>
          </a:p>
          <a:p>
            <a:pPr marL="288925" indent="-173038" eaLnBrk="0" hangingPunct="0">
              <a:spcBef>
                <a:spcPts val="0"/>
              </a:spcBef>
              <a:buFont typeface="Calibri" panose="020F0502020204030204" pitchFamily="34" charset="0"/>
              <a:buChar char="‒"/>
              <a:defRPr/>
            </a:pPr>
            <a:r>
              <a:rPr lang="en-US" sz="1200" dirty="0"/>
              <a:t>Comprehensive Care for Joint Replacement</a:t>
            </a:r>
          </a:p>
          <a:p>
            <a:pPr marL="115888" lvl="0" eaLnBrk="0" hangingPunct="0">
              <a:spcBef>
                <a:spcPts val="0"/>
              </a:spcBef>
              <a:defRPr/>
            </a:pPr>
            <a:endParaRPr lang="en-US" sz="700" b="1" dirty="0">
              <a:cs typeface="ＭＳ Ｐゴシック" charset="-128"/>
            </a:endParaRPr>
          </a:p>
          <a:p>
            <a:pPr marL="112713" indent="-112713" eaLnBrk="0" hangingPunct="0">
              <a:spcBef>
                <a:spcPts val="0"/>
              </a:spcBef>
              <a:buFont typeface="Wingdings" panose="05000000000000000000" pitchFamily="2" charset="2"/>
              <a:buChar char="§"/>
              <a:defRPr/>
            </a:pPr>
            <a:r>
              <a:rPr lang="en-US" sz="1400" b="1" dirty="0">
                <a:cs typeface="ＭＳ Ｐゴシック" charset="-128"/>
              </a:rPr>
              <a:t>Initiatives Focused on the Medicaid </a:t>
            </a:r>
          </a:p>
          <a:p>
            <a:pPr marL="288925" indent="-173038" eaLnBrk="0" hangingPunct="0">
              <a:spcBef>
                <a:spcPts val="0"/>
              </a:spcBef>
              <a:buFont typeface="Calibri" panose="020F0502020204030204" pitchFamily="34" charset="0"/>
              <a:buChar char="‒"/>
              <a:defRPr/>
            </a:pPr>
            <a:r>
              <a:rPr lang="en-US" sz="1200" dirty="0"/>
              <a:t>Medicaid Incentives for Prevention of Chronic Diseases</a:t>
            </a:r>
          </a:p>
          <a:p>
            <a:pPr marL="288925" indent="-173038" eaLnBrk="0" hangingPunct="0">
              <a:spcBef>
                <a:spcPts val="0"/>
              </a:spcBef>
              <a:buFont typeface="Calibri" panose="020F0502020204030204" pitchFamily="34" charset="0"/>
              <a:buChar char="‒"/>
              <a:defRPr/>
            </a:pPr>
            <a:r>
              <a:rPr lang="en-US" sz="1200" dirty="0"/>
              <a:t>Strong Start Initiative</a:t>
            </a:r>
          </a:p>
          <a:p>
            <a:pPr marL="288925" indent="-173038" eaLnBrk="0" hangingPunct="0">
              <a:spcBef>
                <a:spcPts val="0"/>
              </a:spcBef>
              <a:buFont typeface="Calibri" panose="020F0502020204030204" pitchFamily="34" charset="0"/>
              <a:buChar char="‒"/>
              <a:defRPr/>
            </a:pPr>
            <a:r>
              <a:rPr lang="en-US" sz="1200" dirty="0"/>
              <a:t>Medicaid Innovation Accelerator Program</a:t>
            </a:r>
          </a:p>
          <a:p>
            <a:pPr marL="115888" lvl="0" eaLnBrk="0" hangingPunct="0">
              <a:spcBef>
                <a:spcPts val="0"/>
              </a:spcBef>
              <a:defRPr/>
            </a:pPr>
            <a:endParaRPr lang="en-US" sz="700" b="1" dirty="0">
              <a:cs typeface="ＭＳ Ｐゴシック" charset="-128"/>
            </a:endParaRPr>
          </a:p>
          <a:p>
            <a:pPr marL="112713" indent="-112713" eaLnBrk="0" hangingPunct="0">
              <a:spcBef>
                <a:spcPts val="0"/>
              </a:spcBef>
              <a:buFont typeface="Wingdings" panose="05000000000000000000" pitchFamily="2" charset="2"/>
              <a:buChar char="§"/>
              <a:defRPr/>
            </a:pPr>
            <a:r>
              <a:rPr lang="en-US" sz="1400" b="1" dirty="0">
                <a:cs typeface="ＭＳ Ｐゴシック" charset="-128"/>
              </a:rPr>
              <a:t>Dual Eligible (Medicare-Medicaid Enrollees)</a:t>
            </a:r>
          </a:p>
          <a:p>
            <a:pPr marL="288925" indent="-173038" eaLnBrk="0" hangingPunct="0">
              <a:spcBef>
                <a:spcPts val="0"/>
              </a:spcBef>
              <a:buFont typeface="Calibri" panose="020F0502020204030204" pitchFamily="34" charset="0"/>
              <a:buChar char="‒"/>
              <a:defRPr/>
            </a:pPr>
            <a:r>
              <a:rPr lang="en-US" sz="1200" dirty="0"/>
              <a:t>Financial Alignment Initiative</a:t>
            </a:r>
          </a:p>
          <a:p>
            <a:pPr marL="288925" indent="-173038" eaLnBrk="0" hangingPunct="0">
              <a:spcBef>
                <a:spcPts val="0"/>
              </a:spcBef>
              <a:buFont typeface="Calibri" panose="020F0502020204030204" pitchFamily="34" charset="0"/>
              <a:buChar char="‒"/>
              <a:defRPr/>
            </a:pPr>
            <a:r>
              <a:rPr lang="en-US" sz="1200" dirty="0"/>
              <a:t>Initiative to Reduce Avoidable Hospitalizations among Nursing Facility Residents</a:t>
            </a:r>
          </a:p>
          <a:p>
            <a:pPr marL="288925" indent="-173038" eaLnBrk="0" hangingPunct="0">
              <a:spcBef>
                <a:spcPts val="0"/>
              </a:spcBef>
              <a:buFont typeface="Calibri" panose="020F0502020204030204" pitchFamily="34" charset="0"/>
              <a:buChar char="‒"/>
              <a:defRPr/>
            </a:pPr>
            <a:endParaRPr lang="en-US" sz="700" dirty="0"/>
          </a:p>
          <a:p>
            <a:pPr marL="112713" indent="-112713" eaLnBrk="0" hangingPunct="0">
              <a:spcBef>
                <a:spcPts val="0"/>
              </a:spcBef>
              <a:buFont typeface="Wingdings" panose="05000000000000000000" pitchFamily="2" charset="2"/>
              <a:buChar char="§"/>
              <a:defRPr/>
            </a:pPr>
            <a:r>
              <a:rPr lang="en-US" sz="1400" b="1" dirty="0">
                <a:cs typeface="ＭＳ Ｐゴシック" charset="-128"/>
              </a:rPr>
              <a:t>Medicare Advantage (Part C) and Part D</a:t>
            </a:r>
          </a:p>
          <a:p>
            <a:pPr marL="288925" indent="-173038" eaLnBrk="0" hangingPunct="0">
              <a:spcBef>
                <a:spcPts val="0"/>
              </a:spcBef>
              <a:buFont typeface="Calibri" panose="020F0502020204030204" pitchFamily="34" charset="0"/>
              <a:buChar char="‒"/>
              <a:defRPr/>
            </a:pPr>
            <a:r>
              <a:rPr lang="en-US" sz="1100" dirty="0"/>
              <a:t>Medicare Advantage Value-Based Insurance Design</a:t>
            </a:r>
            <a:endParaRPr lang="en-US" sz="1200" dirty="0" smtClean="0">
              <a:solidFill>
                <a:prstClr val="black">
                  <a:lumMod val="75000"/>
                  <a:lumOff val="25000"/>
                </a:prstClr>
              </a:solidFill>
              <a:latin typeface="Myriad Pro"/>
              <a:ea typeface="ＭＳ Ｐゴシック" charset="-128"/>
            </a:endParaRPr>
          </a:p>
        </p:txBody>
      </p:sp>
      <p:sp>
        <p:nvSpPr>
          <p:cNvPr id="2" name="Slide Number Placeholder 1"/>
          <p:cNvSpPr>
            <a:spLocks noGrp="1"/>
          </p:cNvSpPr>
          <p:nvPr>
            <p:ph type="sldNum" sz="quarter" idx="4"/>
          </p:nvPr>
        </p:nvSpPr>
        <p:spPr/>
        <p:txBody>
          <a:bodyPr/>
          <a:lstStyle/>
          <a:p>
            <a:fld id="{295008BC-DA31-4D19-837B-EFA4386B05F5}" type="slidenum">
              <a:rPr lang="en-US" smtClean="0">
                <a:solidFill>
                  <a:srgbClr val="FFFFFF">
                    <a:lumMod val="50000"/>
                  </a:srgbClr>
                </a:solidFill>
              </a:rPr>
              <a:pPr/>
              <a:t>33</a:t>
            </a:fld>
            <a:endParaRPr lang="en-US" dirty="0">
              <a:solidFill>
                <a:srgbClr val="FFFFFF">
                  <a:lumMod val="50000"/>
                </a:srgbClr>
              </a:solidFill>
            </a:endParaRPr>
          </a:p>
        </p:txBody>
      </p:sp>
      <p:sp>
        <p:nvSpPr>
          <p:cNvPr id="3" name="Rectangle 2"/>
          <p:cNvSpPr/>
          <p:nvPr/>
        </p:nvSpPr>
        <p:spPr>
          <a:xfrm>
            <a:off x="381000" y="4343400"/>
            <a:ext cx="4038600" cy="2677656"/>
          </a:xfrm>
          <a:prstGeom prst="rect">
            <a:avLst/>
          </a:prstGeom>
        </p:spPr>
        <p:txBody>
          <a:bodyPr wrap="square">
            <a:spAutoFit/>
          </a:bodyPr>
          <a:lstStyle/>
          <a:p>
            <a:pPr marL="112713" indent="-112713" eaLnBrk="0" hangingPunct="0">
              <a:spcBef>
                <a:spcPts val="0"/>
              </a:spcBef>
              <a:buFont typeface="Wingdings" panose="05000000000000000000" pitchFamily="2" charset="2"/>
              <a:buChar char="§"/>
              <a:defRPr/>
            </a:pPr>
            <a:r>
              <a:rPr lang="en-US" sz="1200" b="1" dirty="0" smtClean="0">
                <a:cs typeface="ＭＳ Ｐゴシック" charset="-128"/>
              </a:rPr>
              <a:t>Learning and Diffusion				</a:t>
            </a:r>
          </a:p>
          <a:p>
            <a:pPr marL="288925" indent="-173038" eaLnBrk="0" hangingPunct="0">
              <a:spcBef>
                <a:spcPts val="0"/>
              </a:spcBef>
              <a:buFont typeface="Calibri" panose="020F0502020204030204" pitchFamily="34" charset="0"/>
              <a:buChar char="‒"/>
              <a:defRPr/>
            </a:pPr>
            <a:r>
              <a:rPr lang="en-US" sz="1200" dirty="0" smtClean="0"/>
              <a:t>Partnership </a:t>
            </a:r>
            <a:r>
              <a:rPr lang="en-US" sz="1200" dirty="0"/>
              <a:t>for Patients </a:t>
            </a:r>
          </a:p>
          <a:p>
            <a:pPr marL="288925" indent="-173038" eaLnBrk="0" hangingPunct="0">
              <a:spcBef>
                <a:spcPts val="0"/>
              </a:spcBef>
              <a:buFont typeface="Calibri" panose="020F0502020204030204" pitchFamily="34" charset="0"/>
              <a:buChar char="‒"/>
              <a:defRPr/>
            </a:pPr>
            <a:r>
              <a:rPr lang="en-US" sz="1200" dirty="0"/>
              <a:t>Transforming Clinical Practice</a:t>
            </a:r>
          </a:p>
          <a:p>
            <a:pPr marL="288925" indent="-173038" eaLnBrk="0" hangingPunct="0">
              <a:spcBef>
                <a:spcPts val="0"/>
              </a:spcBef>
              <a:buFont typeface="Calibri" panose="020F0502020204030204" pitchFamily="34" charset="0"/>
              <a:buChar char="‒"/>
              <a:defRPr/>
            </a:pPr>
            <a:r>
              <a:rPr lang="en-US" sz="1200" dirty="0"/>
              <a:t>Community-Based Care Transitions</a:t>
            </a:r>
          </a:p>
          <a:p>
            <a:pPr marL="112713" indent="-112713" eaLnBrk="0" hangingPunct="0">
              <a:spcBef>
                <a:spcPts val="0"/>
              </a:spcBef>
              <a:buFont typeface="Wingdings" panose="05000000000000000000" pitchFamily="2" charset="2"/>
              <a:buChar char="§"/>
              <a:defRPr/>
            </a:pPr>
            <a:r>
              <a:rPr lang="en-US" sz="1200" b="1" dirty="0" smtClean="0">
                <a:cs typeface="ＭＳ Ｐゴシック" charset="-128"/>
              </a:rPr>
              <a:t>Health </a:t>
            </a:r>
            <a:r>
              <a:rPr lang="en-US" sz="1200" b="1" dirty="0">
                <a:cs typeface="ＭＳ Ｐゴシック" charset="-128"/>
              </a:rPr>
              <a:t>Care Innovation Awards</a:t>
            </a:r>
          </a:p>
          <a:p>
            <a:pPr eaLnBrk="0" hangingPunct="0">
              <a:spcBef>
                <a:spcPts val="0"/>
              </a:spcBef>
              <a:defRPr/>
            </a:pPr>
            <a:endParaRPr lang="en-US" sz="1200" b="1" dirty="0">
              <a:cs typeface="ＭＳ Ｐゴシック" charset="-128"/>
            </a:endParaRPr>
          </a:p>
          <a:p>
            <a:pPr marL="112713" indent="-112713" eaLnBrk="0" hangingPunct="0">
              <a:spcBef>
                <a:spcPts val="0"/>
              </a:spcBef>
              <a:buFont typeface="Wingdings" panose="05000000000000000000" pitchFamily="2" charset="2"/>
              <a:buChar char="§"/>
              <a:defRPr/>
            </a:pPr>
            <a:r>
              <a:rPr lang="en-US" sz="1200" b="1" dirty="0">
                <a:cs typeface="ＭＳ Ｐゴシック" charset="-128"/>
              </a:rPr>
              <a:t>Accountable Health Communities</a:t>
            </a:r>
          </a:p>
          <a:p>
            <a:pPr marL="112713" indent="-112713" eaLnBrk="0" hangingPunct="0">
              <a:spcBef>
                <a:spcPts val="0"/>
              </a:spcBef>
              <a:buFont typeface="Wingdings" panose="05000000000000000000" pitchFamily="2" charset="2"/>
              <a:buChar char="§"/>
              <a:defRPr/>
            </a:pPr>
            <a:endParaRPr lang="en-US" sz="1200" b="1" dirty="0">
              <a:cs typeface="ＭＳ Ｐゴシック" charset="-128"/>
            </a:endParaRPr>
          </a:p>
          <a:p>
            <a:pPr marL="112713" indent="-112713" eaLnBrk="0" hangingPunct="0">
              <a:spcBef>
                <a:spcPts val="0"/>
              </a:spcBef>
              <a:buFont typeface="Wingdings" panose="05000000000000000000" pitchFamily="2" charset="2"/>
              <a:buChar char="§"/>
              <a:defRPr/>
            </a:pPr>
            <a:r>
              <a:rPr lang="en-US" sz="1200" b="1" dirty="0">
                <a:cs typeface="ＭＳ Ｐゴシック" charset="-128"/>
              </a:rPr>
              <a:t>State Innovation Models Initiative</a:t>
            </a:r>
            <a:endParaRPr lang="en-US" sz="1200" dirty="0"/>
          </a:p>
          <a:p>
            <a:pPr marL="288925" indent="-173038" eaLnBrk="0" hangingPunct="0">
              <a:spcBef>
                <a:spcPts val="0"/>
              </a:spcBef>
              <a:buFont typeface="Calibri" panose="020F0502020204030204" pitchFamily="34" charset="0"/>
              <a:buChar char="‒"/>
              <a:defRPr/>
            </a:pPr>
            <a:r>
              <a:rPr lang="en-US" sz="1200" dirty="0">
                <a:cs typeface="ＭＳ Ｐゴシック" charset="-128"/>
              </a:rPr>
              <a:t>SIM Round 1</a:t>
            </a:r>
          </a:p>
          <a:p>
            <a:pPr marL="288925" indent="-173038" eaLnBrk="0" hangingPunct="0">
              <a:spcBef>
                <a:spcPts val="0"/>
              </a:spcBef>
              <a:buFont typeface="Calibri" panose="020F0502020204030204" pitchFamily="34" charset="0"/>
              <a:buChar char="‒"/>
              <a:defRPr/>
            </a:pPr>
            <a:r>
              <a:rPr lang="en-US" sz="1200" dirty="0">
                <a:cs typeface="ＭＳ Ｐゴシック" charset="-128"/>
              </a:rPr>
              <a:t>SIM Round 2</a:t>
            </a:r>
          </a:p>
          <a:p>
            <a:pPr marL="288925" indent="-173038" eaLnBrk="0" hangingPunct="0">
              <a:spcBef>
                <a:spcPts val="0"/>
              </a:spcBef>
              <a:buFont typeface="Calibri" panose="020F0502020204030204" pitchFamily="34" charset="0"/>
              <a:buChar char="‒"/>
              <a:defRPr/>
            </a:pPr>
            <a:r>
              <a:rPr lang="en-US" sz="1200" dirty="0">
                <a:cs typeface="ＭＳ Ｐゴシック" charset="-128"/>
              </a:rPr>
              <a:t>Maryland All-Payer </a:t>
            </a:r>
            <a:r>
              <a:rPr lang="en-US" sz="1200" dirty="0" smtClean="0">
                <a:cs typeface="ＭＳ Ｐゴシック" charset="-128"/>
              </a:rPr>
              <a:t>Model</a:t>
            </a:r>
            <a:endParaRPr lang="en-US" sz="1200" dirty="0">
              <a:cs typeface="ＭＳ Ｐゴシック" charset="-128"/>
            </a:endParaRPr>
          </a:p>
          <a:p>
            <a:pPr marL="115887" eaLnBrk="0" hangingPunct="0">
              <a:spcBef>
                <a:spcPts val="0"/>
              </a:spcBef>
              <a:defRPr/>
            </a:pPr>
            <a:endParaRPr lang="en-US" sz="1200" b="1" dirty="0">
              <a:cs typeface="ＭＳ Ｐゴシック" charset="-128"/>
            </a:endParaRPr>
          </a:p>
        </p:txBody>
      </p:sp>
      <p:sp>
        <p:nvSpPr>
          <p:cNvPr id="4" name="Rectangle 3"/>
          <p:cNvSpPr/>
          <p:nvPr/>
        </p:nvSpPr>
        <p:spPr>
          <a:xfrm>
            <a:off x="4572000" y="4495800"/>
            <a:ext cx="4572000" cy="1569660"/>
          </a:xfrm>
          <a:prstGeom prst="rect">
            <a:avLst/>
          </a:prstGeom>
        </p:spPr>
        <p:txBody>
          <a:bodyPr>
            <a:spAutoFit/>
          </a:bodyPr>
          <a:lstStyle/>
          <a:p>
            <a:pPr marL="112713" indent="-112713" eaLnBrk="0" hangingPunct="0">
              <a:spcBef>
                <a:spcPts val="0"/>
              </a:spcBef>
              <a:buFont typeface="Wingdings" panose="05000000000000000000" pitchFamily="2" charset="2"/>
              <a:buChar char="§"/>
              <a:defRPr/>
            </a:pPr>
            <a:r>
              <a:rPr lang="en-US" sz="1200" b="1" dirty="0">
                <a:cs typeface="ＭＳ Ｐゴシック" charset="-128"/>
              </a:rPr>
              <a:t>Million Hearts Cardiovascular Risk Reduction </a:t>
            </a:r>
            <a:r>
              <a:rPr lang="en-US" sz="1200" b="1" dirty="0" smtClean="0">
                <a:cs typeface="ＭＳ Ｐゴシック" charset="-128"/>
              </a:rPr>
              <a:t>Model</a:t>
            </a:r>
          </a:p>
          <a:p>
            <a:pPr eaLnBrk="0" hangingPunct="0">
              <a:spcBef>
                <a:spcPts val="0"/>
              </a:spcBef>
              <a:defRPr/>
            </a:pPr>
            <a:endParaRPr lang="en-US" sz="1200" b="1" dirty="0" smtClean="0">
              <a:cs typeface="ＭＳ Ｐゴシック" charset="-128"/>
            </a:endParaRPr>
          </a:p>
          <a:p>
            <a:pPr marL="112713" lvl="0" indent="-112713" eaLnBrk="0" hangingPunct="0">
              <a:spcBef>
                <a:spcPts val="0"/>
              </a:spcBef>
              <a:buFont typeface="Wingdings" panose="05000000000000000000" pitchFamily="2" charset="2"/>
              <a:buChar char="§"/>
              <a:defRPr/>
            </a:pPr>
            <a:r>
              <a:rPr lang="en-US" sz="1200" b="1" dirty="0">
                <a:cs typeface="ＭＳ Ｐゴシック" charset="-128"/>
              </a:rPr>
              <a:t>Health Care Payment Learning and Action </a:t>
            </a:r>
            <a:r>
              <a:rPr lang="en-US" sz="1200" b="1" dirty="0" smtClean="0">
                <a:cs typeface="ＭＳ Ｐゴシック" charset="-128"/>
              </a:rPr>
              <a:t>Network</a:t>
            </a:r>
          </a:p>
          <a:p>
            <a:pPr lvl="0" eaLnBrk="0" hangingPunct="0">
              <a:spcBef>
                <a:spcPts val="0"/>
              </a:spcBef>
              <a:defRPr/>
            </a:pPr>
            <a:endParaRPr lang="en-US" sz="1200" b="1" dirty="0">
              <a:cs typeface="ＭＳ Ｐゴシック" charset="-128"/>
            </a:endParaRPr>
          </a:p>
          <a:p>
            <a:pPr marL="112713" lvl="0" indent="-112713" eaLnBrk="0" hangingPunct="0">
              <a:spcBef>
                <a:spcPts val="0"/>
              </a:spcBef>
              <a:buFont typeface="Wingdings" panose="05000000000000000000" pitchFamily="2" charset="2"/>
              <a:buChar char="§"/>
              <a:defRPr/>
            </a:pPr>
            <a:r>
              <a:rPr lang="en-US" sz="1200" b="1" dirty="0">
                <a:cs typeface="ＭＳ Ｐゴシック" charset="-128"/>
              </a:rPr>
              <a:t>Information to providers in CMMI </a:t>
            </a:r>
            <a:r>
              <a:rPr lang="en-US" sz="1200" b="1" dirty="0" smtClean="0">
                <a:cs typeface="ＭＳ Ｐゴシック" charset="-128"/>
              </a:rPr>
              <a:t>models</a:t>
            </a:r>
          </a:p>
          <a:p>
            <a:pPr lvl="0" eaLnBrk="0" hangingPunct="0">
              <a:spcBef>
                <a:spcPts val="0"/>
              </a:spcBef>
              <a:defRPr/>
            </a:pPr>
            <a:endParaRPr lang="en-US" sz="1200" b="1" dirty="0">
              <a:cs typeface="ＭＳ Ｐゴシック" charset="-128"/>
            </a:endParaRPr>
          </a:p>
          <a:p>
            <a:pPr marL="112713" lvl="0" indent="-112713" eaLnBrk="0" hangingPunct="0">
              <a:spcBef>
                <a:spcPts val="0"/>
              </a:spcBef>
              <a:buFont typeface="Wingdings" panose="05000000000000000000" pitchFamily="2" charset="2"/>
              <a:buChar char="§"/>
              <a:defRPr/>
            </a:pPr>
            <a:r>
              <a:rPr lang="en-US" sz="1200" b="1" dirty="0">
                <a:cs typeface="ＭＳ Ｐゴシック" charset="-128"/>
              </a:rPr>
              <a:t>Shared decision-making required by many models</a:t>
            </a:r>
          </a:p>
          <a:p>
            <a:pPr marL="112713" indent="-112713" eaLnBrk="0" hangingPunct="0">
              <a:spcBef>
                <a:spcPts val="0"/>
              </a:spcBef>
              <a:buFont typeface="Wingdings" panose="05000000000000000000" pitchFamily="2" charset="2"/>
              <a:buChar char="§"/>
              <a:defRPr/>
            </a:pPr>
            <a:endParaRPr lang="en-US" sz="1200" dirty="0"/>
          </a:p>
        </p:txBody>
      </p:sp>
    </p:spTree>
    <p:extLst>
      <p:ext uri="{BB962C8B-B14F-4D97-AF65-F5344CB8AC3E}">
        <p14:creationId xmlns:p14="http://schemas.microsoft.com/office/powerpoint/2010/main" val="3103470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63" y="2667000"/>
            <a:ext cx="8229600" cy="868362"/>
          </a:xfrm>
        </p:spPr>
        <p:txBody>
          <a:bodyPr>
            <a:normAutofit fontScale="90000"/>
          </a:bodyPr>
          <a:lstStyle/>
          <a:p>
            <a:r>
              <a:rPr lang="en-US" dirty="0" smtClean="0"/>
              <a:t>CQISCO </a:t>
            </a:r>
            <a:r>
              <a:rPr lang="en-US" dirty="0"/>
              <a:t>Efforts to Support Delivery </a:t>
            </a:r>
            <a:r>
              <a:rPr lang="en-US" dirty="0" smtClean="0"/>
              <a:t>Reform</a:t>
            </a:r>
            <a:r>
              <a:rPr lang="en-US" dirty="0"/>
              <a:t/>
            </a:r>
            <a:br>
              <a:rPr lang="en-US" dirty="0"/>
            </a:br>
            <a:r>
              <a:rPr lang="en-US" dirty="0" smtClean="0"/>
              <a:t/>
            </a:r>
            <a:br>
              <a:rPr lang="en-US" dirty="0" smtClean="0"/>
            </a:br>
            <a:r>
              <a:rPr lang="en-US" dirty="0" smtClean="0"/>
              <a:t>	</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34</a:t>
            </a:fld>
            <a:endParaRPr lang="en-US" dirty="0">
              <a:solidFill>
                <a:srgbClr val="FFFFFF">
                  <a:lumMod val="50000"/>
                </a:srgbClr>
              </a:solidFill>
            </a:endParaRPr>
          </a:p>
        </p:txBody>
      </p:sp>
    </p:spTree>
    <p:extLst>
      <p:ext uri="{BB962C8B-B14F-4D97-AF65-F5344CB8AC3E}">
        <p14:creationId xmlns:p14="http://schemas.microsoft.com/office/powerpoint/2010/main" val="4139014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&amp; Certification</a:t>
            </a:r>
          </a:p>
        </p:txBody>
      </p:sp>
      <p:sp>
        <p:nvSpPr>
          <p:cNvPr id="3" name="Content Placeholder 2"/>
          <p:cNvSpPr>
            <a:spLocks noGrp="1"/>
          </p:cNvSpPr>
          <p:nvPr>
            <p:ph idx="1"/>
          </p:nvPr>
        </p:nvSpPr>
        <p:spPr/>
        <p:txBody>
          <a:bodyPr>
            <a:normAutofit lnSpcReduction="10000"/>
          </a:bodyPr>
          <a:lstStyle/>
          <a:p>
            <a:pPr marL="342900" lvl="0" indent="-342900" fontAlgn="base">
              <a:spcBef>
                <a:spcPct val="20000"/>
              </a:spcBef>
              <a:spcAft>
                <a:spcPct val="0"/>
              </a:spcAft>
              <a:buClrTx/>
              <a:buSzTx/>
              <a:buFontTx/>
              <a:buChar char="•"/>
            </a:pPr>
            <a:r>
              <a:rPr lang="en-US" b="0" kern="0" dirty="0">
                <a:solidFill>
                  <a:srgbClr val="000000"/>
                </a:solidFill>
                <a:latin typeface="Arial"/>
                <a:cs typeface="+mn-cs"/>
              </a:rPr>
              <a:t>Conduct Surveys for the purpose of certifying to the Secretary compliance &amp; non-compliance of providers &amp; suppliers of services &amp; re-surveying such entities at such time as the Secretary may </a:t>
            </a:r>
            <a:r>
              <a:rPr lang="en-US" b="0" kern="0" dirty="0" smtClean="0">
                <a:solidFill>
                  <a:srgbClr val="000000"/>
                </a:solidFill>
                <a:latin typeface="Arial"/>
                <a:cs typeface="+mn-cs"/>
              </a:rPr>
              <a:t>direct</a:t>
            </a:r>
          </a:p>
          <a:p>
            <a:pPr marL="342900" lvl="0" indent="-342900" fontAlgn="base">
              <a:spcBef>
                <a:spcPct val="20000"/>
              </a:spcBef>
              <a:spcAft>
                <a:spcPct val="0"/>
              </a:spcAft>
              <a:buClrTx/>
              <a:buSzTx/>
              <a:buFontTx/>
              <a:buChar char="•"/>
            </a:pPr>
            <a:r>
              <a:rPr lang="en-US" b="0" kern="0" dirty="0">
                <a:solidFill>
                  <a:srgbClr val="000000"/>
                </a:solidFill>
                <a:latin typeface="Arial"/>
                <a:cs typeface="+mn-cs"/>
              </a:rPr>
              <a:t>We inspect health care providers for compliance with the Medicare health &amp; safety </a:t>
            </a:r>
            <a:r>
              <a:rPr lang="en-US" b="0" kern="0" dirty="0" smtClean="0">
                <a:solidFill>
                  <a:srgbClr val="000000"/>
                </a:solidFill>
                <a:latin typeface="Arial"/>
                <a:cs typeface="+mn-cs"/>
              </a:rPr>
              <a:t>standards</a:t>
            </a:r>
            <a:endParaRPr lang="en-US" b="0" kern="0" dirty="0">
              <a:solidFill>
                <a:srgbClr val="000000"/>
              </a:solidFill>
              <a:latin typeface="Arial"/>
              <a:cs typeface="+mn-cs"/>
            </a:endParaRPr>
          </a:p>
          <a:p>
            <a:pPr marL="342900" lvl="0" indent="-342900" fontAlgn="base">
              <a:spcBef>
                <a:spcPct val="20000"/>
              </a:spcBef>
              <a:spcAft>
                <a:spcPct val="0"/>
              </a:spcAft>
              <a:buClrTx/>
              <a:buSzTx/>
              <a:buFontTx/>
              <a:buChar char="•"/>
            </a:pPr>
            <a:r>
              <a:rPr lang="en-US" b="0" kern="0" dirty="0" smtClean="0">
                <a:solidFill>
                  <a:srgbClr val="000000"/>
                </a:solidFill>
                <a:latin typeface="Arial"/>
                <a:cs typeface="+mn-cs"/>
              </a:rPr>
              <a:t>Liaison </a:t>
            </a:r>
            <a:r>
              <a:rPr lang="en-US" b="0" kern="0" dirty="0">
                <a:solidFill>
                  <a:srgbClr val="000000"/>
                </a:solidFill>
                <a:latin typeface="Arial"/>
                <a:cs typeface="+mn-cs"/>
              </a:rPr>
              <a:t>to state agencies for determination of eligibility</a:t>
            </a:r>
          </a:p>
          <a:p>
            <a:pPr marL="342900" lvl="0" indent="-342900" fontAlgn="base">
              <a:spcBef>
                <a:spcPct val="20000"/>
              </a:spcBef>
              <a:spcAft>
                <a:spcPct val="0"/>
              </a:spcAft>
              <a:buClrTx/>
              <a:buSzTx/>
              <a:buFontTx/>
              <a:buChar char="•"/>
            </a:pPr>
            <a:r>
              <a:rPr lang="en-US" b="0" kern="0" dirty="0">
                <a:solidFill>
                  <a:srgbClr val="000000"/>
                </a:solidFill>
                <a:latin typeface="Arial"/>
                <a:cs typeface="+mn-cs"/>
              </a:rPr>
              <a:t>Approve, deny, or terminate certification</a:t>
            </a:r>
          </a:p>
          <a:p>
            <a:pPr marL="342900" lvl="0" indent="-342900" fontAlgn="base">
              <a:spcBef>
                <a:spcPct val="20000"/>
              </a:spcBef>
              <a:spcAft>
                <a:spcPct val="0"/>
              </a:spcAft>
              <a:buClrTx/>
              <a:buSzTx/>
              <a:buFontTx/>
              <a:buChar char="•"/>
            </a:pPr>
            <a:r>
              <a:rPr lang="en-US" b="0" kern="0" dirty="0">
                <a:solidFill>
                  <a:srgbClr val="000000"/>
                </a:solidFill>
                <a:latin typeface="Arial"/>
                <a:cs typeface="+mn-cs"/>
              </a:rPr>
              <a:t>Interpret guidelines, policies &amp; procedures</a:t>
            </a:r>
          </a:p>
          <a:p>
            <a:pPr marL="342900" lvl="0" indent="-342900" fontAlgn="base">
              <a:spcBef>
                <a:spcPct val="20000"/>
              </a:spcBef>
              <a:spcAft>
                <a:spcPct val="0"/>
              </a:spcAft>
              <a:buClrTx/>
              <a:buSzTx/>
              <a:buFontTx/>
              <a:buChar char="•"/>
            </a:pPr>
            <a:r>
              <a:rPr lang="en-US" b="0" kern="0" dirty="0">
                <a:solidFill>
                  <a:srgbClr val="000000"/>
                </a:solidFill>
                <a:latin typeface="Arial"/>
                <a:cs typeface="+mn-cs"/>
              </a:rPr>
              <a:t>Levy enforcement actions</a:t>
            </a:r>
          </a:p>
          <a:p>
            <a:pPr marL="342900" lvl="0" indent="-342900" fontAlgn="base">
              <a:spcBef>
                <a:spcPct val="20000"/>
              </a:spcBef>
              <a:spcAft>
                <a:spcPct val="0"/>
              </a:spcAft>
              <a:buClrTx/>
              <a:buSzTx/>
              <a:buFontTx/>
              <a:buChar char="•"/>
            </a:pPr>
            <a:endParaRPr lang="en-US" b="0" kern="0" dirty="0" smtClean="0">
              <a:solidFill>
                <a:srgbClr val="003366"/>
              </a:solidFill>
              <a:latin typeface="Arial"/>
              <a:cs typeface="+mn-cs"/>
            </a:endParaRPr>
          </a:p>
          <a:p>
            <a:pPr marL="0" indent="0">
              <a:buNone/>
            </a:pPr>
            <a:r>
              <a:rPr lang="en-US" dirty="0" smtClean="0">
                <a:solidFill>
                  <a:schemeClr val="bg2"/>
                </a:solidFill>
              </a:rPr>
              <a:t>Conduct </a:t>
            </a:r>
            <a:r>
              <a:rPr lang="en-US" dirty="0">
                <a:solidFill>
                  <a:schemeClr val="bg2"/>
                </a:solidFill>
              </a:rPr>
              <a:t>Surveys for the purpose of certifying to the Secretary compliance &amp; non-compliance of providers &amp; suppliers of services &amp; re-surveying such entities at such time as the Secretary may direct</a:t>
            </a:r>
          </a:p>
          <a:p>
            <a:endParaRPr lang="en-US" dirty="0"/>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35</a:t>
            </a:fld>
            <a:endParaRPr lang="en-US" dirty="0">
              <a:solidFill>
                <a:srgbClr val="FFFFFF">
                  <a:lumMod val="50000"/>
                </a:srgbClr>
              </a:solidFill>
            </a:endParaRPr>
          </a:p>
        </p:txBody>
      </p:sp>
    </p:spTree>
    <p:extLst>
      <p:ext uri="{BB962C8B-B14F-4D97-AF65-F5344CB8AC3E}">
        <p14:creationId xmlns:p14="http://schemas.microsoft.com/office/powerpoint/2010/main" val="3172977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529C"/>
                </a:solidFill>
                <a:latin typeface="Tahoma" pitchFamily="34" charset="0"/>
              </a:rPr>
              <a:t>Types of Surveys</a:t>
            </a:r>
            <a:br>
              <a:rPr lang="en-US" dirty="0">
                <a:solidFill>
                  <a:srgbClr val="00529C"/>
                </a:solidFill>
                <a:latin typeface="Tahoma" pitchFamily="34" charset="0"/>
              </a:rPr>
            </a:br>
            <a:endParaRPr lang="en-US" dirty="0"/>
          </a:p>
        </p:txBody>
      </p:sp>
      <p:sp>
        <p:nvSpPr>
          <p:cNvPr id="3" name="Content Placeholder 2"/>
          <p:cNvSpPr>
            <a:spLocks noGrp="1"/>
          </p:cNvSpPr>
          <p:nvPr>
            <p:ph idx="1"/>
          </p:nvPr>
        </p:nvSpPr>
        <p:spPr/>
        <p:txBody>
          <a:bodyPr/>
          <a:lstStyle/>
          <a:p>
            <a:pPr marL="342900" lvl="0" indent="-342900" fontAlgn="base">
              <a:lnSpc>
                <a:spcPct val="90000"/>
              </a:lnSpc>
              <a:spcBef>
                <a:spcPct val="20000"/>
              </a:spcBef>
              <a:spcAft>
                <a:spcPct val="0"/>
              </a:spcAft>
              <a:buClrTx/>
              <a:buSzTx/>
              <a:buFontTx/>
              <a:buChar char="•"/>
            </a:pPr>
            <a:r>
              <a:rPr lang="en-US" sz="2800" b="0" kern="0" dirty="0">
                <a:solidFill>
                  <a:srgbClr val="000000"/>
                </a:solidFill>
                <a:latin typeface="Arial"/>
                <a:cs typeface="+mn-cs"/>
              </a:rPr>
              <a:t>Initial</a:t>
            </a:r>
          </a:p>
          <a:p>
            <a:pPr marL="342900" lvl="0" indent="-342900" fontAlgn="base">
              <a:lnSpc>
                <a:spcPct val="90000"/>
              </a:lnSpc>
              <a:spcBef>
                <a:spcPct val="20000"/>
              </a:spcBef>
              <a:spcAft>
                <a:spcPct val="0"/>
              </a:spcAft>
              <a:buClrTx/>
              <a:buSzTx/>
              <a:buFontTx/>
              <a:buChar char="•"/>
            </a:pPr>
            <a:r>
              <a:rPr lang="en-US" sz="2800" b="0" kern="0" dirty="0">
                <a:solidFill>
                  <a:srgbClr val="000000"/>
                </a:solidFill>
                <a:latin typeface="Arial"/>
                <a:cs typeface="+mn-cs"/>
              </a:rPr>
              <a:t>Recertification</a:t>
            </a:r>
          </a:p>
          <a:p>
            <a:pPr marL="342900" lvl="0" indent="-342900" fontAlgn="base">
              <a:lnSpc>
                <a:spcPct val="90000"/>
              </a:lnSpc>
              <a:spcBef>
                <a:spcPct val="20000"/>
              </a:spcBef>
              <a:spcAft>
                <a:spcPct val="0"/>
              </a:spcAft>
              <a:buClrTx/>
              <a:buSzTx/>
              <a:buFontTx/>
              <a:buChar char="•"/>
            </a:pPr>
            <a:r>
              <a:rPr lang="en-US" sz="2800" b="0" kern="0" dirty="0">
                <a:solidFill>
                  <a:srgbClr val="000000"/>
                </a:solidFill>
                <a:latin typeface="Arial"/>
                <a:cs typeface="+mn-cs"/>
              </a:rPr>
              <a:t>Revisit </a:t>
            </a:r>
          </a:p>
          <a:p>
            <a:pPr marL="342900" lvl="0" indent="-342900" fontAlgn="base">
              <a:lnSpc>
                <a:spcPct val="90000"/>
              </a:lnSpc>
              <a:spcBef>
                <a:spcPct val="20000"/>
              </a:spcBef>
              <a:spcAft>
                <a:spcPct val="0"/>
              </a:spcAft>
              <a:buClrTx/>
              <a:buSzTx/>
              <a:buFontTx/>
              <a:buChar char="•"/>
            </a:pPr>
            <a:r>
              <a:rPr lang="en-US" sz="2800" b="0" kern="0" dirty="0">
                <a:solidFill>
                  <a:srgbClr val="000000"/>
                </a:solidFill>
                <a:latin typeface="Arial"/>
                <a:cs typeface="+mn-cs"/>
              </a:rPr>
              <a:t>Complaint </a:t>
            </a:r>
          </a:p>
          <a:p>
            <a:pPr marL="342900" lvl="0" indent="-342900" fontAlgn="base">
              <a:lnSpc>
                <a:spcPct val="90000"/>
              </a:lnSpc>
              <a:spcBef>
                <a:spcPct val="20000"/>
              </a:spcBef>
              <a:spcAft>
                <a:spcPct val="0"/>
              </a:spcAft>
              <a:buClrTx/>
              <a:buSzTx/>
              <a:buFontTx/>
              <a:buChar char="•"/>
            </a:pPr>
            <a:r>
              <a:rPr lang="en-US" sz="2800" b="0" kern="0" dirty="0">
                <a:solidFill>
                  <a:srgbClr val="000000"/>
                </a:solidFill>
                <a:latin typeface="Arial"/>
                <a:cs typeface="+mn-cs"/>
              </a:rPr>
              <a:t>Validation</a:t>
            </a:r>
          </a:p>
          <a:p>
            <a:pPr marL="342900" lvl="0" indent="-342900" fontAlgn="base">
              <a:lnSpc>
                <a:spcPct val="90000"/>
              </a:lnSpc>
              <a:spcBef>
                <a:spcPct val="20000"/>
              </a:spcBef>
              <a:spcAft>
                <a:spcPct val="0"/>
              </a:spcAft>
              <a:buClrTx/>
              <a:buSzTx/>
              <a:buFontTx/>
              <a:buChar char="•"/>
            </a:pPr>
            <a:r>
              <a:rPr lang="en-US" sz="2800" b="0" kern="0" dirty="0">
                <a:solidFill>
                  <a:srgbClr val="000000"/>
                </a:solidFill>
                <a:latin typeface="Arial"/>
                <a:cs typeface="+mn-cs"/>
              </a:rPr>
              <a:t>Federal monitoring</a:t>
            </a:r>
          </a:p>
          <a:p>
            <a:pPr marL="742950" lvl="1" indent="-285750" fontAlgn="base">
              <a:lnSpc>
                <a:spcPct val="90000"/>
              </a:lnSpc>
              <a:spcBef>
                <a:spcPct val="20000"/>
              </a:spcBef>
              <a:spcAft>
                <a:spcPct val="0"/>
              </a:spcAft>
              <a:buClrTx/>
              <a:buFontTx/>
              <a:buChar char="–"/>
            </a:pPr>
            <a:r>
              <a:rPr lang="en-US" sz="2400" kern="0" dirty="0">
                <a:solidFill>
                  <a:srgbClr val="000000"/>
                </a:solidFill>
                <a:latin typeface="Arial"/>
              </a:rPr>
              <a:t>Comparative—RO surveyors replicate a SA survey (“look-behind”)</a:t>
            </a:r>
          </a:p>
          <a:p>
            <a:pPr marL="742950" lvl="1" indent="-285750" fontAlgn="base">
              <a:lnSpc>
                <a:spcPct val="90000"/>
              </a:lnSpc>
              <a:spcBef>
                <a:spcPct val="20000"/>
              </a:spcBef>
              <a:spcAft>
                <a:spcPct val="0"/>
              </a:spcAft>
              <a:buClrTx/>
              <a:buFontTx/>
              <a:buChar char="–"/>
            </a:pPr>
            <a:r>
              <a:rPr lang="en-US" sz="2400" kern="0" dirty="0">
                <a:solidFill>
                  <a:srgbClr val="000000"/>
                </a:solidFill>
                <a:latin typeface="Arial"/>
              </a:rPr>
              <a:t>Federal Oversight Support Survey (FOSS)—              RO observes &amp; evaluates a SA survey team’s        conduct of the actual survey</a:t>
            </a:r>
          </a:p>
          <a:p>
            <a:endParaRPr lang="en-US" dirty="0"/>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36</a:t>
            </a:fld>
            <a:endParaRPr lang="en-US" dirty="0">
              <a:solidFill>
                <a:srgbClr val="FFFFFF">
                  <a:lumMod val="50000"/>
                </a:srgbClr>
              </a:solidFill>
            </a:endParaRPr>
          </a:p>
        </p:txBody>
      </p:sp>
    </p:spTree>
    <p:extLst>
      <p:ext uri="{BB962C8B-B14F-4D97-AF65-F5344CB8AC3E}">
        <p14:creationId xmlns:p14="http://schemas.microsoft.com/office/powerpoint/2010/main" val="2272950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539B"/>
                </a:solidFill>
                <a:latin typeface="Calibri"/>
                <a:ea typeface="ＭＳ Ｐゴシック" charset="0"/>
                <a:cs typeface="Arial"/>
              </a:rPr>
              <a:t>…and toward transforming our health care system.</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The Social Security Number Removal Initiative (SSNRI)</a:t>
            </a:r>
          </a:p>
          <a:p>
            <a:endParaRPr lang="en-US" dirty="0" smtClean="0"/>
          </a:p>
          <a:p>
            <a:r>
              <a:rPr lang="en-US" dirty="0" smtClean="0"/>
              <a:t>Center for Program Integrity (CPI)</a:t>
            </a:r>
          </a:p>
          <a:p>
            <a:endParaRPr lang="en-US" dirty="0" smtClean="0"/>
          </a:p>
          <a:p>
            <a:r>
              <a:rPr lang="en-US" dirty="0"/>
              <a:t>www.presidential transition.org</a:t>
            </a:r>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37</a:t>
            </a:fld>
            <a:endParaRPr lang="en-US" dirty="0">
              <a:solidFill>
                <a:srgbClr val="FFFFFF">
                  <a:lumMod val="50000"/>
                </a:srgbClr>
              </a:solidFill>
            </a:endParaRPr>
          </a:p>
        </p:txBody>
      </p:sp>
    </p:spTree>
    <p:extLst>
      <p:ext uri="{BB962C8B-B14F-4D97-AF65-F5344CB8AC3E}">
        <p14:creationId xmlns:p14="http://schemas.microsoft.com/office/powerpoint/2010/main" val="390738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990600" y="990600"/>
            <a:ext cx="7246620" cy="923330"/>
          </a:xfrm>
        </p:spPr>
        <p:txBody>
          <a:bodyPr>
            <a:spAutoFit/>
          </a:bodyPr>
          <a:lstStyle/>
          <a:p>
            <a:pPr algn="ctr">
              <a:lnSpc>
                <a:spcPct val="100000"/>
              </a:lnSpc>
            </a:pPr>
            <a:r>
              <a:rPr lang="en-US" sz="5400" dirty="0" smtClean="0"/>
              <a:t>Thank You</a:t>
            </a:r>
            <a:endParaRPr lang="en-US" sz="5400" dirty="0"/>
          </a:p>
        </p:txBody>
      </p:sp>
      <p:sp>
        <p:nvSpPr>
          <p:cNvPr id="2" name="Rectangle 1"/>
          <p:cNvSpPr/>
          <p:nvPr/>
        </p:nvSpPr>
        <p:spPr>
          <a:xfrm>
            <a:off x="1905000" y="3048000"/>
            <a:ext cx="5867400" cy="2185214"/>
          </a:xfrm>
          <a:prstGeom prst="rect">
            <a:avLst/>
          </a:prstGeom>
        </p:spPr>
        <p:txBody>
          <a:bodyPr wrap="square">
            <a:spAutoFit/>
          </a:bodyPr>
          <a:lstStyle/>
          <a:p>
            <a:pPr marL="342900" lvl="1" indent="-342900" algn="ctr">
              <a:spcBef>
                <a:spcPts val="2400"/>
              </a:spcBef>
              <a:buNone/>
            </a:pPr>
            <a:r>
              <a:rPr lang="en-US" sz="3200" dirty="0" smtClean="0">
                <a:cs typeface="Arial" pitchFamily="34" charset="0"/>
              </a:rPr>
              <a:t>Renard Murray</a:t>
            </a:r>
            <a:endParaRPr lang="en-US" sz="3200" dirty="0">
              <a:cs typeface="Arial" pitchFamily="34" charset="0"/>
            </a:endParaRPr>
          </a:p>
          <a:p>
            <a:pPr marL="342900" lvl="1" indent="-342900" algn="ctr">
              <a:spcBef>
                <a:spcPts val="2400"/>
              </a:spcBef>
              <a:buNone/>
            </a:pPr>
            <a:r>
              <a:rPr lang="en-US" sz="3200" dirty="0">
                <a:cs typeface="Arial" pitchFamily="34" charset="0"/>
                <a:hlinkClick r:id="rId3"/>
              </a:rPr>
              <a:t>r</a:t>
            </a:r>
            <a:r>
              <a:rPr lang="en-US" sz="3200" dirty="0" smtClean="0">
                <a:cs typeface="Arial" pitchFamily="34" charset="0"/>
                <a:hlinkClick r:id="rId3"/>
              </a:rPr>
              <a:t>enard.murray@cms.hhs.gov</a:t>
            </a:r>
            <a:endParaRPr lang="en-US" sz="3200" dirty="0">
              <a:cs typeface="Arial" pitchFamily="34" charset="0"/>
            </a:endParaRPr>
          </a:p>
          <a:p>
            <a:pPr marL="342900" lvl="1" indent="-342900" algn="ctr">
              <a:spcBef>
                <a:spcPts val="2400"/>
              </a:spcBef>
              <a:buNone/>
            </a:pPr>
            <a:r>
              <a:rPr lang="en-US" sz="3200" dirty="0" smtClean="0">
                <a:cs typeface="Arial" pitchFamily="34" charset="0"/>
              </a:rPr>
              <a:t>404-562-7150</a:t>
            </a:r>
            <a:endParaRPr lang="en-US" sz="2800" dirty="0">
              <a:cs typeface="Arial" pitchFamily="34" charset="0"/>
            </a:endParaRPr>
          </a:p>
        </p:txBody>
      </p:sp>
    </p:spTree>
    <p:extLst>
      <p:ext uri="{BB962C8B-B14F-4D97-AF65-F5344CB8AC3E}">
        <p14:creationId xmlns:p14="http://schemas.microsoft.com/office/powerpoint/2010/main" val="1805648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3200" dirty="0" smtClean="0">
              <a:solidFill>
                <a:srgbClr val="005F9E"/>
              </a:solidFill>
              <a:ea typeface="Verdana" pitchFamily="34" charset="0"/>
              <a:cs typeface="Verdana" pitchFamily="34" charset="0"/>
            </a:endParaRPr>
          </a:p>
          <a:p>
            <a:pPr marL="0" indent="0">
              <a:buNone/>
            </a:pPr>
            <a:endParaRPr lang="en-US" sz="4000" dirty="0">
              <a:solidFill>
                <a:srgbClr val="005F9E"/>
              </a:solidFill>
              <a:ea typeface="Verdana" pitchFamily="34" charset="0"/>
              <a:cs typeface="Verdana" pitchFamily="34" charset="0"/>
            </a:endParaRPr>
          </a:p>
          <a:p>
            <a:pPr marL="0" indent="0">
              <a:buNone/>
            </a:pPr>
            <a:r>
              <a:rPr lang="en-US" sz="4000" dirty="0" smtClean="0">
                <a:solidFill>
                  <a:srgbClr val="005F9E"/>
                </a:solidFill>
                <a:ea typeface="Verdana" pitchFamily="34" charset="0"/>
                <a:cs typeface="Verdana" pitchFamily="34" charset="0"/>
              </a:rPr>
              <a:t>Centers for Medicare &amp; Medicaid Services (CMS)</a:t>
            </a:r>
            <a:endParaRPr lang="en-US" sz="4000" dirty="0" smtClean="0"/>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4</a:t>
            </a:fld>
            <a:endParaRPr lang="en-US" dirty="0">
              <a:solidFill>
                <a:srgbClr val="FFFFFF">
                  <a:lumMod val="50000"/>
                </a:srgbClr>
              </a:solidFill>
            </a:endParaRPr>
          </a:p>
        </p:txBody>
      </p:sp>
    </p:spTree>
    <p:extLst>
      <p:ext uri="{BB962C8B-B14F-4D97-AF65-F5344CB8AC3E}">
        <p14:creationId xmlns:p14="http://schemas.microsoft.com/office/powerpoint/2010/main" val="241150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Office of Minority Health</a:t>
            </a:r>
          </a:p>
        </p:txBody>
      </p:sp>
      <p:sp>
        <p:nvSpPr>
          <p:cNvPr id="5" name="Slide Number Placeholder 4"/>
          <p:cNvSpPr>
            <a:spLocks noGrp="1"/>
          </p:cNvSpPr>
          <p:nvPr>
            <p:ph type="sldNum" sz="quarter" idx="4"/>
          </p:nvPr>
        </p:nvSpPr>
        <p:spPr/>
        <p:txBody>
          <a:bodyPr/>
          <a:lstStyle/>
          <a:p>
            <a:fld id="{295008BC-DA31-4D19-837B-EFA4386B05F5}" type="slidenum">
              <a:rPr lang="en-US" smtClean="0">
                <a:solidFill>
                  <a:srgbClr val="FFFFFF">
                    <a:lumMod val="50000"/>
                  </a:srgbClr>
                </a:solidFill>
              </a:rPr>
              <a:pPr/>
              <a:t>5</a:t>
            </a:fld>
            <a:endParaRPr lang="en-US" dirty="0">
              <a:solidFill>
                <a:srgbClr val="FFFFFF">
                  <a:lumMod val="50000"/>
                </a:srgbClr>
              </a:solidFill>
            </a:endParaRPr>
          </a:p>
        </p:txBody>
      </p:sp>
      <p:sp>
        <p:nvSpPr>
          <p:cNvPr id="6" name="Content Placeholder 2"/>
          <p:cNvSpPr>
            <a:spLocks noGrp="1"/>
          </p:cNvSpPr>
          <p:nvPr>
            <p:ph sz="half" idx="1"/>
          </p:nvPr>
        </p:nvSpPr>
        <p:spPr/>
        <p:txBody>
          <a:bodyPr>
            <a:noAutofit/>
          </a:bodyPr>
          <a:lstStyle/>
          <a:p>
            <a:pPr marL="0" indent="0">
              <a:spcBef>
                <a:spcPts val="726"/>
              </a:spcBef>
              <a:buNone/>
            </a:pPr>
            <a:r>
              <a:rPr lang="en-US" sz="1800" b="1" dirty="0">
                <a:solidFill>
                  <a:schemeClr val="tx1"/>
                </a:solidFill>
              </a:rPr>
              <a:t>Mission</a:t>
            </a:r>
          </a:p>
          <a:p>
            <a:pPr>
              <a:spcBef>
                <a:spcPts val="726"/>
              </a:spcBef>
            </a:pPr>
            <a:r>
              <a:rPr lang="en-US" sz="1800" dirty="0">
                <a:solidFill>
                  <a:schemeClr val="tx1"/>
                </a:solidFill>
              </a:rPr>
              <a:t>Eliminate disparities in health care quality and access </a:t>
            </a:r>
          </a:p>
          <a:p>
            <a:pPr>
              <a:spcBef>
                <a:spcPts val="726"/>
              </a:spcBef>
            </a:pPr>
            <a:r>
              <a:rPr lang="en-US" sz="1800" dirty="0">
                <a:solidFill>
                  <a:schemeClr val="tx1"/>
                </a:solidFill>
              </a:rPr>
              <a:t>Ensure the needs of minority populations are represented in CMS policies/programs</a:t>
            </a:r>
          </a:p>
          <a:p>
            <a:pPr marL="0" indent="0">
              <a:spcBef>
                <a:spcPts val="726"/>
              </a:spcBef>
              <a:buNone/>
            </a:pPr>
            <a:r>
              <a:rPr lang="en-US" sz="1800" b="1" dirty="0">
                <a:solidFill>
                  <a:schemeClr val="tx1"/>
                </a:solidFill>
              </a:rPr>
              <a:t>Vision</a:t>
            </a:r>
          </a:p>
          <a:p>
            <a:pPr marL="257175" lvl="1" indent="-257175">
              <a:spcBef>
                <a:spcPts val="726"/>
              </a:spcBef>
              <a:buFont typeface="Arial" panose="020B0604020202020204" pitchFamily="34" charset="0"/>
              <a:buChar char="•"/>
            </a:pPr>
            <a:r>
              <a:rPr lang="en-US" sz="1800" dirty="0">
                <a:solidFill>
                  <a:schemeClr val="tx1"/>
                </a:solidFill>
              </a:rPr>
              <a:t>All CMS beneficiaries have achieved their highest level of health, and disparities in health care quality and access have been </a:t>
            </a:r>
            <a:r>
              <a:rPr lang="en-US" sz="1800" dirty="0" smtClean="0">
                <a:solidFill>
                  <a:schemeClr val="tx1"/>
                </a:solidFill>
              </a:rPr>
              <a:t>eliminated</a:t>
            </a:r>
            <a:endParaRPr lang="en-US" sz="1800" dirty="0">
              <a:solidFill>
                <a:schemeClr val="tx1"/>
              </a:solidFill>
            </a:endParaRPr>
          </a:p>
          <a:p>
            <a:endParaRPr lang="en-US" sz="1800" b="1" dirty="0">
              <a:solidFill>
                <a:schemeClr val="tx1"/>
              </a:solidFill>
            </a:endParaRPr>
          </a:p>
        </p:txBody>
      </p:sp>
      <p:pic>
        <p:nvPicPr>
          <p:cNvPr id="7" name="Content Placeholder 5" descr="Sec. 10334 of the ACA created several offices of minority health across HHS. This page shows the logo of eight HHS agencies, including the FDA, AHRQ, CMS, HHS, NIMHD, HRSA, CDC, and SAMHSA." title="Exhibit 1: HHS Offices of Minority Health"/>
          <p:cNvPicPr>
            <a:picLocks noGrp="1" noChangeAspect="1"/>
          </p:cNvPicPr>
          <p:nvPr>
            <p:ph sz="half" idx="2"/>
          </p:nvPr>
        </p:nvPicPr>
        <p:blipFill>
          <a:blip r:embed="rId3"/>
          <a:stretch>
            <a:fillRect/>
          </a:stretch>
        </p:blipFill>
        <p:spPr>
          <a:xfrm>
            <a:off x="4800600" y="2527565"/>
            <a:ext cx="4038600" cy="2468033"/>
          </a:xfrm>
          <a:prstGeom prst="rect">
            <a:avLst/>
          </a:prstGeom>
        </p:spPr>
      </p:pic>
    </p:spTree>
    <p:extLst>
      <p:ext uri="{BB962C8B-B14F-4D97-AF65-F5344CB8AC3E}">
        <p14:creationId xmlns:p14="http://schemas.microsoft.com/office/powerpoint/2010/main" val="39426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and Reporting Disparities</a:t>
            </a:r>
          </a:p>
        </p:txBody>
      </p:sp>
      <p:sp>
        <p:nvSpPr>
          <p:cNvPr id="5" name="Slide Number Placeholder 4"/>
          <p:cNvSpPr>
            <a:spLocks noGrp="1"/>
          </p:cNvSpPr>
          <p:nvPr>
            <p:ph type="sldNum" sz="quarter" idx="4"/>
          </p:nvPr>
        </p:nvSpPr>
        <p:spPr/>
        <p:txBody>
          <a:bodyPr/>
          <a:lstStyle/>
          <a:p>
            <a:fld id="{295008BC-DA31-4D19-837B-EFA4386B05F5}" type="slidenum">
              <a:rPr lang="en-US" smtClean="0">
                <a:solidFill>
                  <a:srgbClr val="FFFFFF">
                    <a:lumMod val="50000"/>
                  </a:srgbClr>
                </a:solidFill>
              </a:rPr>
              <a:pPr/>
              <a:t>6</a:t>
            </a:fld>
            <a:endParaRPr lang="en-US" dirty="0">
              <a:solidFill>
                <a:srgbClr val="FFFFFF">
                  <a:lumMod val="50000"/>
                </a:srgbClr>
              </a:solidFill>
            </a:endParaRPr>
          </a:p>
        </p:txBody>
      </p:sp>
      <p:sp>
        <p:nvSpPr>
          <p:cNvPr id="6" name="Text Placeholder 2"/>
          <p:cNvSpPr>
            <a:spLocks noGrp="1"/>
          </p:cNvSpPr>
          <p:nvPr>
            <p:ph sz="half" idx="1"/>
          </p:nvPr>
        </p:nvSpPr>
        <p:spPr/>
        <p:txBody>
          <a:bodyPr/>
          <a:lstStyle/>
          <a:p>
            <a:pPr marL="0" indent="0">
              <a:spcBef>
                <a:spcPts val="726"/>
              </a:spcBef>
              <a:buNone/>
            </a:pPr>
            <a:r>
              <a:rPr lang="en-US" sz="1800" dirty="0">
                <a:solidFill>
                  <a:schemeClr val="tx1"/>
                </a:solidFill>
              </a:rPr>
              <a:t>CMS released Medicare Advantage plan data stratified by race and ethnicity, including: </a:t>
            </a:r>
          </a:p>
          <a:p>
            <a:pPr marL="342900" lvl="1" indent="0">
              <a:spcBef>
                <a:spcPts val="726"/>
              </a:spcBef>
              <a:buNone/>
            </a:pPr>
            <a:r>
              <a:rPr lang="en-US" sz="1800" b="1" dirty="0">
                <a:solidFill>
                  <a:srgbClr val="003895"/>
                </a:solidFill>
              </a:rPr>
              <a:t>Patient Experience</a:t>
            </a:r>
          </a:p>
          <a:p>
            <a:pPr marL="342900" lvl="2" indent="0">
              <a:spcBef>
                <a:spcPts val="726"/>
              </a:spcBef>
              <a:buNone/>
            </a:pPr>
            <a:r>
              <a:rPr lang="en-US" dirty="0">
                <a:solidFill>
                  <a:schemeClr val="tx1"/>
                </a:solidFill>
              </a:rPr>
              <a:t>Medicare Consumer Assessment of Healthcare Providers and Systems (Medicare CAHPS) Survey (2013-2014)</a:t>
            </a:r>
          </a:p>
          <a:p>
            <a:pPr marL="342900" lvl="1" indent="0">
              <a:spcBef>
                <a:spcPts val="726"/>
              </a:spcBef>
              <a:buNone/>
            </a:pPr>
            <a:r>
              <a:rPr lang="en-US" sz="1800" b="1" dirty="0">
                <a:solidFill>
                  <a:srgbClr val="003895"/>
                </a:solidFill>
              </a:rPr>
              <a:t>Clinical Quality</a:t>
            </a:r>
          </a:p>
          <a:p>
            <a:pPr marL="342900" lvl="2" indent="0">
              <a:spcBef>
                <a:spcPts val="726"/>
              </a:spcBef>
              <a:buSzPct val="100000"/>
              <a:buNone/>
              <a:tabLst>
                <a:tab pos="342900" algn="l"/>
              </a:tabLst>
            </a:pPr>
            <a:r>
              <a:rPr lang="en-US" dirty="0">
                <a:solidFill>
                  <a:schemeClr val="tx1"/>
                </a:solidFill>
              </a:rPr>
              <a:t>Healthcare Effectiveness Data and Information Set (HEDIS): from Medicare health plans nationwide (Measurement years 2013-2014)</a:t>
            </a:r>
          </a:p>
          <a:p>
            <a:endParaRPr lang="en-US" sz="1800" dirty="0"/>
          </a:p>
        </p:txBody>
      </p:sp>
      <p:pic>
        <p:nvPicPr>
          <p:cNvPr id="7" name="Content Placeholder 6"/>
          <p:cNvPicPr>
            <a:picLocks noGrp="1" noChangeAspect="1"/>
          </p:cNvPicPr>
          <p:nvPr>
            <p:ph sz="half" idx="2"/>
          </p:nvPr>
        </p:nvPicPr>
        <p:blipFill>
          <a:blip r:embed="rId3"/>
          <a:stretch>
            <a:fillRect/>
          </a:stretch>
        </p:blipFill>
        <p:spPr>
          <a:xfrm>
            <a:off x="4800600" y="2430473"/>
            <a:ext cx="4038600" cy="2662216"/>
          </a:xfrm>
          <a:prstGeom prst="rect">
            <a:avLst/>
          </a:prstGeom>
        </p:spPr>
      </p:pic>
    </p:spTree>
    <p:extLst>
      <p:ext uri="{BB962C8B-B14F-4D97-AF65-F5344CB8AC3E}">
        <p14:creationId xmlns:p14="http://schemas.microsoft.com/office/powerpoint/2010/main" val="1770341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Disparities: Clinical Measures</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682022"/>
            <a:ext cx="4046220" cy="2314904"/>
          </a:xfrm>
        </p:spPr>
      </p:pic>
      <p:sp>
        <p:nvSpPr>
          <p:cNvPr id="2" name="Content Placeholder 1"/>
          <p:cNvSpPr>
            <a:spLocks noGrp="1"/>
          </p:cNvSpPr>
          <p:nvPr>
            <p:ph sz="half" idx="2"/>
          </p:nvPr>
        </p:nvSpPr>
        <p:spPr>
          <a:xfrm>
            <a:off x="4637312" y="2682021"/>
            <a:ext cx="3810000" cy="2632929"/>
          </a:xfrm>
        </p:spPr>
        <p:txBody>
          <a:bodyPr/>
          <a:lstStyle/>
          <a:p>
            <a:r>
              <a:rPr lang="en-US" sz="1800" dirty="0">
                <a:solidFill>
                  <a:schemeClr val="tx1"/>
                </a:solidFill>
              </a:rPr>
              <a:t>All racial/ethnic groups were </a:t>
            </a:r>
            <a:r>
              <a:rPr lang="en-US" sz="1800" b="1" dirty="0">
                <a:solidFill>
                  <a:srgbClr val="92D050"/>
                </a:solidFill>
              </a:rPr>
              <a:t>more likely</a:t>
            </a:r>
            <a:r>
              <a:rPr lang="en-US" sz="1800" dirty="0">
                <a:solidFill>
                  <a:srgbClr val="92D050"/>
                </a:solidFill>
              </a:rPr>
              <a:t> </a:t>
            </a:r>
            <a:r>
              <a:rPr lang="en-US" sz="1800" dirty="0">
                <a:solidFill>
                  <a:schemeClr val="tx1"/>
                </a:solidFill>
              </a:rPr>
              <a:t>than White Medicare beneficiaries to have at least one follow-up visit about a higher-risk medication.</a:t>
            </a:r>
          </a:p>
          <a:p>
            <a:r>
              <a:rPr lang="en-US" sz="1800" dirty="0">
                <a:solidFill>
                  <a:schemeClr val="tx1"/>
                </a:solidFill>
              </a:rPr>
              <a:t>There are </a:t>
            </a:r>
            <a:r>
              <a:rPr lang="en-US" sz="1800" u="sng" dirty="0">
                <a:solidFill>
                  <a:schemeClr val="tx1"/>
                </a:solidFill>
              </a:rPr>
              <a:t>no disparities</a:t>
            </a:r>
            <a:r>
              <a:rPr lang="en-US" sz="1800" dirty="0">
                <a:solidFill>
                  <a:schemeClr val="tx1"/>
                </a:solidFill>
              </a:rPr>
              <a:t> in the appropriate monitoring of patients taking long-term medications.</a:t>
            </a:r>
            <a:endParaRPr lang="en-US" sz="1800" dirty="0">
              <a:solidFill>
                <a:srgbClr val="92D050"/>
              </a:solidFill>
            </a:endParaRPr>
          </a:p>
          <a:p>
            <a:endParaRPr lang="en-US" dirty="0">
              <a:solidFill>
                <a:schemeClr val="tx1"/>
              </a:solidFill>
            </a:endParaRPr>
          </a:p>
        </p:txBody>
      </p:sp>
      <p:sp>
        <p:nvSpPr>
          <p:cNvPr id="7" name="TextBox 6"/>
          <p:cNvSpPr txBox="1"/>
          <p:nvPr/>
        </p:nvSpPr>
        <p:spPr>
          <a:xfrm>
            <a:off x="457201" y="2054678"/>
            <a:ext cx="7881257" cy="415498"/>
          </a:xfrm>
          <a:prstGeom prst="rect">
            <a:avLst/>
          </a:prstGeom>
          <a:noFill/>
        </p:spPr>
        <p:txBody>
          <a:bodyPr wrap="square" rtlCol="0">
            <a:spAutoFit/>
          </a:bodyPr>
          <a:lstStyle/>
          <a:p>
            <a:r>
              <a:rPr lang="en-US" sz="2100" b="1" dirty="0">
                <a:solidFill>
                  <a:srgbClr val="003895"/>
                </a:solidFill>
                <a:latin typeface="Calibri" panose="020F0502020204030204" pitchFamily="34" charset="0"/>
              </a:rPr>
              <a:t>Clinical Measures with Few or No Racial/Ethnic Differences</a:t>
            </a:r>
          </a:p>
        </p:txBody>
      </p:sp>
      <p:sp>
        <p:nvSpPr>
          <p:cNvPr id="4" name="Slide Number Placeholder 3"/>
          <p:cNvSpPr>
            <a:spLocks noGrp="1"/>
          </p:cNvSpPr>
          <p:nvPr>
            <p:ph type="sldNum" sz="quarter" idx="4"/>
          </p:nvPr>
        </p:nvSpPr>
        <p:spPr/>
        <p:txBody>
          <a:bodyPr/>
          <a:lstStyle/>
          <a:p>
            <a:fld id="{295008BC-DA31-4D19-837B-EFA4386B05F5}" type="slidenum">
              <a:rPr lang="en-US" smtClean="0">
                <a:solidFill>
                  <a:srgbClr val="FFFFFF">
                    <a:lumMod val="50000"/>
                  </a:srgbClr>
                </a:solidFill>
              </a:rPr>
              <a:pPr/>
              <a:t>7</a:t>
            </a:fld>
            <a:endParaRPr lang="en-US" dirty="0">
              <a:solidFill>
                <a:srgbClr val="FFFFFF">
                  <a:lumMod val="50000"/>
                </a:srgbClr>
              </a:solidFill>
            </a:endParaRPr>
          </a:p>
        </p:txBody>
      </p:sp>
    </p:spTree>
    <p:extLst>
      <p:ext uri="{BB962C8B-B14F-4D97-AF65-F5344CB8AC3E}">
        <p14:creationId xmlns:p14="http://schemas.microsoft.com/office/powerpoint/2010/main" val="2003801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CMS Health Equity Framework</a:t>
            </a:r>
          </a:p>
        </p:txBody>
      </p:sp>
      <p:sp>
        <p:nvSpPr>
          <p:cNvPr id="5" name="Slide Number Placeholder 4"/>
          <p:cNvSpPr>
            <a:spLocks noGrp="1"/>
          </p:cNvSpPr>
          <p:nvPr>
            <p:ph type="sldNum" sz="quarter" idx="4"/>
          </p:nvPr>
        </p:nvSpPr>
        <p:spPr/>
        <p:txBody>
          <a:bodyPr/>
          <a:lstStyle/>
          <a:p>
            <a:fld id="{295008BC-DA31-4D19-837B-EFA4386B05F5}" type="slidenum">
              <a:rPr lang="en-US" smtClean="0">
                <a:solidFill>
                  <a:srgbClr val="FFFFFF">
                    <a:lumMod val="50000"/>
                  </a:srgbClr>
                </a:solidFill>
              </a:rPr>
              <a:pPr/>
              <a:t>8</a:t>
            </a:fld>
            <a:endParaRPr lang="en-US" dirty="0">
              <a:solidFill>
                <a:srgbClr val="FFFFFF">
                  <a:lumMod val="50000"/>
                </a:srgbClr>
              </a:solidFill>
            </a:endParaRPr>
          </a:p>
        </p:txBody>
      </p:sp>
      <p:pic>
        <p:nvPicPr>
          <p:cNvPr id="6" name="Content Placeholder 7" descr="There are three parts to the CMS Health Equity Framework that build on one another. The first step is increasing understanding and awareness of disparities. The second step is developing and disseminating solutions. The third step is implementing sustainable actions. There is a picture of an arrow on the slide pointing to the left, from the first step of the equity framework to the third step." title="Exhibit 2: Path to Equity"/>
          <p:cNvPicPr>
            <a:picLocks noGrp="1" noChangeAspect="1"/>
          </p:cNvPicPr>
          <p:nvPr>
            <p:ph sz="half" idx="1"/>
          </p:nvPr>
        </p:nvPicPr>
        <p:blipFill>
          <a:blip r:embed="rId3"/>
          <a:stretch>
            <a:fillRect/>
          </a:stretch>
        </p:blipFill>
        <p:spPr>
          <a:xfrm>
            <a:off x="609600" y="1828800"/>
            <a:ext cx="8001000" cy="4178299"/>
          </a:xfrm>
          <a:prstGeom prst="rect">
            <a:avLst/>
          </a:prstGeom>
        </p:spPr>
      </p:pic>
    </p:spTree>
    <p:extLst>
      <p:ext uri="{BB962C8B-B14F-4D97-AF65-F5344CB8AC3E}">
        <p14:creationId xmlns:p14="http://schemas.microsoft.com/office/powerpoint/2010/main" val="3825309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31618"/>
            <a:ext cx="9144000" cy="1143000"/>
          </a:xfrm>
        </p:spPr>
        <p:txBody>
          <a:bodyPr/>
          <a:lstStyle/>
          <a:p>
            <a:r>
              <a:rPr lang="en-US" sz="3600" dirty="0" smtClean="0"/>
              <a:t>Si</a:t>
            </a:r>
            <a:r>
              <a:rPr lang="en-US" sz="3600" b="1" dirty="0" smtClean="0"/>
              <a:t>ze and Scope of </a:t>
            </a:r>
            <a:br>
              <a:rPr lang="en-US" sz="3600" b="1" dirty="0" smtClean="0"/>
            </a:br>
            <a:r>
              <a:rPr lang="en-US" sz="3600" b="1" dirty="0" smtClean="0"/>
              <a:t>CMS Responsibilities</a:t>
            </a:r>
            <a:endParaRPr lang="en-US" sz="2800" b="1" dirty="0" smtClean="0"/>
          </a:p>
        </p:txBody>
      </p:sp>
      <p:sp>
        <p:nvSpPr>
          <p:cNvPr id="4099" name="Rectangle 3"/>
          <p:cNvSpPr>
            <a:spLocks noGrp="1" noChangeArrowheads="1"/>
          </p:cNvSpPr>
          <p:nvPr>
            <p:ph type="body" idx="1"/>
          </p:nvPr>
        </p:nvSpPr>
        <p:spPr>
          <a:xfrm>
            <a:off x="464024" y="1371600"/>
            <a:ext cx="8468839" cy="5181600"/>
          </a:xfrm>
        </p:spPr>
        <p:txBody>
          <a:bodyPr>
            <a:normAutofit/>
          </a:bodyPr>
          <a:lstStyle/>
          <a:p>
            <a:pPr>
              <a:spcBef>
                <a:spcPct val="0"/>
              </a:spcBef>
              <a:spcAft>
                <a:spcPts val="1200"/>
              </a:spcAft>
            </a:pPr>
            <a:r>
              <a:rPr lang="en-US" sz="2000" b="1" u="sng" dirty="0" smtClean="0">
                <a:solidFill>
                  <a:srgbClr val="FF0000"/>
                </a:solidFill>
                <a:cs typeface="Times New Roman" pitchFamily="18" charset="0"/>
              </a:rPr>
              <a:t>CMS is the largest purchaser of health care in the world </a:t>
            </a:r>
            <a:r>
              <a:rPr lang="en-US" sz="2000" b="1" dirty="0" smtClean="0">
                <a:cs typeface="Times New Roman" pitchFamily="18" charset="0"/>
              </a:rPr>
              <a:t>(</a:t>
            </a:r>
            <a:r>
              <a:rPr lang="en-US" dirty="0" smtClean="0">
                <a:cs typeface="Times New Roman" pitchFamily="18" charset="0"/>
              </a:rPr>
              <a:t>FY 2016 Budget estimate of </a:t>
            </a:r>
            <a:r>
              <a:rPr lang="en-US" u="sng" dirty="0" smtClean="0">
                <a:solidFill>
                  <a:srgbClr val="FF0000"/>
                </a:solidFill>
                <a:cs typeface="Times New Roman" pitchFamily="18" charset="0"/>
              </a:rPr>
              <a:t>$970.8 billion</a:t>
            </a:r>
            <a:r>
              <a:rPr lang="en-US" dirty="0" smtClean="0">
                <a:cs typeface="Times New Roman" pitchFamily="18" charset="0"/>
              </a:rPr>
              <a:t>)</a:t>
            </a:r>
            <a:endParaRPr lang="en-US" sz="2000" b="1" dirty="0" smtClean="0">
              <a:cs typeface="Times New Roman" pitchFamily="18" charset="0"/>
            </a:endParaRPr>
          </a:p>
          <a:p>
            <a:pPr>
              <a:spcBef>
                <a:spcPct val="0"/>
              </a:spcBef>
              <a:spcAft>
                <a:spcPts val="1200"/>
              </a:spcAft>
            </a:pPr>
            <a:r>
              <a:rPr lang="en-US" sz="2000" b="1" dirty="0" smtClean="0">
                <a:cs typeface="Times New Roman" pitchFamily="18" charset="0"/>
              </a:rPr>
              <a:t>Combined, Medicare and Medicaid pay approximately one-third of national health expenditures. </a:t>
            </a:r>
            <a:r>
              <a:rPr lang="en-US" sz="2000" b="1" u="sng" dirty="0" smtClean="0">
                <a:solidFill>
                  <a:srgbClr val="FF0000"/>
                </a:solidFill>
                <a:cs typeface="Times New Roman" pitchFamily="18" charset="0"/>
              </a:rPr>
              <a:t>(approximately 23% of federal budget)</a:t>
            </a:r>
          </a:p>
          <a:p>
            <a:pPr>
              <a:spcBef>
                <a:spcPct val="0"/>
              </a:spcBef>
              <a:spcAft>
                <a:spcPts val="1200"/>
              </a:spcAft>
            </a:pPr>
            <a:r>
              <a:rPr lang="en-US" sz="2000" b="1" dirty="0" smtClean="0">
                <a:cs typeface="Times New Roman" pitchFamily="18" charset="0"/>
              </a:rPr>
              <a:t>CMS programs currently provide health care coverage to roughly </a:t>
            </a:r>
            <a:r>
              <a:rPr lang="en-US" sz="2000" b="1" u="sng" dirty="0" smtClean="0">
                <a:solidFill>
                  <a:srgbClr val="FF0000"/>
                </a:solidFill>
                <a:cs typeface="Times New Roman" pitchFamily="18" charset="0"/>
              </a:rPr>
              <a:t>105 million beneficiaries</a:t>
            </a:r>
            <a:r>
              <a:rPr lang="en-US" sz="2000" b="1" dirty="0" smtClean="0">
                <a:cs typeface="Times New Roman" pitchFamily="18" charset="0"/>
              </a:rPr>
              <a:t> in Medicare, Medicaid and CHIP (Children’s Health Insurance Program); or </a:t>
            </a:r>
            <a:r>
              <a:rPr lang="en-US" sz="2000" b="1" u="sng" dirty="0" smtClean="0">
                <a:solidFill>
                  <a:srgbClr val="FF0000"/>
                </a:solidFill>
                <a:cs typeface="Times New Roman" pitchFamily="18" charset="0"/>
              </a:rPr>
              <a:t>roughly 1 in every 3 Americans</a:t>
            </a:r>
            <a:r>
              <a:rPr lang="en-US" sz="2000" b="1" dirty="0" smtClean="0">
                <a:cs typeface="Times New Roman" pitchFamily="18" charset="0"/>
              </a:rPr>
              <a:t>.</a:t>
            </a:r>
          </a:p>
          <a:p>
            <a:pPr>
              <a:spcBef>
                <a:spcPct val="0"/>
              </a:spcBef>
              <a:spcAft>
                <a:spcPts val="1200"/>
              </a:spcAft>
            </a:pPr>
            <a:r>
              <a:rPr lang="en-US" sz="2000" b="1" dirty="0" smtClean="0">
                <a:cs typeface="Times New Roman" pitchFamily="18" charset="0"/>
              </a:rPr>
              <a:t>The Medicare program alone pays out over $1.5 billion in benefit payments </a:t>
            </a:r>
            <a:r>
              <a:rPr lang="en-US" sz="2000" b="1" u="sng" dirty="0" smtClean="0">
                <a:solidFill>
                  <a:srgbClr val="FF0000"/>
                </a:solidFill>
                <a:cs typeface="Times New Roman" pitchFamily="18" charset="0"/>
              </a:rPr>
              <a:t>per day</a:t>
            </a:r>
            <a:r>
              <a:rPr lang="en-US" sz="2000" b="1" dirty="0" smtClean="0">
                <a:cs typeface="Times New Roman" pitchFamily="18" charset="0"/>
              </a:rPr>
              <a:t>.</a:t>
            </a:r>
          </a:p>
          <a:p>
            <a:pPr>
              <a:spcBef>
                <a:spcPct val="0"/>
              </a:spcBef>
              <a:spcAft>
                <a:spcPts val="1200"/>
              </a:spcAft>
            </a:pPr>
            <a:r>
              <a:rPr lang="en-US" sz="2000" b="1" dirty="0" smtClean="0">
                <a:cs typeface="Times New Roman" pitchFamily="18" charset="0"/>
              </a:rPr>
              <a:t>CMS answers about 75 million inquiries annually.</a:t>
            </a:r>
          </a:p>
          <a:p>
            <a:pPr>
              <a:spcBef>
                <a:spcPct val="0"/>
              </a:spcBef>
              <a:spcAft>
                <a:spcPts val="1200"/>
              </a:spcAft>
            </a:pPr>
            <a:r>
              <a:rPr lang="en-US" dirty="0">
                <a:solidFill>
                  <a:prstClr val="black"/>
                </a:solidFill>
                <a:cs typeface="Times New Roman" pitchFamily="18" charset="0"/>
              </a:rPr>
              <a:t>A</a:t>
            </a:r>
            <a:r>
              <a:rPr lang="en-US" dirty="0" smtClean="0">
                <a:solidFill>
                  <a:prstClr val="black"/>
                </a:solidFill>
                <a:cs typeface="Times New Roman" pitchFamily="18" charset="0"/>
              </a:rPr>
              <a:t>n </a:t>
            </a:r>
            <a:r>
              <a:rPr lang="en-US" dirty="0">
                <a:solidFill>
                  <a:prstClr val="black"/>
                </a:solidFill>
                <a:cs typeface="Times New Roman" pitchFamily="18" charset="0"/>
              </a:rPr>
              <a:t>estimated </a:t>
            </a:r>
            <a:r>
              <a:rPr lang="en-US" u="sng" dirty="0">
                <a:solidFill>
                  <a:srgbClr val="FF0000"/>
                </a:solidFill>
                <a:cs typeface="Times New Roman" pitchFamily="18" charset="0"/>
              </a:rPr>
              <a:t>20 million people </a:t>
            </a:r>
            <a:r>
              <a:rPr lang="en-US" u="sng" dirty="0" smtClean="0">
                <a:solidFill>
                  <a:srgbClr val="FF0000"/>
                </a:solidFill>
                <a:cs typeface="Times New Roman" pitchFamily="18" charset="0"/>
              </a:rPr>
              <a:t>gained </a:t>
            </a:r>
            <a:r>
              <a:rPr lang="en-US" u="sng" dirty="0">
                <a:solidFill>
                  <a:srgbClr val="FF0000"/>
                </a:solidFill>
                <a:cs typeface="Times New Roman" pitchFamily="18" charset="0"/>
              </a:rPr>
              <a:t>health insurance coverage </a:t>
            </a:r>
            <a:r>
              <a:rPr lang="en-US" dirty="0">
                <a:solidFill>
                  <a:prstClr val="black"/>
                </a:solidFill>
                <a:cs typeface="Times New Roman" pitchFamily="18" charset="0"/>
              </a:rPr>
              <a:t>between the passage of the </a:t>
            </a:r>
            <a:r>
              <a:rPr lang="en-US" dirty="0" smtClean="0">
                <a:solidFill>
                  <a:prstClr val="black"/>
                </a:solidFill>
                <a:cs typeface="Times New Roman" pitchFamily="18" charset="0"/>
              </a:rPr>
              <a:t>Affordable Care Act in 2010.  </a:t>
            </a:r>
            <a:endParaRPr lang="en-US" sz="2000" b="1" dirty="0" smtClean="0">
              <a:cs typeface="Times New Roman" pitchFamily="18" charset="0"/>
            </a:endParaRPr>
          </a:p>
        </p:txBody>
      </p:sp>
      <p:sp>
        <p:nvSpPr>
          <p:cNvPr id="1189892" name="Rectangle 4"/>
          <p:cNvSpPr>
            <a:spLocks noChangeArrowheads="1"/>
          </p:cNvSpPr>
          <p:nvPr/>
        </p:nvSpPr>
        <p:spPr bwMode="auto">
          <a:xfrm>
            <a:off x="1219200" y="1219200"/>
            <a:ext cx="79248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spcAft>
                <a:spcPct val="30000"/>
              </a:spcAft>
              <a:buClr>
                <a:schemeClr val="tx1"/>
              </a:buClr>
              <a:buFontTx/>
              <a:buChar char="•"/>
            </a:pPr>
            <a:endParaRPr kumimoji="1" lang="en-US" sz="1600" dirty="0">
              <a:latin typeface="Verdana" pitchFamily="34" charset="0"/>
            </a:endParaRPr>
          </a:p>
        </p:txBody>
      </p:sp>
      <p:sp>
        <p:nvSpPr>
          <p:cNvPr id="2" name="Slide Number Placeholder 1"/>
          <p:cNvSpPr>
            <a:spLocks noGrp="1"/>
          </p:cNvSpPr>
          <p:nvPr>
            <p:ph type="sldNum" sz="quarter" idx="4"/>
          </p:nvPr>
        </p:nvSpPr>
        <p:spPr/>
        <p:txBody>
          <a:bodyPr/>
          <a:lstStyle/>
          <a:p>
            <a:fld id="{295008BC-DA31-4D19-837B-EFA4386B05F5}" type="slidenum">
              <a:rPr lang="en-US" smtClean="0">
                <a:solidFill>
                  <a:srgbClr val="FFFFFF">
                    <a:lumMod val="50000"/>
                  </a:srgbClr>
                </a:solidFill>
              </a:rPr>
              <a:pPr/>
              <a:t>9</a:t>
            </a:fld>
            <a:endParaRPr lang="en-US" dirty="0">
              <a:solidFill>
                <a:srgbClr val="FFFFFF">
                  <a:lumMod val="50000"/>
                </a:srgbClr>
              </a:solidFill>
            </a:endParaRPr>
          </a:p>
        </p:txBody>
      </p:sp>
    </p:spTree>
    <p:extLst>
      <p:ext uri="{BB962C8B-B14F-4D97-AF65-F5344CB8AC3E}">
        <p14:creationId xmlns:p14="http://schemas.microsoft.com/office/powerpoint/2010/main" val="3587421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189892"/>
                                        </p:tgtEl>
                                        <p:attrNameLst>
                                          <p:attrName>style.visibility</p:attrName>
                                        </p:attrNameLst>
                                      </p:cBhvr>
                                      <p:to>
                                        <p:strVal val="visible"/>
                                      </p:to>
                                    </p:set>
                                    <p:animEffect transition="in" filter="blinds(horizontal)">
                                      <p:cBhvr>
                                        <p:cTn id="7" dur="500"/>
                                        <p:tgtEl>
                                          <p:spTgt spid="1189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2"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DoZU8Nk0ky51xk.o17K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JdqrZubvk2rX1tU48u8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JdqrZubvk2rX1tU48u8F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mKviamE1UmAXu8fz_YLTg"/>
</p:tagLst>
</file>

<file path=ppt/theme/theme1.xml><?xml version="1.0" encoding="utf-8"?>
<a:theme xmlns:a="http://schemas.openxmlformats.org/drawingml/2006/main" name="mitrebriefing_2012">
  <a:themeElements>
    <a:clrScheme name="Custom 1">
      <a:dk1>
        <a:sysClr val="windowText" lastClr="000000"/>
      </a:dk1>
      <a:lt1>
        <a:sysClr val="window" lastClr="FFFFFF"/>
      </a:lt1>
      <a:dk2>
        <a:srgbClr val="005F9E"/>
      </a:dk2>
      <a:lt2>
        <a:srgbClr val="FFFFFF"/>
      </a:lt2>
      <a:accent1>
        <a:srgbClr val="00B3DC"/>
      </a:accent1>
      <a:accent2>
        <a:srgbClr val="F7901E"/>
      </a:accent2>
      <a:accent3>
        <a:srgbClr val="FFE23C"/>
      </a:accent3>
      <a:accent4>
        <a:srgbClr val="DBA900"/>
      </a:accent4>
      <a:accent5>
        <a:srgbClr val="C6401D"/>
      </a:accent5>
      <a:accent6>
        <a:srgbClr val="FFFFFF"/>
      </a:accent6>
      <a:hlink>
        <a:srgbClr val="005F9E"/>
      </a:hlink>
      <a:folHlink>
        <a:srgbClr val="800080"/>
      </a:folHlink>
    </a:clrScheme>
    <a:fontScheme name="MITRE Corporate Fonts">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3081</TotalTime>
  <Words>2134</Words>
  <Application>Microsoft Office PowerPoint</Application>
  <PresentationFormat>On-screen Show (4:3)</PresentationFormat>
  <Paragraphs>395</Paragraphs>
  <Slides>38</Slides>
  <Notes>38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38</vt:i4>
      </vt:variant>
    </vt:vector>
  </HeadingPairs>
  <TitlesOfParts>
    <vt:vector size="56" baseType="lpstr">
      <vt:lpstr>Arial Unicode MS</vt:lpstr>
      <vt:lpstr>ＭＳ Ｐゴシック</vt:lpstr>
      <vt:lpstr>Abadi MT Condensed Extra Bold</vt:lpstr>
      <vt:lpstr>Aharoni</vt:lpstr>
      <vt:lpstr>Arial</vt:lpstr>
      <vt:lpstr>Calibri</vt:lpstr>
      <vt:lpstr>Garamond</vt:lpstr>
      <vt:lpstr>Helvetica LT Std</vt:lpstr>
      <vt:lpstr>Myriad Pro</vt:lpstr>
      <vt:lpstr>Segoe UI</vt:lpstr>
      <vt:lpstr>Segoe UI Light</vt:lpstr>
      <vt:lpstr>Segoe UI Normal</vt:lpstr>
      <vt:lpstr>Tahoma</vt:lpstr>
      <vt:lpstr>Times New Roman</vt:lpstr>
      <vt:lpstr>Verdana</vt:lpstr>
      <vt:lpstr>Webdings</vt:lpstr>
      <vt:lpstr>Wingdings</vt:lpstr>
      <vt:lpstr>mitrebriefing_2012</vt:lpstr>
      <vt:lpstr>The Search for Health Equity through Legislation and Regulation</vt:lpstr>
      <vt:lpstr>Disclaimers</vt:lpstr>
      <vt:lpstr>Presentation Objectives</vt:lpstr>
      <vt:lpstr>PowerPoint Presentation</vt:lpstr>
      <vt:lpstr>CMS Office of Minority Health</vt:lpstr>
      <vt:lpstr>Measuring and Reporting Disparities</vt:lpstr>
      <vt:lpstr>  Disparities: Clinical Measures</vt:lpstr>
      <vt:lpstr>CMS Health Equity Framework</vt:lpstr>
      <vt:lpstr>Size and Scope of  CMS Responsibilities</vt:lpstr>
      <vt:lpstr>PowerPoint Presentation</vt:lpstr>
      <vt:lpstr>CMS Measures of Success</vt:lpstr>
      <vt:lpstr>CMS Efforts in Delivery System Reform</vt:lpstr>
      <vt:lpstr>CMS support of health care Delivery System Reform will result in better care, smarter spending, and healthier people</vt:lpstr>
      <vt:lpstr>What is Value-Based Purchasing?</vt:lpstr>
      <vt:lpstr>In January 2015, HHS announced goals for value-based payments within the Medicare FFS system</vt:lpstr>
      <vt:lpstr>CMS is aligning with private sector and states to drive delivery system reform</vt:lpstr>
      <vt:lpstr>CMS Quality Programs and Initiatives</vt:lpstr>
      <vt:lpstr>Mission of QIOs &amp; Key Attributes</vt:lpstr>
      <vt:lpstr>QIO Service Areas</vt:lpstr>
      <vt:lpstr>The QIO Program’s Approach to Clinical Quality</vt:lpstr>
      <vt:lpstr>End Stage Renal Disease (ESRD) Networks</vt:lpstr>
      <vt:lpstr>MACRA: What is it?</vt:lpstr>
      <vt:lpstr>How MACRA gets us closer to meeting HHS payment reform goals</vt:lpstr>
      <vt:lpstr>PowerPoint Presentation</vt:lpstr>
      <vt:lpstr>How will physicians and practitioners be scored under MIPS?</vt:lpstr>
      <vt:lpstr>Alternative Payment Models (APMs)</vt:lpstr>
      <vt:lpstr>Health Care Payment Learning and Action Network is actively engaging the healthcare community</vt:lpstr>
      <vt:lpstr>Accountable Care Organizations:  Participation in Medicare ACOs growing rapidly</vt:lpstr>
      <vt:lpstr>Center for Medicare and Medicaid Innovation (CMMI)</vt:lpstr>
      <vt:lpstr>The CMS Innovation Center</vt:lpstr>
      <vt:lpstr>The CMS Innovation Center </vt:lpstr>
      <vt:lpstr>CMS has engaged the health care delivery system and invested in innovation across the country</vt:lpstr>
      <vt:lpstr>CMS Innovations Portfolio</vt:lpstr>
      <vt:lpstr>CQISCO Efforts to Support Delivery Reform    </vt:lpstr>
      <vt:lpstr>Survey &amp; Certification</vt:lpstr>
      <vt:lpstr>Types of Surveys </vt:lpstr>
      <vt:lpstr>…and toward transforming our health care system.</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CMMI HCIA Awardee Progress Report: Ochsner Clinic Foundation &amp; Henry Ford Health System</dc:title>
  <dc:creator>Sherard.McKie@cms.hhs.gov</dc:creator>
  <cp:lastModifiedBy>SHERARD MCKIE</cp:lastModifiedBy>
  <cp:revision>138</cp:revision>
  <cp:lastPrinted>2016-10-12T16:30:48Z</cp:lastPrinted>
  <dcterms:created xsi:type="dcterms:W3CDTF">2014-07-16T14:22:44Z</dcterms:created>
  <dcterms:modified xsi:type="dcterms:W3CDTF">2016-10-13T19:34:08Z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1640579690</vt:i4>
  </property>
  <property fmtid="{D5CDD505-2E9C-101B-9397-08002B2CF9AE}" pid="3" name="_NewReviewCycle">
    <vt:lpwstr/>
  </property>
  <property fmtid="{D5CDD505-2E9C-101B-9397-08002B2CF9AE}" pid="4" name="_EmailSubject">
    <vt:lpwstr>Update on Presentation Powerpoints hardware</vt:lpwstr>
  </property>
  <property fmtid="{D5CDD505-2E9C-101B-9397-08002B2CF9AE}" pid="5" name="_AuthorEmail">
    <vt:lpwstr>Sherard.McKie@cms.hhs.gov</vt:lpwstr>
  </property>
  <property fmtid="{D5CDD505-2E9C-101B-9397-08002B2CF9AE}" pid="6" name="_AuthorEmailDisplayName">
    <vt:lpwstr>McKie, Sherard (CMS/CMMI)</vt:lpwstr>
  </property>
  <property fmtid="{D5CDD505-2E9C-101B-9397-08002B2CF9AE}" pid="7" name="_PreviousAdHocReviewCycleID">
    <vt:i4>-1854726890</vt:i4>
  </property>
</Properties>
</file>